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1"/>
  </p:notesMasterIdLst>
  <p:sldIdLst>
    <p:sldId id="350" r:id="rId3"/>
    <p:sldId id="285" r:id="rId4"/>
    <p:sldId id="319" r:id="rId5"/>
    <p:sldId id="289" r:id="rId6"/>
    <p:sldId id="283" r:id="rId7"/>
    <p:sldId id="288" r:id="rId8"/>
    <p:sldId id="306" r:id="rId9"/>
    <p:sldId id="305" r:id="rId10"/>
    <p:sldId id="294" r:id="rId11"/>
    <p:sldId id="296" r:id="rId12"/>
    <p:sldId id="295" r:id="rId13"/>
    <p:sldId id="300" r:id="rId14"/>
    <p:sldId id="298" r:id="rId15"/>
    <p:sldId id="299" r:id="rId16"/>
    <p:sldId id="301" r:id="rId17"/>
    <p:sldId id="302" r:id="rId18"/>
    <p:sldId id="320" r:id="rId19"/>
    <p:sldId id="315" r:id="rId20"/>
    <p:sldId id="322" r:id="rId21"/>
    <p:sldId id="328" r:id="rId22"/>
    <p:sldId id="323" r:id="rId23"/>
    <p:sldId id="317" r:id="rId24"/>
    <p:sldId id="310" r:id="rId25"/>
    <p:sldId id="308" r:id="rId26"/>
    <p:sldId id="311" r:id="rId27"/>
    <p:sldId id="329" r:id="rId28"/>
    <p:sldId id="330" r:id="rId29"/>
    <p:sldId id="309" r:id="rId30"/>
    <p:sldId id="314" r:id="rId31"/>
    <p:sldId id="332" r:id="rId32"/>
    <p:sldId id="326" r:id="rId33"/>
    <p:sldId id="331" r:id="rId34"/>
    <p:sldId id="324" r:id="rId35"/>
    <p:sldId id="325" r:id="rId36"/>
    <p:sldId id="335" r:id="rId37"/>
    <p:sldId id="334" r:id="rId38"/>
    <p:sldId id="333" r:id="rId39"/>
    <p:sldId id="339" r:id="rId40"/>
    <p:sldId id="347" r:id="rId41"/>
    <p:sldId id="348" r:id="rId42"/>
    <p:sldId id="349" r:id="rId43"/>
    <p:sldId id="338" r:id="rId44"/>
    <p:sldId id="344" r:id="rId45"/>
    <p:sldId id="345" r:id="rId46"/>
    <p:sldId id="346" r:id="rId47"/>
    <p:sldId id="258" r:id="rId48"/>
    <p:sldId id="262" r:id="rId49"/>
    <p:sldId id="263" r:id="rId50"/>
    <p:sldId id="264" r:id="rId51"/>
    <p:sldId id="265" r:id="rId52"/>
    <p:sldId id="269" r:id="rId53"/>
    <p:sldId id="266" r:id="rId54"/>
    <p:sldId id="267" r:id="rId55"/>
    <p:sldId id="341" r:id="rId56"/>
    <p:sldId id="342" r:id="rId57"/>
    <p:sldId id="351" r:id="rId58"/>
    <p:sldId id="352" r:id="rId59"/>
    <p:sldId id="343" r:id="rId6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83193F"/>
    <a:srgbClr val="ADC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0" autoAdjust="0"/>
    <p:restoredTop sz="86545" autoAdjust="0"/>
  </p:normalViewPr>
  <p:slideViewPr>
    <p:cSldViewPr snapToGrid="0">
      <p:cViewPr varScale="1">
        <p:scale>
          <a:sx n="93" d="100"/>
          <a:sy n="93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uliana/Downloads/DB_DAVIDE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uliana/Downloads/DB_DAVIDE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3092511801186688"/>
          <c:y val="0.15303990992434172"/>
          <c:w val="0.86434229636606363"/>
          <c:h val="0.76237980486286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stat!$O$86</c:f>
              <c:strCache>
                <c:ptCount val="1"/>
                <c:pt idx="0">
                  <c:v>APP - PS</c:v>
                </c:pt>
              </c:strCache>
            </c:strRef>
          </c:tx>
          <c:spPr>
            <a:solidFill>
              <a:srgbClr val="9258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stat!$P$85:$S$85</c:f>
              <c:strCache>
                <c:ptCount val="4"/>
                <c:pt idx="0">
                  <c:v>Sensibilità</c:v>
                </c:pt>
                <c:pt idx="1">
                  <c:v>Specificità</c:v>
                </c:pt>
                <c:pt idx="2">
                  <c:v>VPP</c:v>
                </c:pt>
                <c:pt idx="3">
                  <c:v>VPN</c:v>
                </c:pt>
              </c:strCache>
            </c:strRef>
          </c:cat>
          <c:val>
            <c:numRef>
              <c:f>stat!$P$86:$S$86</c:f>
              <c:numCache>
                <c:formatCode>0.00%</c:formatCode>
                <c:ptCount val="4"/>
                <c:pt idx="0">
                  <c:v>0.77</c:v>
                </c:pt>
                <c:pt idx="1">
                  <c:v>0.93</c:v>
                </c:pt>
                <c:pt idx="2" formatCode="0%">
                  <c:v>0.75</c:v>
                </c:pt>
                <c:pt idx="3">
                  <c:v>0.94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E-9443-A7EA-03F0CEEBBC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1586153328"/>
        <c:axId val="1586030176"/>
      </c:barChart>
      <c:catAx>
        <c:axId val="158615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6030176"/>
        <c:crosses val="autoZero"/>
        <c:auto val="1"/>
        <c:lblAlgn val="ctr"/>
        <c:lblOffset val="100"/>
        <c:noMultiLvlLbl val="0"/>
      </c:catAx>
      <c:valAx>
        <c:axId val="158603017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615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cap="none" spc="0" normalizeH="0" baseline="0">
                <a:solidFill>
                  <a:srgbClr val="000000">
                    <a:lumMod val="65000"/>
                    <a:lumOff val="35000"/>
                  </a:srgbClr>
                </a:solidFill>
                <a:latin typeface="+mj-lt"/>
                <a:ea typeface="+mj-ea"/>
                <a:cs typeface="+mj-cs"/>
              </a:defRPr>
            </a:pPr>
            <a:r>
              <a:rPr lang="it-IT" sz="1500" b="1" i="0" u="none" strike="noStrike" kern="1200" baseline="0">
                <a:solidFill>
                  <a:srgbClr val="757575"/>
                </a:solidFill>
                <a:latin typeface="Verdana"/>
              </a:rPr>
              <a:t>Performance IA vs PS - Discordi</a:t>
            </a:r>
          </a:p>
        </c:rich>
      </c:tx>
      <c:layout>
        <c:manualLayout>
          <c:xMode val="edge"/>
          <c:yMode val="edge"/>
          <c:x val="0.2738231854681531"/>
          <c:y val="2.699694850523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0" i="0" u="none" strike="noStrike" kern="1200" cap="none" spc="0" normalizeH="0" baseline="0">
              <a:solidFill>
                <a:srgbClr val="000000">
                  <a:lumMod val="65000"/>
                  <a:lumOff val="35000"/>
                </a:srgbClr>
              </a:solidFill>
              <a:latin typeface="+mj-lt"/>
              <a:ea typeface="+mj-ea"/>
              <a:cs typeface="+mj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stat!$A$86</c:f>
              <c:strCache>
                <c:ptCount val="1"/>
                <c:pt idx="0">
                  <c:v>APP</c:v>
                </c:pt>
              </c:strCache>
            </c:strRef>
          </c:tx>
          <c:spPr>
            <a:solidFill>
              <a:srgbClr val="9258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stat!$B$85:$E$85</c:f>
              <c:strCache>
                <c:ptCount val="4"/>
                <c:pt idx="0">
                  <c:v>Sensibilità</c:v>
                </c:pt>
                <c:pt idx="1">
                  <c:v>Specificità</c:v>
                </c:pt>
                <c:pt idx="2">
                  <c:v>VPP</c:v>
                </c:pt>
                <c:pt idx="3">
                  <c:v>VPN</c:v>
                </c:pt>
              </c:strCache>
            </c:strRef>
          </c:cat>
          <c:val>
            <c:numRef>
              <c:f>stat!$B$86:$E$86</c:f>
              <c:numCache>
                <c:formatCode>0.00%</c:formatCode>
                <c:ptCount val="4"/>
                <c:pt idx="0">
                  <c:v>0.9</c:v>
                </c:pt>
                <c:pt idx="1">
                  <c:v>0.31</c:v>
                </c:pt>
                <c:pt idx="2" formatCode="0%">
                  <c:v>0.33</c:v>
                </c:pt>
                <c:pt idx="3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E64D-B9E2-7935C8F3BCB4}"/>
            </c:ext>
          </c:extLst>
        </c:ser>
        <c:ser>
          <c:idx val="1"/>
          <c:order val="1"/>
          <c:tx>
            <c:strRef>
              <c:f>stat!$A$87</c:f>
              <c:strCache>
                <c:ptCount val="1"/>
                <c:pt idx="0">
                  <c:v>PS</c:v>
                </c:pt>
              </c:strCache>
            </c:strRef>
          </c:tx>
          <c:spPr>
            <a:solidFill>
              <a:srgbClr val="F2B06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stat!$B$85:$E$85</c:f>
              <c:strCache>
                <c:ptCount val="4"/>
                <c:pt idx="0">
                  <c:v>Sensibilità</c:v>
                </c:pt>
                <c:pt idx="1">
                  <c:v>Specificità</c:v>
                </c:pt>
                <c:pt idx="2">
                  <c:v>VPP</c:v>
                </c:pt>
                <c:pt idx="3">
                  <c:v>VPN</c:v>
                </c:pt>
              </c:strCache>
            </c:strRef>
          </c:cat>
          <c:val>
            <c:numRef>
              <c:f>stat!$B$87:$E$87</c:f>
              <c:numCache>
                <c:formatCode>0%</c:formatCode>
                <c:ptCount val="4"/>
                <c:pt idx="0">
                  <c:v>0.1</c:v>
                </c:pt>
                <c:pt idx="1">
                  <c:v>0.69</c:v>
                </c:pt>
                <c:pt idx="2">
                  <c:v>0.11</c:v>
                </c:pt>
                <c:pt idx="3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9-E64D-B9E2-7935C8F3BC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916776192"/>
        <c:axId val="1991976672"/>
      </c:barChart>
      <c:catAx>
        <c:axId val="191677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91976672"/>
        <c:crosses val="autoZero"/>
        <c:auto val="1"/>
        <c:lblAlgn val="ctr"/>
        <c:lblOffset val="100"/>
        <c:noMultiLvlLbl val="0"/>
      </c:catAx>
      <c:valAx>
        <c:axId val="1991976672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1677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3095566643278499"/>
          <c:y val="9.6657788364415562E-2"/>
          <c:w val="0.13808866713442997"/>
          <c:h val="3.6023052103961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45E4-47DA-4B52-A71C-42E267BBD36D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16336-2233-425B-8DFE-20C6519320B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68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dirty="0">
                <a:solidFill>
                  <a:srgbClr val="000000"/>
                </a:solidFill>
                <a:effectLst/>
                <a:latin typeface="Arial-BoldMT"/>
              </a:rPr>
              <a:t>1994: Fibrinolytic Therapy Trialists’ Group Meta-Analysis</a:t>
            </a:r>
            <a:r>
              <a:rPr lang="en-US" sz="500" b="1" i="0" dirty="0">
                <a:solidFill>
                  <a:srgbClr val="000000"/>
                </a:solidFill>
                <a:effectLst/>
                <a:latin typeface="Arial-BoldMT"/>
              </a:rPr>
              <a:t>14</a:t>
            </a:r>
            <a:r>
              <a:rPr lang="en-US" dirty="0"/>
              <a:t> </a:t>
            </a:r>
            <a:br>
              <a:rPr lang="en-US" dirty="0"/>
            </a:br>
            <a:r>
              <a:rPr lang="it-IT" b="1" dirty="0"/>
              <a:t>2000: </a:t>
            </a:r>
            <a:r>
              <a:rPr lang="it-IT" b="1" dirty="0" err="1"/>
              <a:t>Braunwald</a:t>
            </a:r>
            <a:r>
              <a:rPr lang="it-IT" b="1" dirty="0"/>
              <a:t> et al, JACC: ACC/AHA </a:t>
            </a:r>
            <a:r>
              <a:rPr lang="it-IT" b="1" dirty="0" err="1"/>
              <a:t>Guidelines</a:t>
            </a:r>
            <a:r>
              <a:rPr lang="it-IT" b="1" dirty="0"/>
              <a:t> for </a:t>
            </a:r>
            <a:r>
              <a:rPr lang="it-IT" b="1" dirty="0" err="1"/>
              <a:t>Unstable</a:t>
            </a:r>
            <a:r>
              <a:rPr lang="it-IT" b="1" dirty="0"/>
              <a:t> Angina13</a:t>
            </a:r>
            <a:r>
              <a:rPr lang="it-IT" dirty="0"/>
              <a:t> </a:t>
            </a:r>
          </a:p>
          <a:p>
            <a:r>
              <a:rPr lang="it-IT" dirty="0"/>
              <a:t>quasi 60.000 pazienti con ACS (Sindrome Coronarica Acuta) sono stati randomizzati a trombolitici vs. placebo, mostrando un impressionante beneficio sulla mortalità con un NNT=56 per l'intera coorte trattata con trombolitici, nonostante il fatto che 4 dei 9 studi non avessero alcun criterio di inclusione ECG, e un terzo dei pazienti non presentava STE [</a:t>
            </a:r>
            <a:r>
              <a:rPr lang="it-IT" dirty="0" err="1"/>
              <a:t>sopraslivellamento</a:t>
            </a:r>
            <a:r>
              <a:rPr lang="it-IT" dirty="0"/>
              <a:t> ST] evidente. Nel sottogruppo con STE indefinito, i [trombo]litici hanno mostrato un beneficio sulla mortalità ancora maggiore, con un NNT=43. Questo significa che l'STE prediceva l'ACO (e quindi il beneficio sulla mortalità) meglio che non guardare affatto l'ECG.</a:t>
            </a:r>
          </a:p>
          <a:p>
            <a:r>
              <a:rPr lang="it-IT" dirty="0"/>
              <a:t>Essi scoprirono importanti trend nella tempistica dell'intervento dall'insorgenza dei sintomi, che non sono il focus di questa discussione ma sono riassunti dall'eterno detto "il tempo è muscolo". Successivamente, confrontarono gli effetti dei trombolitici in tutti i pazienti con gli effetti nei sottogruppi di pazienti con determinati reperti ECG. I sottogruppi includevano </a:t>
            </a:r>
            <a:r>
              <a:rPr lang="it-IT" dirty="0" err="1"/>
              <a:t>sottoslivellamento</a:t>
            </a:r>
            <a:r>
              <a:rPr lang="it-IT" dirty="0"/>
              <a:t> ST, </a:t>
            </a:r>
            <a:r>
              <a:rPr lang="it-IT" dirty="0" err="1"/>
              <a:t>sopraslivellamento</a:t>
            </a:r>
            <a:r>
              <a:rPr lang="it-IT" dirty="0"/>
              <a:t> ST e "normale".</a:t>
            </a:r>
          </a:p>
          <a:p>
            <a:r>
              <a:rPr lang="it-IT" dirty="0"/>
              <a:t>Sfortunatamente, solo 4 dei 9 RCT (Studi Clinici Randomizzati) componenti definivano la loro versione di STE (</a:t>
            </a:r>
            <a:r>
              <a:rPr lang="it-IT" dirty="0" err="1"/>
              <a:t>sopraslivellamento</a:t>
            </a:r>
            <a:r>
              <a:rPr lang="it-IT" dirty="0"/>
              <a:t> ST), e questi 4 avevano cutoff e metodi di misurazione variabili (solitamente nemmeno specificati). Rispetto alla somministrazione di [trombo]litici a tutti i pazienti, indipendentemente dai reperti ECG, utilizzare una quantità indefinita di STE come arbitro per la somministrazione di litici ha prodotto un miglioramento dell'NNT (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Treat</a:t>
            </a:r>
            <a:r>
              <a:rPr lang="it-IT" dirty="0"/>
              <a:t>) per la mortalità a breve termine, portandolo da 56 a 43.</a:t>
            </a:r>
          </a:p>
          <a:p>
            <a:r>
              <a:rPr lang="it-IT" dirty="0"/>
              <a:t>Al contrario, i sottogruppi con </a:t>
            </a:r>
            <a:r>
              <a:rPr lang="it-IT" dirty="0" err="1"/>
              <a:t>sottoslivellamento</a:t>
            </a:r>
            <a:r>
              <a:rPr lang="it-IT" dirty="0"/>
              <a:t> ST ed ECG "normale" hanno mostrato un danno (in termini di mortalità) non significativo. Anche "Normale" e "</a:t>
            </a:r>
            <a:r>
              <a:rPr lang="it-IT" dirty="0" err="1"/>
              <a:t>sottoslivellamento</a:t>
            </a:r>
            <a:r>
              <a:rPr lang="it-IT" dirty="0"/>
              <a:t> ST" non erano definiti.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16336-2233-425B-8DFE-20C6519320B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367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DC8DED0F-B415-6E1D-D2CE-8721B9528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e7be3d380_0_21:notes">
            <a:extLst>
              <a:ext uri="{FF2B5EF4-FFF2-40B4-BE49-F238E27FC236}">
                <a16:creationId xmlns:a16="http://schemas.microsoft.com/office/drawing/2014/main" id="{37604D71-1A43-598E-63EC-554AA36F79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9e7be3d380_0_21:notes">
            <a:extLst>
              <a:ext uri="{FF2B5EF4-FFF2-40B4-BE49-F238E27FC236}">
                <a16:creationId xmlns:a16="http://schemas.microsoft.com/office/drawing/2014/main" id="{4B2CFE8C-EE35-3544-38D1-70451C49D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812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9e4e70072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9e4e70072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e4e70072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9e4e70072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16336-2233-425B-8DFE-20C6519320B3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587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3BDF0-BEEC-ADF4-1759-E1EFFEC1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5302222-51D3-EF53-3632-78F09A841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8865D8-2002-16FB-9BC2-6E103FA3A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FFR (Riserva di Flusso Frazionale) e </a:t>
            </a:r>
            <a:r>
              <a:rPr lang="it-IT" dirty="0" err="1"/>
              <a:t>iFR</a:t>
            </a:r>
            <a:r>
              <a:rPr lang="it-IT" dirty="0"/>
              <a:t> (Riserva di Flusso Istantanea) sono tecniche di valutazione che misurano il grado di restrizione del flusso sanguigno nelle arterie coronarie per identificare la </a:t>
            </a:r>
            <a:r>
              <a:rPr lang="it-IT" b="1" dirty="0">
                <a:effectLst/>
              </a:rPr>
              <a:t>lesione "</a:t>
            </a:r>
            <a:r>
              <a:rPr lang="it-IT" b="1" dirty="0" err="1">
                <a:effectLst/>
              </a:rPr>
              <a:t>culprit</a:t>
            </a:r>
            <a:r>
              <a:rPr lang="it-IT" b="1" dirty="0">
                <a:effectLst/>
              </a:rPr>
              <a:t>"</a:t>
            </a:r>
            <a:r>
              <a:rPr lang="it-IT" dirty="0"/>
              <a:t> in caso di malattia coronarica.</a:t>
            </a:r>
          </a:p>
          <a:p>
            <a:r>
              <a:rPr lang="it-IT" dirty="0"/>
              <a:t>OCT </a:t>
            </a:r>
            <a:r>
              <a:rPr lang="it-IT" dirty="0" err="1"/>
              <a:t>plaque</a:t>
            </a:r>
            <a:r>
              <a:rPr lang="it-IT" dirty="0"/>
              <a:t> </a:t>
            </a:r>
            <a:r>
              <a:rPr lang="it-IT" dirty="0" err="1"/>
              <a:t>vulnerability</a:t>
            </a:r>
            <a:r>
              <a:rPr lang="it-IT" dirty="0"/>
              <a:t> index: Identifica placca a rischio di rottura (</a:t>
            </a:r>
            <a:r>
              <a:rPr lang="it-IT" dirty="0" err="1"/>
              <a:t>thin-cap</a:t>
            </a:r>
            <a:r>
              <a:rPr lang="it-IT" dirty="0"/>
              <a:t> </a:t>
            </a:r>
            <a:r>
              <a:rPr lang="it-IT" dirty="0" err="1"/>
              <a:t>fibroatheroma</a:t>
            </a:r>
            <a:r>
              <a:rPr lang="it-IT" dirty="0"/>
              <a:t>, trombo, </a:t>
            </a:r>
            <a:r>
              <a:rPr lang="it-IT" dirty="0" err="1"/>
              <a:t>necrotic</a:t>
            </a:r>
            <a:r>
              <a:rPr lang="it-IT" dirty="0"/>
              <a:t> core)</a:t>
            </a:r>
          </a:p>
          <a:p>
            <a:r>
              <a:rPr lang="it-IT" dirty="0" err="1"/>
              <a:t>Angioscopic</a:t>
            </a:r>
            <a:r>
              <a:rPr lang="it-IT" dirty="0"/>
              <a:t> </a:t>
            </a:r>
            <a:r>
              <a:rPr lang="it-IT" dirty="0" err="1"/>
              <a:t>yellow</a:t>
            </a:r>
            <a:r>
              <a:rPr lang="it-IT" dirty="0"/>
              <a:t> </a:t>
            </a:r>
            <a:r>
              <a:rPr lang="it-IT" dirty="0" err="1"/>
              <a:t>plaque</a:t>
            </a:r>
            <a:r>
              <a:rPr lang="it-IT" dirty="0"/>
              <a:t> score: valuta vulnerabilità visiva della placca e la sua composizione in colesterolo</a:t>
            </a:r>
          </a:p>
          <a:p>
            <a:r>
              <a:rPr lang="it-IT" dirty="0"/>
              <a:t>Ambrose: Valuta il tipo di placca (es. </a:t>
            </a:r>
            <a:r>
              <a:rPr lang="it-IT" dirty="0" err="1"/>
              <a:t>eccentric</a:t>
            </a:r>
            <a:r>
              <a:rPr lang="it-IT" dirty="0"/>
              <a:t>, </a:t>
            </a:r>
            <a:r>
              <a:rPr lang="it-IT" dirty="0" err="1"/>
              <a:t>complex</a:t>
            </a:r>
            <a:r>
              <a:rPr lang="it-IT" dirty="0"/>
              <a:t>, </a:t>
            </a:r>
            <a:r>
              <a:rPr lang="it-IT" dirty="0" err="1"/>
              <a:t>ulcerated</a:t>
            </a:r>
            <a:r>
              <a:rPr lang="it-IT" dirty="0"/>
              <a:t>) all’angiografia e associa vulnerabilità e rischio rottura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FAAC0D-9324-D3F5-FA7A-D896AD738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16336-2233-425B-8DFE-20C6519320B3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83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termine “STEMI” ci induce cognitivamente a pensare che contino solo i segmenti ST, che i segmenti ST siano affidabili e non dipendano dal complesso QRS precedente, e che l'STE (</a:t>
            </a:r>
            <a:r>
              <a:rPr lang="it-IT" dirty="0" err="1"/>
              <a:t>sopraslivellamento</a:t>
            </a:r>
            <a:r>
              <a:rPr lang="it-IT" dirty="0"/>
              <a:t> ST) sull'ECG sia l'unico dato necessario per prendere la decisione sulla riperfusione.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16336-2233-425B-8DFE-20C6519320B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641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AF9AD-C38C-3827-864F-7E780DDDA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DF0ED1C-FCA4-04AA-5A8A-071A36EE7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4935390-A8E1-C613-DC8D-D77F0D1F0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Siamo terribilmente incoerenti (Kappa = 0.33):</a:t>
            </a:r>
            <a:r>
              <a:rPr lang="it-IT" dirty="0"/>
              <a:t> Il valore </a:t>
            </a:r>
            <a:r>
              <a:rPr lang="it-IT" b="1" dirty="0"/>
              <a:t>Kappa (K)</a:t>
            </a:r>
            <a:r>
              <a:rPr lang="it-IT" dirty="0"/>
              <a:t> misura quanto siamo d'accordo tra di noi (es. tu, io, il cardiologo) guardando lo stesso tracciato. Un K di 1 è un accordo perfetto. Un K di 0 è un accordo puramente casuale. </a:t>
            </a:r>
            <a:r>
              <a:rPr lang="it-IT" b="1" dirty="0"/>
              <a:t>0.33 è "scarso"</a:t>
            </a:r>
            <a:r>
              <a:rPr lang="it-IT" dirty="0"/>
              <a:t>. Significa che l'interpretazione dell'ECG è altamente soggettiva e inaffidabile tra diversi medici.</a:t>
            </a:r>
          </a:p>
          <a:p>
            <a:r>
              <a:rPr lang="it-IT" b="1" dirty="0"/>
              <a:t>Il test (la nostra lettura) è mediocre (Sens 65%, </a:t>
            </a:r>
            <a:r>
              <a:rPr lang="it-IT" b="1" dirty="0" err="1"/>
              <a:t>Spec</a:t>
            </a:r>
            <a:r>
              <a:rPr lang="it-IT" b="1" dirty="0"/>
              <a:t> 79%):</a:t>
            </a:r>
            <a:endParaRPr lang="it-IT" dirty="0"/>
          </a:p>
          <a:p>
            <a:r>
              <a:rPr lang="it-IT" b="1" dirty="0"/>
              <a:t>Sensibilità 65%:</a:t>
            </a:r>
            <a:r>
              <a:rPr lang="it-IT" dirty="0"/>
              <a:t> Questo è il dato peggiore. Significa che ci </a:t>
            </a:r>
            <a:r>
              <a:rPr lang="it-IT" b="1" dirty="0"/>
              <a:t>perdiamo 1 occlusione vera su 3 (35% di Falsi Negativi)</a:t>
            </a:r>
            <a:r>
              <a:rPr lang="it-IT" dirty="0"/>
              <a:t>. Sono pazienti con un'arteria chiusa che noi, guardando l'ECG, classifichiamo erroneamente come "non-STEMI".</a:t>
            </a:r>
          </a:p>
          <a:p>
            <a:r>
              <a:rPr lang="it-IT" b="1" dirty="0"/>
              <a:t>Specificità 79%:</a:t>
            </a:r>
            <a:r>
              <a:rPr lang="it-IT" dirty="0"/>
              <a:t> Questo significa che circa </a:t>
            </a:r>
            <a:r>
              <a:rPr lang="it-IT" b="1" dirty="0"/>
              <a:t>1 volta su 5 (21% di Falsi Positivi)</a:t>
            </a:r>
            <a:r>
              <a:rPr lang="it-IT" dirty="0"/>
              <a:t> attiviamo la sala di emodinamica per niente. Chiamiamo "STEMI" un paziente che in realtà ha una ripolarizzazione precoce, una pericardite o un'altra anomalia benigna.</a:t>
            </a:r>
          </a:p>
          <a:p>
            <a:r>
              <a:rPr lang="it-IT" b="1" dirty="0"/>
              <a:t>Noi e gli </a:t>
            </a:r>
            <a:r>
              <a:rPr lang="it-IT" b="1" dirty="0" err="1"/>
              <a:t>Emodinamisti</a:t>
            </a:r>
            <a:r>
              <a:rPr lang="it-IT" b="1" dirty="0"/>
              <a:t> guardiamo l'ECG in modo diverso:</a:t>
            </a:r>
            <a:r>
              <a:rPr lang="it-IT" dirty="0"/>
              <a:t> Questo è il punto più affascinante. Non c'è un "vincitore" assoluto, ma abbiamo </a:t>
            </a:r>
            <a:r>
              <a:rPr lang="it-IT" i="1" dirty="0" err="1"/>
              <a:t>bias</a:t>
            </a:r>
            <a:r>
              <a:rPr lang="it-IT" dirty="0"/>
              <a:t> diversi:</a:t>
            </a:r>
          </a:p>
          <a:p>
            <a:r>
              <a:rPr lang="it-IT" b="1" dirty="0"/>
              <a:t>Medici d'Urgenza (MEU): Sensibilità più alta (74%)</a:t>
            </a:r>
            <a:r>
              <a:rPr lang="it-IT" dirty="0"/>
              <a:t>. Noi siamo "programmati" per non mancare la diagnosi. Il nostro compito primario è escludere il disastro. Accettiamo di avere più falsi positivi (specificità più bassa) pur di non perdere quel singolo caso di occlusione (alta sensibilità).</a:t>
            </a:r>
          </a:p>
          <a:p>
            <a:r>
              <a:rPr lang="it-IT" b="1" dirty="0"/>
              <a:t>Cardiologi Interventisti: Specificità più alta (89%)</a:t>
            </a:r>
            <a:r>
              <a:rPr lang="it-IT" dirty="0"/>
              <a:t>. Loro sono "programmati" per evitare procedure invasive inutili. Sono bravissimi a riconoscere i "falsi positivi" (le attivazioni inappropriate). Accettano di essere </a:t>
            </a:r>
            <a:r>
              <a:rPr lang="it-IT" i="1" dirty="0"/>
              <a:t>meno</a:t>
            </a:r>
            <a:r>
              <a:rPr lang="it-IT" dirty="0"/>
              <a:t> sensibili pur di essere </a:t>
            </a:r>
            <a:r>
              <a:rPr lang="it-IT" i="1" dirty="0"/>
              <a:t>molto</a:t>
            </a:r>
            <a:r>
              <a:rPr lang="it-IT" dirty="0"/>
              <a:t> specifici.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56807B-C541-FEF1-E2CE-A87171345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16336-2233-425B-8DFE-20C6519320B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582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A95F3-3A25-A1C0-F67E-4731CBFB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780685-CD8B-B7F9-BEE2-11DE06283A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C87E2C-637A-2EB6-BE59-094F0F2C5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Fu chiesto loro di misurare tutti gli ECG, poi fu studiata la differenza tra le due misurazioni di ciascun lettore sullo stesso ECG. La differenza media nell'altezza del segmento tra tutti i gruppi era 0.28 mm. L'accordo statistico complessivo tra le misurazioni appaiate del segmento ST era molto buono (K=0.85).</a:t>
            </a:r>
          </a:p>
          <a:p>
            <a:pPr>
              <a:buNone/>
            </a:pPr>
            <a:r>
              <a:rPr lang="it-IT" dirty="0"/>
              <a:t>Tuttavia, "un quinto delle volte, le misurazioni intra-osservatore [dello stesso osservatore] dei </a:t>
            </a:r>
            <a:r>
              <a:rPr lang="it-IT" dirty="0" err="1"/>
              <a:t>sopraslivellamenti</a:t>
            </a:r>
            <a:r>
              <a:rPr lang="it-IT" dirty="0"/>
              <a:t> del segmento ST appaiati differivano di più di mezzo millimetro". Quando veniva chiesto specificamente se il </a:t>
            </a:r>
            <a:r>
              <a:rPr lang="it-IT" dirty="0" err="1"/>
              <a:t>sopraslivellamento</a:t>
            </a:r>
            <a:r>
              <a:rPr lang="it-IT" dirty="0"/>
              <a:t> del segmento ST fosse maggiore o uguale a 2.0 mm, i lettori erano in disaccordo con sé stessi nel 14% dei casi.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2876FB-9CF9-4051-5F41-3ECA3B771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E16336-2233-425B-8DFE-20C6519320B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4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9e7be3d38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9e7be3d38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e4e70072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e4e70072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e7be3d38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9e7be3d38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e4e70072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e4e70072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9e4e70072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9e4e70072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66D13-FA9E-49D8-AC51-04E29640C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4F2301-B773-4B76-B75D-EC3E905AD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8BF13A-8C08-4A54-B2B0-DD6137FD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DEAA3B-ADD5-4CF3-BF34-9315B2C9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7D46FD-957E-45FC-8BBA-0875B354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39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B9C7F-DFB5-4505-ADF6-85CCC65B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C435E9-AE27-4131-8E23-FECF9AD46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93FA59-D9D6-4858-A953-E46C9507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B9C8FE-C99A-47BC-828C-C7DC258F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D8BEA2-0F52-4A19-BF98-C1008CA5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22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68E71B0-85F8-471B-87E8-273ED7AC1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21E2FC-586F-493F-B507-AE3BA1797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295FCF-53D2-4FB9-8F7B-C629A02D2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E9E3D9-237C-4BD4-B2CB-395CEFE9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182D81-F1EA-4AC9-9BEB-91685822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40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719C523-FB1B-D04B-9939-3D64859B555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22856"/>
            <a:ext cx="10972800" cy="8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500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719C523-FB1B-D04B-9939-3D64859B5556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322856"/>
            <a:ext cx="10972800" cy="8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lnSpc>
                <a:spcPct val="100000"/>
              </a:lnSpc>
              <a:defRPr sz="1800" b="0" i="0"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648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891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9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2FC90-B1DB-4A37-B7FA-31E4253F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50E92D-9727-473B-A622-4AE4C2FF4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F8EB2B-D0D1-4DA7-B6F9-7C00B636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487C2C-B6BC-4CC9-ABB3-F748823D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ED7575-416C-42E8-BE93-C176B65B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90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827B3-F053-4A10-94A8-67581364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EADD6A-58CC-4B41-ADC0-D465820E0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97B9BD-4E73-46F8-A365-0DDDB72C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D7D46E-8BCF-48EA-A105-07C0AA7E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D8D151-56B7-475D-BD57-FB86A5EF2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63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D7CC20-61A6-4E20-A225-E60BEA66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98826F-5EAF-474D-90F7-7A42372ED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BB92F59-6CDC-4482-9172-F561D98A4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AAE56F-576E-4C21-B166-1542822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BFEF69-DABB-436C-A71E-489346D0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B7CFA3-AF80-4D5D-916A-01D99FB7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90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6F98C-3F3B-452F-93CE-2E50A11E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F27593-938F-4898-BA30-FD5BDCD08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3C9A88-89B0-4298-B45A-A759A50FA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38B492-3DBD-480A-8B28-156B53D26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729273-4F51-47CC-80BA-39CB6BF40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3BCA413-55E6-48D1-9FD9-EF765467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574C419-04CB-4836-B331-9F041930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E450CF5-EA9C-4F60-8274-C85F4307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05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0ADD7C-3B94-49FC-AC93-1A79DDA7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0EE452-46D6-4D00-92F8-98A785F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45471C-E198-4BDB-97F8-016093F6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5137DD-4E1D-4936-B538-719F4DB2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44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5EBE4-278A-4553-9FFE-25341061C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80CBF0-E145-49E7-8653-0FED6041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7E2263-B987-4B68-9E6B-D86BD69D0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648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C0F88-F42C-45E9-BBEC-E136B598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53D066-F18E-4B90-921A-5F7EC7180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104053-D3F6-496D-8F06-0E954E0E2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55537B-2A75-47F3-81DC-AB245C50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97916E-C5E2-460C-BE62-E474CCBB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B811C4-23BF-406D-8B00-021C7B9A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67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EBF12-C5EF-4DD2-918A-0D4820D0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637BB24-FEEF-41AC-A367-1DEBAE017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783B142-DC4D-4EC8-91E1-2DBFA101E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524A9A-7DD8-46B5-95C1-DF20A6E3E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5539D9-6D6C-4E57-928F-A6D624338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4B4005-AFCC-4A5F-9360-B2782F90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15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DFA965-306E-4C5A-B067-52FC45A7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BFCD3A-5F1F-46D2-91B6-58BD2160B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DB2A1-2236-4191-BF05-5C4DCBDFC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0BC9-F9C2-41CE-951F-78C645BC5C18}" type="datetimeFigureOut">
              <a:rPr lang="it-IT" smtClean="0"/>
              <a:t>06/11/25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8D52E8-0D99-49D5-AA85-3AFDB2DE0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1C5E64-5CCF-4525-A727-7123AD9FD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6A56-297F-466A-9E35-856083A636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24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22856"/>
            <a:ext cx="10972800" cy="8743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763E93-9AB7-AC4A-96DD-69102CFCD89D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286566"/>
            <a:ext cx="10972800" cy="0"/>
          </a:xfrm>
          <a:prstGeom prst="line">
            <a:avLst/>
          </a:prstGeom>
          <a:ln>
            <a:solidFill>
              <a:srgbClr val="F1BC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6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lvl1pPr algn="l" defTabSz="228600" rtl="0" eaLnBrk="1" latinLnBrk="0" hangingPunct="1">
        <a:spcBef>
          <a:spcPct val="0"/>
        </a:spcBef>
        <a:buNone/>
        <a:defRPr sz="2400" b="1" i="0" kern="1200">
          <a:solidFill>
            <a:srgbClr val="58595B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1pPr>
      <a:lvl2pPr marL="2286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2pPr>
      <a:lvl3pPr marL="4572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3pPr>
      <a:lvl4pPr marL="6858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4pPr>
      <a:lvl5pPr marL="914400" indent="0" algn="l" defTabSz="2286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58595B"/>
          </a:solidFill>
          <a:latin typeface="Times Roman"/>
          <a:ea typeface="+mn-ea"/>
          <a:cs typeface="Times Roman"/>
        </a:defRPr>
      </a:lvl5pPr>
      <a:lvl6pPr marL="12573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2286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2286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1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N_Orizzontale_RGB_Negativo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03" y="6036781"/>
            <a:ext cx="2904490" cy="478790"/>
          </a:xfrm>
          <a:prstGeom prst="rect">
            <a:avLst/>
          </a:prstGeom>
        </p:spPr>
      </p:pic>
      <p:pic>
        <p:nvPicPr>
          <p:cNvPr id="2" name="Picture 1" descr="Untitled-3-azzurr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077181" cy="6858000"/>
          </a:xfrm>
          <a:prstGeom prst="rect">
            <a:avLst/>
          </a:prstGeom>
        </p:spPr>
      </p:pic>
      <p:sp>
        <p:nvSpPr>
          <p:cNvPr id="10" name="Title 6"/>
          <p:cNvSpPr txBox="1"/>
          <p:nvPr/>
        </p:nvSpPr>
        <p:spPr>
          <a:xfrm>
            <a:off x="-30403" y="1383929"/>
            <a:ext cx="5324182" cy="221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60" rIns="2286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L’IA come supporto alla decisione clinica.</a:t>
            </a: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rgbClr val="8319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Il progetto OMINA</a:t>
            </a:r>
          </a:p>
        </p:txBody>
      </p:sp>
      <p:sp>
        <p:nvSpPr>
          <p:cNvPr id="4" name="Rettangolo 3"/>
          <p:cNvSpPr/>
          <p:nvPr/>
        </p:nvSpPr>
        <p:spPr>
          <a:xfrm>
            <a:off x="237972" y="4550911"/>
            <a:ext cx="42991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it-IT" sz="1600" b="1" dirty="0">
                <a:latin typeface="Arial" charset="0"/>
                <a:cs typeface="Arial" charset="0"/>
              </a:rPr>
              <a:t>Matteo Bertoli</a:t>
            </a:r>
          </a:p>
          <a:p>
            <a:pPr algn="l"/>
            <a:r>
              <a:rPr lang="it-IT" sz="1600" cap="all" dirty="0">
                <a:latin typeface="Arial" charset="0"/>
                <a:cs typeface="Arial" charset="0"/>
              </a:rPr>
              <a:t>Emergenza di alta specializzazione </a:t>
            </a:r>
          </a:p>
          <a:p>
            <a:pPr algn="l"/>
            <a:r>
              <a:rPr lang="it-IT" sz="1600" dirty="0">
                <a:latin typeface="Arial" charset="0"/>
                <a:cs typeface="Arial" charset="0"/>
              </a:rPr>
              <a:t>ASST PAPA GIOVANNI XXIII </a:t>
            </a:r>
          </a:p>
          <a:p>
            <a:pPr algn="l"/>
            <a:r>
              <a:rPr lang="it-IT" sz="1600" dirty="0">
                <a:latin typeface="Arial" charset="0"/>
                <a:cs typeface="Arial" charset="0"/>
              </a:rPr>
              <a:t>BERGAMO </a:t>
            </a:r>
            <a:endParaRPr lang="it-IT" sz="16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A14CB27-5C77-6B1C-5889-EEC460D19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137890" y="2911477"/>
            <a:ext cx="3745426" cy="13790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F650F96-51B0-2F46-9901-F2D7650C0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68" y="1382786"/>
            <a:ext cx="4985670" cy="17154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25" y="6276176"/>
            <a:ext cx="2245553" cy="47110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326218" y="6293301"/>
            <a:ext cx="169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 err="1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eCREAM</a:t>
            </a:r>
            <a:r>
              <a:rPr lang="it-IT" sz="1200" b="1" dirty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it-IT" sz="1200" b="1" dirty="0">
              <a:solidFill>
                <a:srgbClr val="034D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sz="1200" b="1" dirty="0">
                <a:solidFill>
                  <a:srgbClr val="034D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1010557726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FF8E75E-8EB8-CE04-8F31-D234A57C7788}"/>
              </a:ext>
            </a:extLst>
          </p:cNvPr>
          <p:cNvSpPr/>
          <p:nvPr/>
        </p:nvSpPr>
        <p:spPr>
          <a:xfrm>
            <a:off x="2383830" y="5628129"/>
            <a:ext cx="508023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it-IT" sz="1600" b="1" dirty="0">
                <a:latin typeface="Arial" charset="0"/>
                <a:cs typeface="Arial" charset="0"/>
              </a:rPr>
              <a:t>Giuliana Vinciguerra</a:t>
            </a:r>
          </a:p>
          <a:p>
            <a:pPr algn="l"/>
            <a:r>
              <a:rPr lang="it-IT" sz="1600" cap="all" dirty="0">
                <a:latin typeface="Arial" charset="0"/>
                <a:cs typeface="Arial" charset="0"/>
              </a:rPr>
              <a:t>MEU CATANIA</a:t>
            </a:r>
          </a:p>
          <a:p>
            <a:pPr algn="l"/>
            <a:r>
              <a:rPr lang="it-IT" sz="1600" dirty="0">
                <a:latin typeface="Arial" charset="0"/>
                <a:cs typeface="Arial" charset="0"/>
              </a:rPr>
              <a:t>AOU POLICLINICO ‟G. RODOLICO – SAN MARCO„ </a:t>
            </a:r>
          </a:p>
          <a:p>
            <a:pPr algn="l"/>
            <a:r>
              <a:rPr lang="it-IT" sz="1600" dirty="0">
                <a:latin typeface="Arial" charset="0"/>
                <a:cs typeface="Arial" charset="0"/>
              </a:rPr>
              <a:t>CATANIA</a:t>
            </a:r>
            <a:endParaRPr lang="it-IT" sz="1600" dirty="0"/>
          </a:p>
        </p:txBody>
      </p:sp>
      <p:pic>
        <p:nvPicPr>
          <p:cNvPr id="17" name="Immagine 16" descr="Immagine che contiene Carattere, testo, calligrafia, tipografia&#10;&#10;Il contenuto generato dall'IA potrebbe non essere corretto.">
            <a:extLst>
              <a:ext uri="{FF2B5EF4-FFF2-40B4-BE49-F238E27FC236}">
                <a16:creationId xmlns:a16="http://schemas.microsoft.com/office/drawing/2014/main" id="{4C9EAFEF-92AA-584D-D5AF-FD4FF684C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t="6394" r="30383" b="84623"/>
          <a:stretch>
            <a:fillRect/>
          </a:stretch>
        </p:blipFill>
        <p:spPr>
          <a:xfrm>
            <a:off x="9079137" y="5210883"/>
            <a:ext cx="802222" cy="250073"/>
          </a:xfrm>
          <a:prstGeom prst="rect">
            <a:avLst/>
          </a:prstGeom>
        </p:spPr>
      </p:pic>
      <p:pic>
        <p:nvPicPr>
          <p:cNvPr id="18" name="Immagine 17" descr="Immagine che contiene Carattere, testo, calligrafia, tipografia&#10;&#10;Il contenuto generato dall'IA potrebbe non essere corretto.">
            <a:extLst>
              <a:ext uri="{FF2B5EF4-FFF2-40B4-BE49-F238E27FC236}">
                <a16:creationId xmlns:a16="http://schemas.microsoft.com/office/drawing/2014/main" id="{A3511C38-79C5-538A-279B-C73AB3608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t="84094" r="19824" b="6805"/>
          <a:stretch>
            <a:fillRect/>
          </a:stretch>
        </p:blipFill>
        <p:spPr>
          <a:xfrm>
            <a:off x="8805444" y="4956831"/>
            <a:ext cx="1349607" cy="2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218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3D5DCA-1F38-C388-0E4A-E5DF973A0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7F26296-FD8D-4633-5D6B-4D728C566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10</a:t>
            </a:fld>
            <a:endParaRPr lang="en-US" kern="0" dirty="0">
              <a:sym typeface="Helvetica Neu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6DB571-DCAC-BAA0-5159-6C04F2F5AD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06C1EB-52E1-8537-B006-007D9CA8A9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8" name="Video_Presentazione_Congresso_Medico">
            <a:hlinkClick r:id="" action="ppaction://media"/>
            <a:extLst>
              <a:ext uri="{FF2B5EF4-FFF2-40B4-BE49-F238E27FC236}">
                <a16:creationId xmlns:a16="http://schemas.microsoft.com/office/drawing/2014/main" id="{89F32A51-A639-4F6D-D67D-DB174F0D0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7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708BC0-901B-AF78-6972-B7A1EADF3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FEB745C-0305-2A4C-6B39-60E960FE2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11</a:t>
            </a:fld>
            <a:endParaRPr lang="en-US" kern="0" dirty="0">
              <a:sym typeface="Helvetica Neue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22126DF-BD51-BA7A-E910-EAA1853FA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14058" r="18628" b="63503"/>
          <a:stretch>
            <a:fillRect/>
          </a:stretch>
        </p:blipFill>
        <p:spPr>
          <a:xfrm>
            <a:off x="968893" y="136525"/>
            <a:ext cx="10254214" cy="199819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1CAB94E-C5D0-52B4-1F90-D031AA07C6B3}"/>
              </a:ext>
            </a:extLst>
          </p:cNvPr>
          <p:cNvSpPr txBox="1"/>
          <p:nvPr/>
        </p:nvSpPr>
        <p:spPr>
          <a:xfrm>
            <a:off x="1299135" y="2910368"/>
            <a:ext cx="1913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2015-25</a:t>
            </a:r>
            <a:r>
              <a:rPr lang="it-IT" sz="3600" b="1" dirty="0"/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04A4417-548D-C28B-3EA1-1E9892AAF95E}"/>
              </a:ext>
            </a:extLst>
          </p:cNvPr>
          <p:cNvSpPr txBox="1"/>
          <p:nvPr/>
        </p:nvSpPr>
        <p:spPr>
          <a:xfrm>
            <a:off x="7707093" y="3887620"/>
            <a:ext cx="1300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61.000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9E837DD-68AA-5277-DA48-CC8B860CD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8" t="60243" r="19031" b="17514"/>
          <a:stretch>
            <a:fillRect/>
          </a:stretch>
        </p:blipFill>
        <p:spPr>
          <a:xfrm>
            <a:off x="3812169" y="2909242"/>
            <a:ext cx="3894923" cy="322721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87663B4-17F2-E3E7-5E25-23B0EC2E7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28006" r="14060" b="27906"/>
          <a:stretch>
            <a:fillRect/>
          </a:stretch>
        </p:blipFill>
        <p:spPr>
          <a:xfrm>
            <a:off x="9946023" y="4527137"/>
            <a:ext cx="1956123" cy="12219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7B4B32-D87E-7FEE-332F-7494E22D4211}"/>
              </a:ext>
            </a:extLst>
          </p:cNvPr>
          <p:cNvSpPr txBox="1"/>
          <p:nvPr/>
        </p:nvSpPr>
        <p:spPr>
          <a:xfrm>
            <a:off x="9883162" y="3826065"/>
            <a:ext cx="17574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4.400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C252CB-961D-31CF-45FC-E0379CF46523}"/>
              </a:ext>
            </a:extLst>
          </p:cNvPr>
          <p:cNvSpPr txBox="1"/>
          <p:nvPr/>
        </p:nvSpPr>
        <p:spPr>
          <a:xfrm>
            <a:off x="1299136" y="4981812"/>
            <a:ext cx="191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270.000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19DDEF-50E3-2E38-66F2-7D7C6EBABDD3}"/>
              </a:ext>
            </a:extLst>
          </p:cNvPr>
          <p:cNvSpPr txBox="1"/>
          <p:nvPr/>
        </p:nvSpPr>
        <p:spPr>
          <a:xfrm>
            <a:off x="9315203" y="2910367"/>
            <a:ext cx="1261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</a:p>
        </p:txBody>
      </p:sp>
    </p:spTree>
    <p:extLst>
      <p:ext uri="{BB962C8B-B14F-4D97-AF65-F5344CB8AC3E}">
        <p14:creationId xmlns:p14="http://schemas.microsoft.com/office/powerpoint/2010/main" val="31723002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15CAC6C-CAC2-7BBA-7D13-E07482D8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C8E1D0-90DB-A057-2801-5DD1499EB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12</a:t>
            </a:fld>
            <a:endParaRPr lang="en-US" kern="0" dirty="0">
              <a:sym typeface="Helvetica Neue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BBC32A-EB34-6DDB-861D-A7772CBC7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641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AE324-AA30-651B-6124-2A219BD6B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B9E7383-7701-F3CB-B712-3FB899FD9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13</a:t>
            </a:fld>
            <a:endParaRPr lang="en-US" kern="0" dirty="0">
              <a:sym typeface="Helvetica Neu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83D66B-B7CF-CC7C-1440-67B0ACAF67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E5A4461-C8FB-3F6F-838D-35A0823A6F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Immagine 10">
            <a:extLst>
              <a:ext uri="{FF2B5EF4-FFF2-40B4-BE49-F238E27FC236}">
                <a16:creationId xmlns:a16="http://schemas.microsoft.com/office/drawing/2014/main" id="{E4951482-0898-CCF5-CBF7-86CDB8273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40342" y="2267084"/>
            <a:ext cx="6311316" cy="232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791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B22C54-9C78-8A4E-6B42-32F5E56F6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579EB2E-1ED2-92A7-FEA1-133890C63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14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0A28180-657E-4863-7550-E753D3A3E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Sottotitolo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03FEC5-DE54-FFCE-D22E-ED57FF3783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6B9E42-7727-DAD1-761F-3773BCD191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Picture 6" descr="Medical facility with large medical robotic devices">
            <a:extLst>
              <a:ext uri="{FF2B5EF4-FFF2-40B4-BE49-F238E27FC236}">
                <a16:creationId xmlns:a16="http://schemas.microsoft.com/office/drawing/2014/main" id="{35A78620-C67E-5A99-8C9C-898963B33F8E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10" y="641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250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79B292-E078-9590-5A4C-FB2547EC2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3A8340-FFF8-A449-7C51-3C45800D8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15</a:t>
            </a:fld>
            <a:endParaRPr lang="en-US" kern="0" dirty="0">
              <a:sym typeface="Helvetica Neue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EF8A2D-2DB8-873C-5FF9-1766E633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302"/>
            <a:ext cx="6005048" cy="60050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2FEFF70-4F38-A5A2-9E5F-AF3FF8AB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4" y="3827099"/>
            <a:ext cx="5899564" cy="303090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1B62DDB-FACA-BBCB-DB53-905BA21C2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1" y="0"/>
            <a:ext cx="4607610" cy="378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086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DA8BE-A08E-62ED-4043-EA76A10BE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49077ED-9D72-951C-7808-4D13BE862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16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0D8A1F5-BF75-6338-730F-BDFFBAB9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Esempio: LLM per risposta pazienti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7346017-8B13-FC13-DF01-C87E57F415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B32AD15-1AD6-56F6-19D6-92FEC75A06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5CE73D-2C71-57A3-3B00-C586E1256F69}"/>
              </a:ext>
            </a:extLst>
          </p:cNvPr>
          <p:cNvSpPr txBox="1"/>
          <p:nvPr/>
        </p:nvSpPr>
        <p:spPr>
          <a:xfrm>
            <a:off x="605712" y="2034772"/>
            <a:ext cx="10924200" cy="2788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it-IT" sz="1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Risultati: </a:t>
            </a:r>
            <a:r>
              <a:rPr lang="it-IT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risposte degli LLM: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prolungare un botta e risposta scritto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aggravare la situazione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danneggiando la relazione medico-paziente</a:t>
            </a:r>
          </a:p>
          <a:p>
            <a:pPr>
              <a:lnSpc>
                <a:spcPct val="200000"/>
              </a:lnSpc>
              <a:buNone/>
            </a:pPr>
            <a:r>
              <a:rPr lang="it-IT" sz="1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- 22% di tempo in più per leggere messaggi/bozze (p=.008), non hanno risposto più velocemente (p=0.33) e hanno inviato risposte più lunghe del 18% (p&lt;.001).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8F17311-B3D8-868B-C38D-09ED18BCC482}"/>
              </a:ext>
            </a:extLst>
          </p:cNvPr>
          <p:cNvSpPr txBox="1"/>
          <p:nvPr/>
        </p:nvSpPr>
        <p:spPr>
          <a:xfrm>
            <a:off x="609600" y="5964443"/>
            <a:ext cx="1097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Baxter, et al. JAMIA Open 2024; 7(2):ooae028</a:t>
            </a:r>
          </a:p>
          <a:p>
            <a:pPr>
              <a:buNone/>
            </a:pPr>
            <a:r>
              <a:rPr lang="it-IT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Tai</a:t>
            </a: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-Seale et al. JAMA </a:t>
            </a:r>
            <a:r>
              <a:rPr lang="it-IT" sz="16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Netw</a:t>
            </a:r>
            <a:r>
              <a:rPr lang="it-I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Open. 2024;7(4):e246565</a:t>
            </a:r>
          </a:p>
        </p:txBody>
      </p:sp>
    </p:spTree>
    <p:extLst>
      <p:ext uri="{BB962C8B-B14F-4D97-AF65-F5344CB8AC3E}">
        <p14:creationId xmlns:p14="http://schemas.microsoft.com/office/powerpoint/2010/main" val="39002882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FFF19EF-9149-8A62-3FA3-4A036725E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7B388F8-E360-8FD1-91D0-017729AD5A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CB5625-32CA-4EE4-9233-55946859B4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174D290-4393-BE2F-9292-510E443D3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260" y="1042469"/>
            <a:ext cx="4833480" cy="47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111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C382E-E94A-C701-1C73-7AB1EFE9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53F3CD6-E4B7-F8B1-2F42-EF7D8E143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18</a:t>
            </a:fld>
            <a:endParaRPr lang="en-US" kern="0" dirty="0">
              <a:sym typeface="Helvetica Neu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B281D3-91AB-25E4-6DCB-1391B65FD0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1CC91D-8B95-EA0F-426C-DEC5D2A2CF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21802A-FE2F-6812-D0A8-B26A648D2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7" y="73041"/>
            <a:ext cx="12079266" cy="67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067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AA26424-6F20-1F05-A0CE-7ACF9D4EC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2D1E8B7-930F-B5B2-0679-674985C014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1D6E7F-BF58-9DFD-B5DD-B08414F948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2CB084D-D4F1-0AA9-B18A-0440ED919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6" t="31136" r="41874" b="11615"/>
          <a:stretch>
            <a:fillRect/>
          </a:stretch>
        </p:blipFill>
        <p:spPr>
          <a:xfrm>
            <a:off x="3374633" y="17921"/>
            <a:ext cx="5442733" cy="68221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D82C8B0-41B6-69E2-6BC0-B2FB2EE47CE5}"/>
              </a:ext>
            </a:extLst>
          </p:cNvPr>
          <p:cNvSpPr txBox="1"/>
          <p:nvPr/>
        </p:nvSpPr>
        <p:spPr>
          <a:xfrm>
            <a:off x="8817366" y="5916749"/>
            <a:ext cx="337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b="1" i="0" dirty="0">
                <a:solidFill>
                  <a:srgbClr val="000000"/>
                </a:solidFill>
                <a:effectLst/>
                <a:latin typeface="GillSansNova-Bold"/>
              </a:rPr>
              <a:t>2023 ESC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GillSansNova-Bold"/>
              </a:rPr>
              <a:t>Guidelines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GillSansNova-Bold"/>
              </a:rPr>
              <a:t> for the management of acute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GillSansNova-Bold"/>
              </a:rPr>
              <a:t>coronary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GillSansNova-Bold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GillSansNova-Bold"/>
              </a:rPr>
              <a:t>syndromes</a:t>
            </a:r>
            <a:endParaRPr lang="it-IT" sz="1200" b="1" i="0" dirty="0">
              <a:solidFill>
                <a:srgbClr val="000000"/>
              </a:solidFill>
              <a:effectLst/>
              <a:latin typeface="GillSansNova-Bold"/>
            </a:endParaRPr>
          </a:p>
          <a:p>
            <a:pPr>
              <a:buNone/>
            </a:pP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Developed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by the task force on the management of acute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coronary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syndromes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of the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European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Society of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Cardiology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(ESC)</a:t>
            </a:r>
          </a:p>
        </p:txBody>
      </p:sp>
    </p:spTree>
    <p:extLst>
      <p:ext uri="{BB962C8B-B14F-4D97-AF65-F5344CB8AC3E}">
        <p14:creationId xmlns:p14="http://schemas.microsoft.com/office/powerpoint/2010/main" val="38467451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1FD397-E9E5-5673-2BEE-6CC8A92D2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8" y="1669648"/>
            <a:ext cx="3563244" cy="351870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729DE7A-B8D0-AF80-343B-420E37370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5164" cy="275505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0E66A10-09B8-C774-086C-B837D4025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3743" r="12375" b="5239"/>
          <a:stretch>
            <a:fillRect/>
          </a:stretch>
        </p:blipFill>
        <p:spPr>
          <a:xfrm>
            <a:off x="9040824" y="3339296"/>
            <a:ext cx="2858947" cy="35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7706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73DD5-5F89-0A4C-0475-D81816AAB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4E2FDB8-90D4-116C-9AE8-004161797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20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E8CC5FA-D777-F366-1879-8C1A5C74D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STEMI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AA5CE1B-393D-B879-D4A8-288A160AAE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BBB4C57-D18D-698C-49C5-3A3A5AD415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FC57F0-C08D-346A-95D3-F404C72D39FA}"/>
              </a:ext>
            </a:extLst>
          </p:cNvPr>
          <p:cNvSpPr txBox="1"/>
          <p:nvPr/>
        </p:nvSpPr>
        <p:spPr>
          <a:xfrm>
            <a:off x="609600" y="5891479"/>
            <a:ext cx="11944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75"/>
              </a:spcBef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BBSX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lemento grafico 7" descr="Uomo con riempimento a tinta unita">
            <a:extLst>
              <a:ext uri="{FF2B5EF4-FFF2-40B4-BE49-F238E27FC236}">
                <a16:creationId xmlns:a16="http://schemas.microsoft.com/office/drawing/2014/main" id="{5DBC2980-A509-2887-72DF-C74C172DB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1322" y="2600052"/>
            <a:ext cx="914400" cy="914400"/>
          </a:xfrm>
          <a:prstGeom prst="rect">
            <a:avLst/>
          </a:prstGeom>
        </p:spPr>
      </p:pic>
      <p:pic>
        <p:nvPicPr>
          <p:cNvPr id="10" name="Elemento grafico 9" descr="Donna con riempimento a tinta unita">
            <a:extLst>
              <a:ext uri="{FF2B5EF4-FFF2-40B4-BE49-F238E27FC236}">
                <a16:creationId xmlns:a16="http://schemas.microsoft.com/office/drawing/2014/main" id="{BFE4A13B-12DA-3A24-E0C0-BA2FB14768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1322" y="3713147"/>
            <a:ext cx="914400" cy="9144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3D39F9-6BE7-3F1F-29CD-E4EDB4D71BDA}"/>
              </a:ext>
            </a:extLst>
          </p:cNvPr>
          <p:cNvSpPr txBox="1"/>
          <p:nvPr/>
        </p:nvSpPr>
        <p:spPr>
          <a:xfrm>
            <a:off x="609600" y="1501134"/>
            <a:ext cx="10695803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75"/>
              </a:spcBef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Sintomi clinici compatibili con SCA (≥ 20 minuti) + caratteristiche ECG persistenti (&gt; 20 minuti) in ≥ 2 derivazioni contigue di: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D06E0E-8CD3-8635-0F73-E59429270A24}"/>
              </a:ext>
            </a:extLst>
          </p:cNvPr>
          <p:cNvSpPr txBox="1"/>
          <p:nvPr/>
        </p:nvSpPr>
        <p:spPr>
          <a:xfrm>
            <a:off x="8217929" y="2550014"/>
            <a:ext cx="120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&lt; 40 anni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8BA5AD8-69C7-972F-4426-C356ED5B130A}"/>
              </a:ext>
            </a:extLst>
          </p:cNvPr>
          <p:cNvSpPr txBox="1"/>
          <p:nvPr/>
        </p:nvSpPr>
        <p:spPr>
          <a:xfrm>
            <a:off x="8217929" y="3274080"/>
            <a:ext cx="1208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&gt; 40 anni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62A76FF-0CE0-BA52-5906-A38326FF49B2}"/>
              </a:ext>
            </a:extLst>
          </p:cNvPr>
          <p:cNvSpPr txBox="1"/>
          <p:nvPr/>
        </p:nvSpPr>
        <p:spPr>
          <a:xfrm>
            <a:off x="2765168" y="2454475"/>
            <a:ext cx="3465383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75"/>
              </a:spcBef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≥ 2,5 mm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sopraslivellamento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ST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6A86730-F750-5636-77BB-8464892BFA54}"/>
              </a:ext>
            </a:extLst>
          </p:cNvPr>
          <p:cNvSpPr txBox="1"/>
          <p:nvPr/>
        </p:nvSpPr>
        <p:spPr>
          <a:xfrm>
            <a:off x="2765169" y="3178541"/>
            <a:ext cx="346538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75"/>
              </a:spcBef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≥ 2,0 mm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sopraslivellamento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E86EEB4-5FA6-5C3F-5B32-F57335E784F6}"/>
              </a:ext>
            </a:extLst>
          </p:cNvPr>
          <p:cNvSpPr txBox="1"/>
          <p:nvPr/>
        </p:nvSpPr>
        <p:spPr>
          <a:xfrm>
            <a:off x="606168" y="3149366"/>
            <a:ext cx="11944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V2-3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43E9346-F65E-17F7-5370-562C208FD4D1}"/>
              </a:ext>
            </a:extLst>
          </p:cNvPr>
          <p:cNvSpPr txBox="1"/>
          <p:nvPr/>
        </p:nvSpPr>
        <p:spPr>
          <a:xfrm>
            <a:off x="2765169" y="3975169"/>
            <a:ext cx="346538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75"/>
              </a:spcBef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≥ 1,5 mm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sopraslivellamento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E2C29EE-3B91-697F-EAA9-1B41F49A2B10}"/>
              </a:ext>
            </a:extLst>
          </p:cNvPr>
          <p:cNvSpPr txBox="1"/>
          <p:nvPr/>
        </p:nvSpPr>
        <p:spPr>
          <a:xfrm>
            <a:off x="2765169" y="4783038"/>
            <a:ext cx="333083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75"/>
              </a:spcBef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≥ 1 mm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sopraslivellamento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462717F-39F7-C422-6723-F698CB485C12}"/>
              </a:ext>
            </a:extLst>
          </p:cNvPr>
          <p:cNvSpPr txBox="1"/>
          <p:nvPr/>
        </p:nvSpPr>
        <p:spPr>
          <a:xfrm>
            <a:off x="606168" y="4833242"/>
            <a:ext cx="1061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altre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C0DF00F-90B7-F613-E2C9-826BE314D15A}"/>
              </a:ext>
            </a:extLst>
          </p:cNvPr>
          <p:cNvSpPr txBox="1"/>
          <p:nvPr/>
        </p:nvSpPr>
        <p:spPr>
          <a:xfrm>
            <a:off x="2765168" y="6033184"/>
            <a:ext cx="2078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 nuovo insorgenza</a:t>
            </a:r>
          </a:p>
        </p:txBody>
      </p:sp>
    </p:spTree>
    <p:extLst>
      <p:ext uri="{BB962C8B-B14F-4D97-AF65-F5344CB8AC3E}">
        <p14:creationId xmlns:p14="http://schemas.microsoft.com/office/powerpoint/2010/main" val="52575167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206DA9-C117-AEC5-5AE1-E419D782C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C0E289C-75B1-0A94-E4E0-4A4753769F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77B0DD-938C-D13A-E650-654DBBEF15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4F3D41E-9F0A-4CB4-8C8A-E5D11AA53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23014" r="30754" b="12511"/>
          <a:stretch>
            <a:fillRect/>
          </a:stretch>
        </p:blipFill>
        <p:spPr>
          <a:xfrm>
            <a:off x="2659523" y="4458"/>
            <a:ext cx="6872954" cy="685354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D2B887-90E1-D463-5662-9E21E8C10131}"/>
              </a:ext>
            </a:extLst>
          </p:cNvPr>
          <p:cNvSpPr txBox="1"/>
          <p:nvPr/>
        </p:nvSpPr>
        <p:spPr>
          <a:xfrm>
            <a:off x="9654379" y="5493812"/>
            <a:ext cx="213396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b="1" i="0" dirty="0">
                <a:solidFill>
                  <a:srgbClr val="000000"/>
                </a:solidFill>
                <a:effectLst/>
                <a:latin typeface="GillSansNova-Bold"/>
              </a:rPr>
              <a:t>2023 ESC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GillSansNova-Bold"/>
              </a:rPr>
              <a:t>Guidelines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GillSansNova-Bold"/>
              </a:rPr>
              <a:t> for the management of acute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GillSansNova-Bold"/>
              </a:rPr>
              <a:t>coronary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GillSansNova-Bold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GillSansNova-Bold"/>
              </a:rPr>
              <a:t>syndromes</a:t>
            </a:r>
            <a:endParaRPr lang="it-IT" sz="1200" b="1" i="0" dirty="0">
              <a:solidFill>
                <a:srgbClr val="000000"/>
              </a:solidFill>
              <a:effectLst/>
              <a:latin typeface="GillSansNova-Bold"/>
            </a:endParaRPr>
          </a:p>
          <a:p>
            <a:pPr>
              <a:buNone/>
            </a:pP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Developed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by the task force on the management of acute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coronary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syndromes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of the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European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Society of </a:t>
            </a:r>
            <a:r>
              <a:rPr lang="it-IT" sz="1000" b="1" i="0" dirty="0" err="1">
                <a:solidFill>
                  <a:srgbClr val="000000"/>
                </a:solidFill>
                <a:effectLst/>
                <a:latin typeface="GillSansNova-Bold"/>
              </a:rPr>
              <a:t>Cardiology</a:t>
            </a:r>
            <a:r>
              <a:rPr lang="it-IT" sz="1000" b="1" i="0" dirty="0">
                <a:solidFill>
                  <a:srgbClr val="000000"/>
                </a:solidFill>
                <a:effectLst/>
                <a:latin typeface="GillSansNova-Bold"/>
              </a:rPr>
              <a:t> (ESC)</a:t>
            </a:r>
          </a:p>
        </p:txBody>
      </p:sp>
    </p:spTree>
    <p:extLst>
      <p:ext uri="{BB962C8B-B14F-4D97-AF65-F5344CB8AC3E}">
        <p14:creationId xmlns:p14="http://schemas.microsoft.com/office/powerpoint/2010/main" val="219810535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58DE7-59A2-F097-8F0C-1DB5B3FA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BA008F-C9E2-FD25-761D-7E91427A1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22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18811FE-6186-0BD0-45F3-B3C8D010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NSTEMI &amp; ANGINA INSTABILE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88866D-D89B-4473-DBD4-175CF883A2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DCAFBE4-450A-3E27-1DF1-E3DD111A77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4DF8F9-918A-837B-C959-3566767AB8AD}"/>
              </a:ext>
            </a:extLst>
          </p:cNvPr>
          <p:cNvSpPr txBox="1"/>
          <p:nvPr/>
        </p:nvSpPr>
        <p:spPr>
          <a:xfrm>
            <a:off x="609599" y="1637061"/>
            <a:ext cx="10924199" cy="184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/>
              <a:t>NSTEMI</a:t>
            </a:r>
            <a:r>
              <a:rPr lang="it-IT" sz="24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qualsiasi sindrome coronarica acuta che non presenta </a:t>
            </a:r>
            <a:r>
              <a:rPr lang="it-IT" dirty="0" err="1"/>
              <a:t>sopraslivellamento</a:t>
            </a:r>
            <a:r>
              <a:rPr lang="it-IT" dirty="0"/>
              <a:t> del tratto 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ECG può mostrare depressione del tratto ST o </a:t>
            </a:r>
            <a:r>
              <a:rPr lang="it-IT" dirty="0" err="1"/>
              <a:t>sopraslivellamento</a:t>
            </a:r>
            <a:r>
              <a:rPr lang="it-IT" dirty="0"/>
              <a:t> transitorio del tratto ST, ma spesso sarà normale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944129-E572-37AA-1D61-E7D1825B8BD3}"/>
              </a:ext>
            </a:extLst>
          </p:cNvPr>
          <p:cNvSpPr txBox="1"/>
          <p:nvPr/>
        </p:nvSpPr>
        <p:spPr>
          <a:xfrm>
            <a:off x="609598" y="3786572"/>
            <a:ext cx="10924200" cy="143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/>
              <a:t>Angina instabile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Dolore toracico cardiaco in cui i biomarcatori e gli ECG sono normali.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L'angina di nuova insorgenza deve essere considerata instabile in prima istanza.</a:t>
            </a:r>
          </a:p>
        </p:txBody>
      </p:sp>
    </p:spTree>
    <p:extLst>
      <p:ext uri="{BB962C8B-B14F-4D97-AF65-F5344CB8AC3E}">
        <p14:creationId xmlns:p14="http://schemas.microsoft.com/office/powerpoint/2010/main" val="36955420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6124-0741-4D49-2047-2F24EFBA1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C284AFC-D356-0803-5477-D8053CFA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Outcomes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715DC3D-21A7-B259-35AC-B037FA8D70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FD1EA3C-D1BB-33D3-A219-380207BD71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EF9015-8A61-EA44-F0C0-A97439CEB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49080"/>
            <a:ext cx="5270804" cy="26772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F9C8834-AC33-7E8C-9752-01A9827A9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59" y="3787697"/>
            <a:ext cx="4128677" cy="274744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32B9BE8-FC74-8A69-0E1D-106AE8529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80" y="1552575"/>
            <a:ext cx="2428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69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A4E08-6320-F8A6-8941-7A390E9C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07CABB6-1BD5-1E4C-3007-2E4AED3BF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24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1E270EF-1E2D-6D85-8541-7FC29FA2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Distorsione cognitiva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99D864D-2721-431B-37EB-B388A82F44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CDF3DE-B119-5A27-CD7D-465A79C6BB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421573-1C5A-FA73-0A8C-E0C0C734006E}"/>
              </a:ext>
            </a:extLst>
          </p:cNvPr>
          <p:cNvSpPr txBox="1"/>
          <p:nvPr/>
        </p:nvSpPr>
        <p:spPr>
          <a:xfrm>
            <a:off x="609600" y="2305007"/>
            <a:ext cx="11166389" cy="2943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“STEMI” ci induce cognitivamente a pensare che: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contino solo i segmenti ST,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ST sia affidabile e non dipenda dal QRS precedente,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ST sia l'unico dato necessario per prendere la decisione sulla riperfusione.</a:t>
            </a:r>
          </a:p>
        </p:txBody>
      </p:sp>
    </p:spTree>
    <p:extLst>
      <p:ext uri="{BB962C8B-B14F-4D97-AF65-F5344CB8AC3E}">
        <p14:creationId xmlns:p14="http://schemas.microsoft.com/office/powerpoint/2010/main" val="41370609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DF12-A8D6-3BBD-7CF8-1ACADCF50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1C309E4-F032-2A28-79C1-19598C8F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Circa 30% NSTEMI sono OMI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6D90BF-3CA7-672D-E09A-5A42C95E31F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606DFA-EF1A-5B09-50BC-A1E0EBB55E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6967AB-C18C-7143-497B-CA652799AB5F}"/>
              </a:ext>
            </a:extLst>
          </p:cNvPr>
          <p:cNvSpPr txBox="1"/>
          <p:nvPr/>
        </p:nvSpPr>
        <p:spPr>
          <a:xfrm>
            <a:off x="6611500" y="5934980"/>
            <a:ext cx="4970900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Khan et al. Impact of total occlusion of culprit artery in acute non-ST elevation</a:t>
            </a:r>
          </a:p>
          <a:p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myocardial infarction: a systematic review and meta-analysis. European Heart</a:t>
            </a:r>
          </a:p>
          <a:p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Journal 2007.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5E35A8D-1A1A-5B20-2B13-C070AD21E012}"/>
              </a:ext>
            </a:extLst>
          </p:cNvPr>
          <p:cNvSpPr txBox="1"/>
          <p:nvPr/>
        </p:nvSpPr>
        <p:spPr>
          <a:xfrm>
            <a:off x="609600" y="5934980"/>
            <a:ext cx="6096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Wang et al. Incidence, distribution, and prognostic impact of occluded culprit arteries</a:t>
            </a:r>
          </a:p>
          <a:p>
            <a:pPr>
              <a:buNone/>
            </a:pPr>
            <a:r>
              <a:rPr lang="en-US" sz="1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among patients with non-ST-elevation acute coronary syndromes undergoing diagnostic</a:t>
            </a:r>
          </a:p>
          <a:p>
            <a:pPr>
              <a:buNone/>
            </a:pPr>
            <a:r>
              <a:rPr lang="en-US" sz="11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angiography. American Heart Journal 2009.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9427B75-B5A7-90B9-D25E-895DB3ACAA94}"/>
              </a:ext>
            </a:extLst>
          </p:cNvPr>
          <p:cNvSpPr txBox="1"/>
          <p:nvPr/>
        </p:nvSpPr>
        <p:spPr>
          <a:xfrm>
            <a:off x="609600" y="1798425"/>
            <a:ext cx="10972800" cy="3261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Dimensioni maggiori dell'infarto (troponine più elevate) e mortalità più elevata a 6 mesi aggiustata per il rischio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Rischio più elevato di maggiori eventi avversi cardiovascolari avversi e mortalità a breve e lungo termine</a:t>
            </a:r>
          </a:p>
        </p:txBody>
      </p:sp>
    </p:spTree>
    <p:extLst>
      <p:ext uri="{BB962C8B-B14F-4D97-AF65-F5344CB8AC3E}">
        <p14:creationId xmlns:p14="http://schemas.microsoft.com/office/powerpoint/2010/main" val="164672795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EF18D-3196-8EE3-7DE9-58EDA23C0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1E782C9-E1E9-9F8E-89D8-0CC20CA80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Scarsa accuratezza e affidabilità inter-valutatore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5BF640-F8F5-D891-1D70-F729D5AB04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B8EFB10-82F4-77C4-57A3-C1E088CD6E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4030A23-5104-A24F-F6A4-B0B800423EDF}"/>
              </a:ext>
            </a:extLst>
          </p:cNvPr>
          <p:cNvSpPr txBox="1"/>
          <p:nvPr/>
        </p:nvSpPr>
        <p:spPr>
          <a:xfrm>
            <a:off x="180029" y="5819781"/>
            <a:ext cx="1183193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McCabe et al, Journal of the American Heart Association. Physician accuracy in interpreting potential ST-segment elevation myocardial infarction electrocardiograms.</a:t>
            </a:r>
          </a:p>
          <a:p>
            <a:pPr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Jayroe et al. Differentiating ST elevation myocardial infarction and nonischemic causes of ST elevation by analyzing the presenting electrocardiogram. The American Journal of Cardiology 2009;103:301-6.</a:t>
            </a:r>
          </a:p>
          <a:p>
            <a:pPr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et al. Differentiating ST-elevation myocardial infarction from nonischemic ST-elevation in patients with chest pain. The American journal of cardiology 2011;108:1096-101.</a:t>
            </a:r>
          </a:p>
          <a:p>
            <a:pPr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Turnipseed et al. Electrocardiogram differentiation of benign early repolarization versus acute myocardial infarction by emergency physicians and cardiologists. Academic emergency medicine: official journal of the Society for Academic Emergency Medicine 2006;13:961-6.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74B3EB-37C5-44C4-A025-1A1B0E7F9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52252" r="12763" b="6486"/>
          <a:stretch>
            <a:fillRect/>
          </a:stretch>
        </p:blipFill>
        <p:spPr>
          <a:xfrm>
            <a:off x="2086877" y="1395055"/>
            <a:ext cx="7881965" cy="43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30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31A3D-E2DE-1120-61CD-7EFEE484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E45A60C-4DD2-3F6E-3015-730D2D2D4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Scarsa accuratezza e affidabilità intra-osservatore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CA453BE-CB71-603A-A6D4-B1BA84AB2C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DB94D3-DBDD-F05F-6987-1F34441551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BAEDA4D-C88E-C1C8-0F48-27BA7DC2A9E7}"/>
              </a:ext>
            </a:extLst>
          </p:cNvPr>
          <p:cNvSpPr txBox="1"/>
          <p:nvPr/>
        </p:nvSpPr>
        <p:spPr>
          <a:xfrm>
            <a:off x="2937848" y="6535144"/>
            <a:ext cx="7030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Tandberg et al. Observer variation in measured ST-segment elevation.  Annals of Emergency Medicine 1999.39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D84ABD5-A586-AB99-1BF8-D93CFA242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28" y="1414641"/>
            <a:ext cx="7354633" cy="490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64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6ABF3-9BA3-F8DD-D75A-027CA4258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A4285DC-BED6-1562-EF99-05A7C7EB3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28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F8E9204-6A84-3BAC-2BF5-0F60F16C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Coronarografia in urgenza: chi se lo merita?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1FCBD9A-6F79-F115-F970-F38C9B5C09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9322BD-8C5B-744D-CC8A-EEDACAC0AE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579DE5-43DF-A903-5DB2-B36482F3376A}"/>
              </a:ext>
            </a:extLst>
          </p:cNvPr>
          <p:cNvSpPr txBox="1"/>
          <p:nvPr/>
        </p:nvSpPr>
        <p:spPr>
          <a:xfrm>
            <a:off x="2123962" y="1984515"/>
            <a:ext cx="7944076" cy="123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Infarto Miocardico da Occlusione (OMI) </a:t>
            </a:r>
          </a:p>
          <a:p>
            <a:pPr algn="ctr">
              <a:lnSpc>
                <a:spcPct val="150000"/>
              </a:lnSpc>
              <a:buNone/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(o quasi-occlusione con circolazione collaterale insufficiente)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1D5688-948C-7230-EF27-FB4F87C36EFA}"/>
              </a:ext>
            </a:extLst>
          </p:cNvPr>
          <p:cNvSpPr txBox="1"/>
          <p:nvPr/>
        </p:nvSpPr>
        <p:spPr>
          <a:xfrm>
            <a:off x="3165389" y="4265042"/>
            <a:ext cx="58612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indipendentemente dal loro ECG.</a:t>
            </a:r>
          </a:p>
        </p:txBody>
      </p:sp>
    </p:spTree>
    <p:extLst>
      <p:ext uri="{BB962C8B-B14F-4D97-AF65-F5344CB8AC3E}">
        <p14:creationId xmlns:p14="http://schemas.microsoft.com/office/powerpoint/2010/main" val="269170156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07FF4FD-542E-9836-6DB6-1988DD85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6CFF0B-2AD2-849E-35B1-945FC0448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29</a:t>
            </a:fld>
            <a:endParaRPr lang="en-US" kern="0" dirty="0">
              <a:sym typeface="Helvetica Neu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09B0F13-7F3C-56AF-1438-0BF49C30AE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B87F91-15F1-25DE-23EF-9C65E92137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E33897-054C-E927-EB0A-575BAFF13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59" y="0"/>
            <a:ext cx="6913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2777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1DE1D5-0745-6372-9C5F-B3C8437F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BDEBEF38-A685-B3AC-C789-5964D8053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62" y="876854"/>
            <a:ext cx="7698276" cy="51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784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8D10E12-A80B-6313-66C0-BF4D19627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6547D39-A6D3-80E6-7DD7-2AC12E525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1" t="23784" r="26419" b="13153"/>
          <a:stretch>
            <a:fillRect/>
          </a:stretch>
        </p:blipFill>
        <p:spPr>
          <a:xfrm>
            <a:off x="1727886" y="59863"/>
            <a:ext cx="8736227" cy="66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663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637C4C4-C5C5-648C-85D5-F85746662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2C307AD-D9A1-1D91-330C-78B5F6CCF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264508" y="0"/>
            <a:ext cx="9662984" cy="68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6259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CD9E767-D524-7C89-7A66-8CA4B62CA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D1E4D18-5531-5E2D-0D93-E22317D77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1260717" y="0"/>
            <a:ext cx="9670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4067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126AD2-06CE-97EC-C3EB-88419A02C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B20E16-136E-E291-EC5A-0D1DC8C07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33</a:t>
            </a:fld>
            <a:endParaRPr lang="en-US" kern="0" dirty="0">
              <a:sym typeface="Helvetica Neue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76640E-310C-F0D3-D2B5-D0EC6653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3743" r="12375" b="5239"/>
          <a:stretch>
            <a:fillRect/>
          </a:stretch>
        </p:blipFill>
        <p:spPr>
          <a:xfrm>
            <a:off x="3867611" y="686368"/>
            <a:ext cx="4456777" cy="54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183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00CB-DD71-CBF1-1057-C8422C9D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B0B3175-B863-33F4-4DE8-3AABCCCD8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20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407F462-BDF5-87D6-D962-6281EEAB5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5DA657E-6C9A-F393-9FFB-B26B5A041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7306" r="13874" b="12081"/>
          <a:stretch>
            <a:fillRect/>
          </a:stretch>
        </p:blipFill>
        <p:spPr>
          <a:xfrm>
            <a:off x="12937" y="597757"/>
            <a:ext cx="12166125" cy="56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2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61604F-3D7B-064C-0E3A-1E57B15B4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3F2C055-B8FC-1FFD-CD82-1A2C57DC0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t="26847" r="14054" b="17117"/>
          <a:stretch>
            <a:fillRect/>
          </a:stretch>
        </p:blipFill>
        <p:spPr>
          <a:xfrm>
            <a:off x="0" y="795866"/>
            <a:ext cx="12192000" cy="52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4038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77032E-D568-30D9-8F6B-CD0A0DBC8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E079037-249B-A803-FC63-BE6054448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27568" r="22770" b="16937"/>
          <a:stretch>
            <a:fillRect/>
          </a:stretch>
        </p:blipFill>
        <p:spPr>
          <a:xfrm>
            <a:off x="440376" y="0"/>
            <a:ext cx="11311248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0AA2DF6-986D-3E82-8D79-E55886EBA0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97" y="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5487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2F4D8-55D9-5A0F-18E4-7CCFC832F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651EB7D-815A-C6AF-546B-7A4819AD8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38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0329E687-3026-3088-0BE7-C7E42822E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Criteri inclusione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8298B0-937B-249E-1BC0-64BAB25558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7EB845C-620D-9B0C-C235-0838735B78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37EC01-04EC-78A3-4C51-0E66AB2C1182}"/>
              </a:ext>
            </a:extLst>
          </p:cNvPr>
          <p:cNvSpPr txBox="1"/>
          <p:nvPr/>
        </p:nvSpPr>
        <p:spPr>
          <a:xfrm>
            <a:off x="609600" y="1859340"/>
            <a:ext cx="10924200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Età maggiore o uguale a 18 anni.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Qualunque etnia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Sintomi sospetti per SCA e/o con dolore toracico come precedentemente descritto.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Presenza di ECG standard a 12 derivazioni di 10 secondi.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Presenza di almeno un test della troponina cardiaca.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Pazienti con SCA.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Disponibilità di un’angiografia coronarica a conferma diagnostica definitiva del quadro coronarico.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16533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034C5-8B29-DC12-D047-DD2971F4A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A84F700-4FBC-2449-15A8-B2AD35829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39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8A9FE51-E073-DDF6-42AF-9F7356C5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Caratteristice</a:t>
            </a:r>
            <a:r>
              <a:rPr lang="it-IT" dirty="0"/>
              <a:t> </a:t>
            </a:r>
            <a:r>
              <a:rPr lang="it-IT" dirty="0" err="1"/>
              <a:t>coronarografiche</a:t>
            </a:r>
            <a:r>
              <a:rPr lang="it-IT" dirty="0"/>
              <a:t> OMI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58E840-58FB-B036-F3CB-91B59BB0F1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B190FA-9B2B-0D13-69F4-A6FC43250D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B03EDE4-ADB5-937E-5C6A-7634BB6A4629}"/>
              </a:ext>
            </a:extLst>
          </p:cNvPr>
          <p:cNvSpPr txBox="1"/>
          <p:nvPr/>
        </p:nvSpPr>
        <p:spPr>
          <a:xfrm>
            <a:off x="609600" y="2136339"/>
            <a:ext cx="10924200" cy="275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 lesione coronarica occlusiva o </a:t>
            </a:r>
            <a:r>
              <a:rPr lang="it-IT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subocclusiva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flusso-limitante identificata </a:t>
            </a:r>
            <a:r>
              <a:rPr lang="it-IT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angiograficamente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come colpevole e con le seguenti caratteristiche: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Flusso TIMI di grado 0-2 e qualsiasi troponina positiva (superiore al limite superiore di riferimento)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Flusso TIMI di grado 3 e un'elevazione molto alta della troponina di picco (</a:t>
            </a:r>
            <a:r>
              <a:rPr lang="it-IT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hs-cTnI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≥ 1.000 ng/L)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990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3A1B3-C9B7-DEC2-DF87-BDDD6A6D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F000536-E64E-00CC-5773-2AB865AC9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DCFADBC-7F1C-308E-7EC1-80C0036C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Cos’è l’IA?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6618F09-EE8B-08F3-5BEA-288570CE41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84838A-8CB6-B641-8D33-CA17C2A24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D2EC9B-688A-6D4B-2CE3-EAB7D70FEBB0}"/>
              </a:ext>
            </a:extLst>
          </p:cNvPr>
          <p:cNvSpPr txBox="1"/>
          <p:nvPr/>
        </p:nvSpPr>
        <p:spPr>
          <a:xfrm>
            <a:off x="609600" y="1864026"/>
            <a:ext cx="5363351" cy="3820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L'automazione di attività che associamo al pensiero umano, come il processo decisionale, la risoluzione di problemi, l'apprendimento, ... </a:t>
            </a:r>
          </a:p>
          <a:p>
            <a:pPr>
              <a:lnSpc>
                <a:spcPct val="150000"/>
              </a:lnSpc>
              <a:buNone/>
            </a:pPr>
            <a:r>
              <a:rPr lang="it-IT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Bellman</a:t>
            </a:r>
            <a:r>
              <a:rPr lang="it-IT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1978</a:t>
            </a:r>
            <a:endParaRPr lang="it-IT" sz="28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59D5F3-87C2-7295-82E9-E341BDC40496}"/>
              </a:ext>
            </a:extLst>
          </p:cNvPr>
          <p:cNvSpPr txBox="1"/>
          <p:nvPr/>
        </p:nvSpPr>
        <p:spPr>
          <a:xfrm>
            <a:off x="6371896" y="1864026"/>
            <a:ext cx="5210504" cy="316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 studio di come far eseguire ai computer cose che attualmente gli esseri umani sanno fare meglio. </a:t>
            </a:r>
          </a:p>
          <a:p>
            <a:pPr>
              <a:lnSpc>
                <a:spcPct val="150000"/>
              </a:lnSpc>
              <a:buNone/>
            </a:pPr>
            <a:r>
              <a:rPr lang="it-IT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Rich and Knight, 1991</a:t>
            </a:r>
            <a:endParaRPr lang="it-IT" sz="28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4140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2802E-DF2B-2105-68F8-E2E2042D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950ACBA-4A0E-C5F0-D9ED-A6CC0A1D1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40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B4DDEB3-2625-3213-F1C3-063A7965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ENDPOINT Primari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8DAB5F-B0EC-9273-E952-7EBF509697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27B074D-46D3-3B58-9E47-0B5CA27405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ADF36C-9B27-EE30-33E2-9912AC04ABBD}"/>
              </a:ext>
            </a:extLst>
          </p:cNvPr>
          <p:cNvSpPr txBox="1"/>
          <p:nvPr/>
        </p:nvSpPr>
        <p:spPr>
          <a:xfrm>
            <a:off x="609600" y="2036631"/>
            <a:ext cx="10972800" cy="278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Sensibilità del modello IA ECG OMI</a:t>
            </a:r>
          </a:p>
          <a:p>
            <a:pPr>
              <a:lnSpc>
                <a:spcPct val="20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Specificità del modello IA ECG OMI</a:t>
            </a:r>
          </a:p>
          <a:p>
            <a:pPr>
              <a:lnSpc>
                <a:spcPct val="20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Valore Predittivo Positivo (PPV) del modello IA ECG OMI</a:t>
            </a:r>
          </a:p>
          <a:p>
            <a:pPr>
              <a:lnSpc>
                <a:spcPct val="20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Valore Predittivo Negativo (NPV) del modello IA ECG OMI</a:t>
            </a:r>
          </a:p>
          <a:p>
            <a:pPr>
              <a:lnSpc>
                <a:spcPct val="200000"/>
              </a:lnSpc>
              <a:buNone/>
            </a:pPr>
            <a:r>
              <a:rPr lang="it-IT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Punteggio F1 del modello IA ECG OMI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66570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DB559-94A0-ED26-AA78-30F43F9A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1A06013-BAC6-911F-CF58-66E87E419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41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3337F33-ACBE-6FB6-5B2F-8D4C4B763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ENDPOINT Secondari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6F1C8B0-8215-9C39-A128-B9A0CD5EE9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4271FC-2AC3-0B87-2AEC-E02C4EAF85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C0C7036-E58C-D9C8-D108-74E163FD16E5}"/>
              </a:ext>
            </a:extLst>
          </p:cNvPr>
          <p:cNvSpPr txBox="1"/>
          <p:nvPr/>
        </p:nvSpPr>
        <p:spPr>
          <a:xfrm>
            <a:off x="633900" y="1774618"/>
            <a:ext cx="10924200" cy="412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buNone/>
            </a:pPr>
            <a:r>
              <a:rPr lang="it-IT" sz="1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Tempo D2B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Durata della degenza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 Troponina di picco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Mortalità a 48 ore e 30 giorni.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e) flusso TIMI al termine della procedura</a:t>
            </a:r>
          </a:p>
          <a:p>
            <a:pPr>
              <a:lnSpc>
                <a:spcPct val="250000"/>
              </a:lnSpc>
              <a:buNone/>
            </a:pPr>
            <a:r>
              <a:rPr lang="it-IT" sz="1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f) necessità di trattamento con antagonisti Gp IIb/IIIa o con P2Y12 inibitori ev intraprocedurali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37638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0E3DF-0BA5-91F8-BFC3-8CF2D910A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AE49D88-38CA-730E-5C34-FA51906E5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Confronto AI vs. diagnosi OMI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ABF199-AF0A-AB70-185C-050BEF5E47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1D0E2A-FD64-C330-1FAC-6BD95D6C79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C33443-FE1C-62AC-8BA3-DC13E0CDA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1" t="32237" r="40176" b="55359"/>
          <a:stretch>
            <a:fillRect/>
          </a:stretch>
        </p:blipFill>
        <p:spPr>
          <a:xfrm>
            <a:off x="3056628" y="1658076"/>
            <a:ext cx="6078743" cy="192593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3A152B8-D81F-2043-AF5B-C11B79DA7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3" t="50001" r="33716" b="45585"/>
          <a:stretch>
            <a:fillRect/>
          </a:stretch>
        </p:blipFill>
        <p:spPr>
          <a:xfrm>
            <a:off x="2257035" y="3990356"/>
            <a:ext cx="7677927" cy="6670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82C8F9D-123D-98AA-BF0C-6C1B902D4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7" t="75859" r="18235" b="12412"/>
          <a:stretch>
            <a:fillRect/>
          </a:stretch>
        </p:blipFill>
        <p:spPr>
          <a:xfrm>
            <a:off x="605755" y="4967416"/>
            <a:ext cx="10928045" cy="156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5956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90F38-BFFA-0959-8858-0ED01178C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9143AE8-1458-CCEE-6708-553ECB2F9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43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B7A3CAE-66C4-FBE9-2FF3-393C1B0E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Confronto AI vs. diagnosi OMI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F7BBA9-B031-8296-1EC3-F888C63B2E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6ECB91-D63A-A7C0-D13D-A8A35A661A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2BB5EE-4A27-4EE6-033A-E0396C4A8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0" t="33176" r="34412" b="50995"/>
          <a:stretch>
            <a:fillRect/>
          </a:stretch>
        </p:blipFill>
        <p:spPr>
          <a:xfrm>
            <a:off x="2416713" y="1746566"/>
            <a:ext cx="7358569" cy="21914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019913F-B21D-13FF-E8E2-D9FBCB489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5" t="54977" r="30865" b="42590"/>
          <a:stretch>
            <a:fillRect/>
          </a:stretch>
        </p:blipFill>
        <p:spPr>
          <a:xfrm>
            <a:off x="317279" y="4918414"/>
            <a:ext cx="11557435" cy="4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3986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1EE84-A5F5-4F45-8C51-97FA7748A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EA6F8B3-F0E4-A8B9-30E1-5175B99B2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44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D3F0ECC-463B-AAC2-A312-FD8CD50E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Confronto AI vs. diagnosi OMI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7C6117-61C4-2715-DBEA-0CD8703051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2C87F8-322F-F23A-F369-6E97674B91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1404764-9644-7219-BC9D-F228B073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3" t="31868" r="39514" b="51402"/>
          <a:stretch>
            <a:fillRect/>
          </a:stretch>
        </p:blipFill>
        <p:spPr>
          <a:xfrm>
            <a:off x="3069623" y="1970902"/>
            <a:ext cx="6052754" cy="22397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933F2E-AD48-B453-8AE5-422B7B87F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3" t="53822" r="33272" b="41493"/>
          <a:stretch>
            <a:fillRect/>
          </a:stretch>
        </p:blipFill>
        <p:spPr>
          <a:xfrm>
            <a:off x="1937267" y="4984300"/>
            <a:ext cx="8317466" cy="6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6563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973D0-676C-AD3D-28CA-C86C0703A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9473131-BF48-1D11-9EBE-D21E73860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45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4693AD8-C17A-6019-05F8-6B1E6211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Confronto medico PS vs. diagnosi OMI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49FE77-FAAF-D46B-B5F7-21D7044C4F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9E5304-F834-9C65-6BDE-27E47B3E0F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DA8763-7725-69B1-270F-26B1FD3FF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 t="75756" r="18352" b="13024"/>
          <a:stretch>
            <a:fillRect/>
          </a:stretch>
        </p:blipFill>
        <p:spPr>
          <a:xfrm>
            <a:off x="852475" y="4999402"/>
            <a:ext cx="10400302" cy="14159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C84D53-0B50-B1BD-1DBB-B84843BD9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 t="30311" r="39916" b="56680"/>
          <a:stretch>
            <a:fillRect/>
          </a:stretch>
        </p:blipFill>
        <p:spPr>
          <a:xfrm>
            <a:off x="3072810" y="1540249"/>
            <a:ext cx="5959632" cy="1759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E3DBA2D-8318-55EB-D851-55F5415CB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3" t="49138" r="33172" b="46822"/>
          <a:stretch>
            <a:fillRect/>
          </a:stretch>
        </p:blipFill>
        <p:spPr>
          <a:xfrm>
            <a:off x="2471362" y="3804708"/>
            <a:ext cx="7162528" cy="5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0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5246400" y="1517851"/>
            <a:ext cx="1699200" cy="6941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115833"/>
              </a:lnSpc>
              <a:buNone/>
            </a:pPr>
            <a:r>
              <a:rPr lang="it" sz="2667" dirty="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394</a:t>
            </a:r>
            <a:endParaRPr sz="2667" dirty="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indent="0" algn="ctr">
              <a:lnSpc>
                <a:spcPct val="115833"/>
              </a:lnSpc>
              <a:spcBef>
                <a:spcPts val="1067"/>
              </a:spcBef>
              <a:buClr>
                <a:schemeClr val="dk1"/>
              </a:buClr>
              <a:buSzPts val="1100"/>
              <a:buNone/>
            </a:pPr>
            <a:endParaRPr sz="2667" dirty="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  <a:p>
            <a:pPr marL="0" indent="0" algn="ctr">
              <a:lnSpc>
                <a:spcPct val="115833"/>
              </a:lnSpc>
              <a:spcBef>
                <a:spcPts val="1067"/>
              </a:spcBef>
              <a:spcAft>
                <a:spcPts val="1067"/>
              </a:spcAft>
              <a:buClr>
                <a:schemeClr val="dk1"/>
              </a:buClr>
              <a:buSzPts val="1100"/>
              <a:buNone/>
            </a:pPr>
            <a:endParaRPr sz="2667" dirty="0">
              <a:solidFill>
                <a:schemeClr val="dk1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595604" y="527107"/>
            <a:ext cx="1118079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METODOLOGIA</a:t>
            </a:r>
            <a:endParaRPr dirty="0">
              <a:latin typeface="Arial" panose="020B0604020202020204" pitchFamily="34" charset="0"/>
              <a:ea typeface="Nunito Medium"/>
              <a:cs typeface="Arial" panose="020B0604020202020204" pitchFamily="34" charset="0"/>
              <a:sym typeface="Nunito Medium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246400" y="3702499"/>
            <a:ext cx="1699200" cy="8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833"/>
              </a:lnSpc>
              <a:spcAft>
                <a:spcPts val="1067"/>
              </a:spcAft>
            </a:pPr>
            <a:r>
              <a:rPr lang="it" sz="24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184</a:t>
            </a:r>
            <a:endParaRPr sz="2400" dirty="0">
              <a:solidFill>
                <a:schemeClr val="dk1"/>
              </a:solidFill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 flipH="1">
            <a:off x="6087600" y="2267266"/>
            <a:ext cx="8400" cy="1368800"/>
          </a:xfrm>
          <a:prstGeom prst="straightConnector1">
            <a:avLst/>
          </a:prstGeom>
          <a:noFill/>
          <a:ln w="28575" cap="flat" cmpd="sng">
            <a:solidFill>
              <a:srgbClr val="83193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2" name="Google Shape;72;p15"/>
          <p:cNvSpPr txBox="1"/>
          <p:nvPr/>
        </p:nvSpPr>
        <p:spPr>
          <a:xfrm>
            <a:off x="8806600" y="6025901"/>
            <a:ext cx="2917200" cy="74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20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Età media di 67,4 anni</a:t>
            </a:r>
            <a:endParaRPr sz="2000" dirty="0">
              <a:solidFill>
                <a:schemeClr val="dk1"/>
              </a:solidFill>
              <a:ea typeface="Nunito Medium"/>
              <a:cs typeface="Nunito Medium"/>
              <a:sym typeface="Nunito Medium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6186001" y="2594375"/>
            <a:ext cx="2546000" cy="69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1733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Meet inclusion criteria</a:t>
            </a:r>
            <a:endParaRPr sz="1733" dirty="0">
              <a:solidFill>
                <a:schemeClr val="dk1"/>
              </a:solidFill>
              <a:ea typeface="Nunito Medium"/>
              <a:cs typeface="Nunito Medium"/>
              <a:sym typeface="Nunito Medium"/>
            </a:endParaRPr>
          </a:p>
        </p:txBody>
      </p:sp>
      <p:cxnSp>
        <p:nvCxnSpPr>
          <p:cNvPr id="74" name="Google Shape;74;p15"/>
          <p:cNvCxnSpPr/>
          <p:nvPr/>
        </p:nvCxnSpPr>
        <p:spPr>
          <a:xfrm flipH="1">
            <a:off x="5721437" y="4383967"/>
            <a:ext cx="318400" cy="616000"/>
          </a:xfrm>
          <a:prstGeom prst="straightConnector1">
            <a:avLst/>
          </a:prstGeom>
          <a:noFill/>
          <a:ln w="28575" cap="flat" cmpd="sng">
            <a:solidFill>
              <a:srgbClr val="83193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5" name="Google Shape;75;p15"/>
          <p:cNvCxnSpPr>
            <a:cxnSpLocks/>
          </p:cNvCxnSpPr>
          <p:nvPr/>
        </p:nvCxnSpPr>
        <p:spPr>
          <a:xfrm>
            <a:off x="6100200" y="4379967"/>
            <a:ext cx="287348" cy="620000"/>
          </a:xfrm>
          <a:prstGeom prst="straightConnector1">
            <a:avLst/>
          </a:prstGeom>
          <a:noFill/>
          <a:ln w="28575" cap="flat" cmpd="sng">
            <a:solidFill>
              <a:srgbClr val="83193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6" name="Google Shape;76;p15"/>
          <p:cNvSpPr txBox="1"/>
          <p:nvPr/>
        </p:nvSpPr>
        <p:spPr>
          <a:xfrm>
            <a:off x="4712800" y="5066400"/>
            <a:ext cx="1374800" cy="74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20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36 donne</a:t>
            </a:r>
            <a:endParaRPr sz="1467" dirty="0"/>
          </a:p>
        </p:txBody>
      </p:sp>
      <p:sp>
        <p:nvSpPr>
          <p:cNvPr id="77" name="Google Shape;77;p15"/>
          <p:cNvSpPr txBox="1"/>
          <p:nvPr/>
        </p:nvSpPr>
        <p:spPr>
          <a:xfrm>
            <a:off x="6186001" y="5066399"/>
            <a:ext cx="1782400" cy="74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20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148 uomini</a:t>
            </a:r>
            <a:endParaRPr sz="1333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553DBB-D97E-94D9-007C-65DE8C7245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C1B9102-5662-9127-3933-CE37F7F59A42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46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70" grpId="0"/>
      <p:bldP spid="72" grpId="0"/>
      <p:bldP spid="73" grpId="0"/>
      <p:bldP spid="76" grpId="0"/>
      <p:bldP spid="7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581316" y="511623"/>
            <a:ext cx="1118079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INTERPRETAZIONI ECG</a:t>
            </a:r>
            <a:endParaRPr dirty="0">
              <a:latin typeface="Arial" panose="020B0604020202020204" pitchFamily="34" charset="0"/>
              <a:ea typeface="Nunito Medium"/>
              <a:cs typeface="Arial" panose="020B0604020202020204" pitchFamily="34" charset="0"/>
              <a:sym typeface="Nunito Medium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535430" y="1247992"/>
            <a:ext cx="5146000" cy="85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just">
              <a:lnSpc>
                <a:spcPct val="115833"/>
              </a:lnSpc>
              <a:spcAft>
                <a:spcPts val="1067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Su 184 pazienti:</a:t>
            </a:r>
            <a:endParaRPr sz="2000" dirty="0">
              <a:solidFill>
                <a:schemeClr val="dk1"/>
              </a:solidFill>
              <a:latin typeface="+mn-lt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3632172" y="3126967"/>
            <a:ext cx="664800" cy="2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1333" dirty="0">
              <a:solidFill>
                <a:schemeClr val="dk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BC8BEC-7C6F-23BB-2D9F-F5E390A0EB60}"/>
              </a:ext>
            </a:extLst>
          </p:cNvPr>
          <p:cNvSpPr txBox="1"/>
          <p:nvPr/>
        </p:nvSpPr>
        <p:spPr>
          <a:xfrm>
            <a:off x="1679738" y="5513666"/>
            <a:ext cx="285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/>
              <a:t>VP</a:t>
            </a:r>
            <a:r>
              <a:rPr lang="it-IT" sz="2400" dirty="0"/>
              <a:t>: 33		</a:t>
            </a:r>
            <a:r>
              <a:rPr lang="it-IT" sz="2400" i="1" dirty="0"/>
              <a:t>FP</a:t>
            </a:r>
            <a:r>
              <a:rPr lang="it-IT" sz="2400" dirty="0"/>
              <a:t>: 26</a:t>
            </a:r>
          </a:p>
          <a:p>
            <a:r>
              <a:rPr lang="it-IT" sz="2400" i="1" dirty="0"/>
              <a:t>VN</a:t>
            </a:r>
            <a:r>
              <a:rPr lang="it-IT" sz="2400" dirty="0"/>
              <a:t>: 117	</a:t>
            </a:r>
            <a:r>
              <a:rPr lang="it-IT" sz="2400" i="1" dirty="0"/>
              <a:t>FN</a:t>
            </a:r>
            <a:r>
              <a:rPr lang="it-IT" sz="2400" dirty="0"/>
              <a:t>: 8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E7BD8A-388B-D7DD-9350-765E312FA6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D6505C-7915-6DCF-1891-55B8124ADF66}"/>
              </a:ext>
            </a:extLst>
          </p:cNvPr>
          <p:cNvSpPr txBox="1"/>
          <p:nvPr/>
        </p:nvSpPr>
        <p:spPr>
          <a:xfrm>
            <a:off x="7489924" y="5513665"/>
            <a:ext cx="2857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/>
              <a:t>VP</a:t>
            </a:r>
            <a:r>
              <a:rPr lang="it-IT" sz="2400" dirty="0"/>
              <a:t>: 25		</a:t>
            </a:r>
            <a:r>
              <a:rPr lang="it-IT" sz="2400" i="1" dirty="0"/>
              <a:t>FP</a:t>
            </a:r>
            <a:r>
              <a:rPr lang="it-IT" sz="2400" dirty="0"/>
              <a:t>: 16</a:t>
            </a:r>
          </a:p>
          <a:p>
            <a:r>
              <a:rPr lang="it-IT" sz="2400" i="1" dirty="0"/>
              <a:t>VN</a:t>
            </a:r>
            <a:r>
              <a:rPr lang="it-IT" sz="2400" dirty="0"/>
              <a:t>: 127	</a:t>
            </a:r>
            <a:r>
              <a:rPr lang="it-IT" sz="2400" i="1" dirty="0"/>
              <a:t>FN</a:t>
            </a:r>
            <a:r>
              <a:rPr lang="it-IT" sz="2400" dirty="0"/>
              <a:t>: 16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DAA601D-4709-4646-2798-9386C0F9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4" y="2059296"/>
            <a:ext cx="5926567" cy="35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91E04CA-67AA-CC96-2980-A10B3B0A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80" y="2041293"/>
            <a:ext cx="4963869" cy="359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E6FB31E8-51BE-43E8-5345-DB5131D16A18}"/>
              </a:ext>
            </a:extLst>
          </p:cNvPr>
          <p:cNvSpPr txBox="1">
            <a:spLocks/>
          </p:cNvSpPr>
          <p:nvPr/>
        </p:nvSpPr>
        <p:spPr>
          <a:xfrm>
            <a:off x="8737600" y="63690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47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2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595604" y="523839"/>
            <a:ext cx="1118079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RISULTATI</a:t>
            </a:r>
            <a:endParaRPr dirty="0">
              <a:latin typeface="Arial" panose="020B0604020202020204" pitchFamily="34" charset="0"/>
              <a:ea typeface="Nunito Medium"/>
              <a:cs typeface="Arial" panose="020B0604020202020204" pitchFamily="34" charset="0"/>
              <a:sym typeface="Nunito Medium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10477910" y="4185164"/>
            <a:ext cx="1797600" cy="4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 b="1" dirty="0">
                <a:solidFill>
                  <a:srgbClr val="434343"/>
                </a:solidFill>
                <a:ea typeface="Nunito"/>
                <a:cs typeface="Nunito"/>
                <a:sym typeface="Nunito"/>
              </a:rPr>
              <a:t>NTT 20</a:t>
            </a:r>
            <a:endParaRPr sz="2400" b="1" dirty="0">
              <a:solidFill>
                <a:srgbClr val="434343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ACF9595B-11B9-BFCC-A7DD-420453C1D13E}"/>
              </a:ext>
            </a:extLst>
          </p:cNvPr>
          <p:cNvSpPr/>
          <p:nvPr/>
        </p:nvSpPr>
        <p:spPr>
          <a:xfrm>
            <a:off x="10429463" y="4198416"/>
            <a:ext cx="1203549" cy="596192"/>
          </a:xfrm>
          <a:prstGeom prst="ellipse">
            <a:avLst/>
          </a:prstGeom>
          <a:noFill/>
          <a:ln>
            <a:solidFill>
              <a:srgbClr val="8319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3BC4D1-17E8-32F1-88A1-C624297D58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147C689-73D3-0EE0-F105-DCEB9275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1622939"/>
            <a:ext cx="85407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D3AED153-F334-3757-9127-990BF5712FC5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48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595605" y="510587"/>
            <a:ext cx="1118079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RISULTATI - Quando App e Interpretazione Clinica coincidono</a:t>
            </a:r>
            <a:endParaRPr dirty="0">
              <a:latin typeface="Arial" panose="020B0604020202020204" pitchFamily="34" charset="0"/>
              <a:ea typeface="Nunito Medium"/>
              <a:cs typeface="Arial" panose="020B0604020202020204" pitchFamily="34" charset="0"/>
              <a:sym typeface="Nunito Medium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541030" y="1290661"/>
            <a:ext cx="9925200" cy="74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20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Per 148 pazienti l’IA e l’interpretazione clinica di PS erano d’accordo:</a:t>
            </a:r>
            <a:endParaRPr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1E0771D-B68F-B92A-44EC-DFA64A22D0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9B7564-FD54-576E-25AF-08F3E5C09806}"/>
              </a:ext>
            </a:extLst>
          </p:cNvPr>
          <p:cNvSpPr txBox="1"/>
          <p:nvPr/>
        </p:nvSpPr>
        <p:spPr>
          <a:xfrm>
            <a:off x="1610256" y="5400922"/>
            <a:ext cx="2673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/>
              <a:t>VP</a:t>
            </a:r>
            <a:r>
              <a:rPr lang="it-IT" sz="2400" dirty="0"/>
              <a:t>: 24		</a:t>
            </a:r>
            <a:r>
              <a:rPr lang="it-IT" sz="2400" i="1" dirty="0"/>
              <a:t>FP</a:t>
            </a:r>
            <a:r>
              <a:rPr lang="it-IT" sz="2400" dirty="0"/>
              <a:t>: 8</a:t>
            </a:r>
          </a:p>
          <a:p>
            <a:r>
              <a:rPr lang="it-IT" sz="2400" i="1" dirty="0"/>
              <a:t>VN</a:t>
            </a:r>
            <a:r>
              <a:rPr lang="it-IT" sz="2400" dirty="0"/>
              <a:t>: 109	</a:t>
            </a:r>
            <a:r>
              <a:rPr lang="it-IT" sz="2400" i="1" dirty="0"/>
              <a:t>FN</a:t>
            </a:r>
            <a:r>
              <a:rPr lang="it-IT" sz="2400" dirty="0"/>
              <a:t>: 7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65F494-F8FB-C2ED-36E7-7582C00CD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91443"/>
            <a:ext cx="5515798" cy="33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5040F7C9-B8E2-DBAD-B0E4-1CDC9EA6BE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366684"/>
              </p:ext>
            </p:extLst>
          </p:nvPr>
        </p:nvGraphicFramePr>
        <p:xfrm>
          <a:off x="6229350" y="2333126"/>
          <a:ext cx="5367045" cy="348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F876F5B-2EFE-EB87-99AB-FE5FF07E36B1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49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6" grpId="0"/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5</a:t>
            </a:fld>
            <a:endParaRPr lang="en-US" kern="0" dirty="0">
              <a:sym typeface="Helvetica Neu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AA8042-1176-D791-8150-604768D78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65" y="-9259"/>
            <a:ext cx="6647869" cy="68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3861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5605" y="51058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it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RISULTATI - Quando App e Interpretazione Clinica </a:t>
            </a:r>
            <a:r>
              <a:rPr lang="it" i="1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NON</a:t>
            </a:r>
            <a:r>
              <a:rPr lang="it" dirty="0"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 coincidono</a:t>
            </a:r>
            <a:endParaRPr dirty="0">
              <a:latin typeface="Arial" panose="020B0604020202020204" pitchFamily="34" charset="0"/>
              <a:ea typeface="Nunito Medium"/>
              <a:cs typeface="Arial" panose="020B0604020202020204" pitchFamily="34" charset="0"/>
              <a:sym typeface="Nunito Medium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588625" y="1311318"/>
            <a:ext cx="10008000" cy="744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20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Per 36 pazienti App e interpretazione clinica non erano d’accordo:</a:t>
            </a:r>
            <a:endParaRPr sz="2000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7CE4AACB-59BD-5B63-469C-B1B93904FA75}"/>
              </a:ext>
            </a:extLst>
          </p:cNvPr>
          <p:cNvSpPr/>
          <p:nvPr/>
        </p:nvSpPr>
        <p:spPr>
          <a:xfrm>
            <a:off x="1769892" y="6089127"/>
            <a:ext cx="290132" cy="300423"/>
          </a:xfrm>
          <a:prstGeom prst="ellipse">
            <a:avLst/>
          </a:prstGeom>
          <a:noFill/>
          <a:ln>
            <a:solidFill>
              <a:srgbClr val="8319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30C57B2C-1F94-695E-9D2F-9289797119DC}"/>
              </a:ext>
            </a:extLst>
          </p:cNvPr>
          <p:cNvSpPr/>
          <p:nvPr/>
        </p:nvSpPr>
        <p:spPr>
          <a:xfrm>
            <a:off x="10741182" y="6069672"/>
            <a:ext cx="290132" cy="300423"/>
          </a:xfrm>
          <a:prstGeom prst="ellipse">
            <a:avLst/>
          </a:prstGeom>
          <a:noFill/>
          <a:ln>
            <a:solidFill>
              <a:srgbClr val="8319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08C1A8-74E5-8BC4-F88C-69F9F7B950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DC58A8-1AE0-5B52-46F3-FA0264412643}"/>
              </a:ext>
            </a:extLst>
          </p:cNvPr>
          <p:cNvSpPr txBox="1"/>
          <p:nvPr/>
        </p:nvSpPr>
        <p:spPr>
          <a:xfrm>
            <a:off x="444214" y="5718004"/>
            <a:ext cx="1850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/>
              <a:t>VP</a:t>
            </a:r>
            <a:r>
              <a:rPr lang="it-IT" sz="2000" dirty="0"/>
              <a:t>: 9	</a:t>
            </a:r>
            <a:r>
              <a:rPr lang="it-IT" sz="2000" i="1" dirty="0"/>
              <a:t>FP</a:t>
            </a:r>
            <a:r>
              <a:rPr lang="it-IT" sz="2000" dirty="0"/>
              <a:t>: 18</a:t>
            </a:r>
          </a:p>
          <a:p>
            <a:r>
              <a:rPr lang="it-IT" sz="2000" i="1" dirty="0"/>
              <a:t>VN</a:t>
            </a:r>
            <a:r>
              <a:rPr lang="it-IT" sz="2000" dirty="0"/>
              <a:t>: 8	</a:t>
            </a:r>
            <a:r>
              <a:rPr lang="it-IT" sz="2000" i="1" dirty="0"/>
              <a:t>FN</a:t>
            </a:r>
            <a:r>
              <a:rPr lang="it-IT" sz="2000" dirty="0"/>
              <a:t>: 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D68CEE-F1A2-E1DD-3449-E8B544042121}"/>
              </a:ext>
            </a:extLst>
          </p:cNvPr>
          <p:cNvSpPr txBox="1"/>
          <p:nvPr/>
        </p:nvSpPr>
        <p:spPr>
          <a:xfrm>
            <a:off x="9424082" y="5718004"/>
            <a:ext cx="1850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/>
              <a:t>VP</a:t>
            </a:r>
            <a:r>
              <a:rPr lang="it-IT" sz="2000" dirty="0"/>
              <a:t>: 1	</a:t>
            </a:r>
            <a:r>
              <a:rPr lang="it-IT" sz="2000" i="1" dirty="0"/>
              <a:t>FP</a:t>
            </a:r>
            <a:r>
              <a:rPr lang="it-IT" sz="2000" dirty="0"/>
              <a:t>: 8</a:t>
            </a:r>
          </a:p>
          <a:p>
            <a:r>
              <a:rPr lang="it-IT" sz="2000" i="1" dirty="0"/>
              <a:t>VN</a:t>
            </a:r>
            <a:r>
              <a:rPr lang="it-IT" sz="2000" dirty="0"/>
              <a:t>: 18	</a:t>
            </a:r>
            <a:r>
              <a:rPr lang="it-IT" sz="2000" i="1" dirty="0"/>
              <a:t>FN</a:t>
            </a:r>
            <a:r>
              <a:rPr lang="it-IT" sz="2000" dirty="0"/>
              <a:t>: 9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4C0AF5-245D-A6B6-D78F-F0244B3F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86" y="1941016"/>
            <a:ext cx="7116420" cy="426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D1D727-0779-8BB2-1BF4-94674DEE9F93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50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5" grpId="0" animBg="1"/>
      <p:bldP spid="6" grpId="0" animBg="1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460ED1A3-FBF6-4FA0-C36C-0BE023A7A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6;p24">
            <a:extLst>
              <a:ext uri="{FF2B5EF4-FFF2-40B4-BE49-F238E27FC236}">
                <a16:creationId xmlns:a16="http://schemas.microsoft.com/office/drawing/2014/main" id="{856EFECB-6787-5694-2D7A-EEA2133F4ABC}"/>
              </a:ext>
            </a:extLst>
          </p:cNvPr>
          <p:cNvSpPr txBox="1">
            <a:spLocks/>
          </p:cNvSpPr>
          <p:nvPr/>
        </p:nvSpPr>
        <p:spPr>
          <a:xfrm>
            <a:off x="595604" y="526922"/>
            <a:ext cx="1118079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b="1" dirty="0">
                <a:solidFill>
                  <a:srgbClr val="58595B"/>
                </a:solidFill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RISULTATI - Quando App e Interpretazione Clinica </a:t>
            </a:r>
            <a:r>
              <a:rPr lang="it-IT" sz="2400" b="1" i="1" dirty="0">
                <a:solidFill>
                  <a:srgbClr val="58595B"/>
                </a:solidFill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NON</a:t>
            </a:r>
            <a:r>
              <a:rPr lang="it-IT" sz="2400" b="1" dirty="0">
                <a:solidFill>
                  <a:srgbClr val="58595B"/>
                </a:solidFill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 coincidono (2)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E466863-93AF-5935-8657-9CE180EBF7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12F9207A-8BF6-907F-D5C5-8C23473E8267}"/>
              </a:ext>
            </a:extLst>
          </p:cNvPr>
          <p:cNvGraphicFramePr>
            <a:graphicFrameLocks/>
          </p:cNvGraphicFramePr>
          <p:nvPr/>
        </p:nvGraphicFramePr>
        <p:xfrm>
          <a:off x="2337901" y="1439377"/>
          <a:ext cx="7696200" cy="489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egnaposto numero diapositiva 1">
            <a:extLst>
              <a:ext uri="{FF2B5EF4-FFF2-40B4-BE49-F238E27FC236}">
                <a16:creationId xmlns:a16="http://schemas.microsoft.com/office/drawing/2014/main" id="{DB81084D-6340-4429-FCFE-5284F921BD2D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51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42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3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6533"/>
          <a:stretch/>
        </p:blipFill>
        <p:spPr>
          <a:xfrm>
            <a:off x="3811067" y="1090283"/>
            <a:ext cx="4569865" cy="4677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DC542E-2B5D-BD77-32D9-EBEDD0A162BC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52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Google Shape;137;p24"/>
          <p:cNvGraphicFramePr/>
          <p:nvPr/>
        </p:nvGraphicFramePr>
        <p:xfrm>
          <a:off x="1428233" y="1890161"/>
          <a:ext cx="1796967" cy="46816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96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791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Troponina T0</a:t>
                      </a:r>
                      <a:endParaRPr sz="16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3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1650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764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3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757</a:t>
                      </a:r>
                      <a:endParaRPr sz="13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5264685" y="2371832"/>
            <a:ext cx="5499083" cy="33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just">
              <a:lnSpc>
                <a:spcPct val="115833"/>
              </a:lnSpc>
              <a:spcBef>
                <a:spcPts val="1067"/>
              </a:spcBef>
              <a:spcAft>
                <a:spcPts val="1067"/>
              </a:spcAft>
              <a:buClr>
                <a:schemeClr val="dk1"/>
              </a:buClr>
              <a:buSzPts val="1100"/>
              <a:buNone/>
            </a:pPr>
            <a:r>
              <a:rPr lang="it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Se l’App dice </a:t>
            </a:r>
            <a:r>
              <a:rPr lang="it" i="1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Non OMI </a:t>
            </a:r>
            <a:r>
              <a:rPr lang="it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e la troponina concorda possiamo ragionevolmente escludere la presenza di un OMI.</a:t>
            </a:r>
          </a:p>
          <a:p>
            <a:pPr marL="0" indent="0" algn="just">
              <a:lnSpc>
                <a:spcPct val="115833"/>
              </a:lnSpc>
              <a:spcBef>
                <a:spcPts val="1067"/>
              </a:spcBef>
              <a:spcAft>
                <a:spcPts val="1067"/>
              </a:spcAft>
              <a:buClr>
                <a:schemeClr val="dk1"/>
              </a:buClr>
              <a:buSzPts val="1100"/>
              <a:buNone/>
            </a:pPr>
            <a:r>
              <a:rPr lang="it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Se invece l’app dice </a:t>
            </a:r>
            <a:r>
              <a:rPr lang="it" i="1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OMI</a:t>
            </a:r>
            <a:r>
              <a:rPr lang="it" dirty="0">
                <a:solidFill>
                  <a:schemeClr val="dk1"/>
                </a:solidFill>
                <a:latin typeface="+mn-lt"/>
                <a:ea typeface="Nunito Medium"/>
                <a:cs typeface="Nunito Medium"/>
                <a:sym typeface="Nunito Medium"/>
              </a:rPr>
              <a:t> e noi non concordiamo la troponina non ci aiuta.</a:t>
            </a:r>
            <a:endParaRPr dirty="0">
              <a:solidFill>
                <a:schemeClr val="dk1"/>
              </a:solidFill>
              <a:latin typeface="+mn-lt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595604" y="1254152"/>
            <a:ext cx="7833459" cy="815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lnSpc>
                <a:spcPct val="115833"/>
              </a:lnSpc>
              <a:spcAft>
                <a:spcPts val="1067"/>
              </a:spcAft>
            </a:pPr>
            <a:r>
              <a:rPr lang="it" sz="24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Troponina T0 nei </a:t>
            </a:r>
            <a:r>
              <a:rPr lang="it" sz="2400" i="1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Non OMI</a:t>
            </a:r>
            <a:r>
              <a:rPr lang="it" sz="2400" dirty="0">
                <a:solidFill>
                  <a:schemeClr val="dk1"/>
                </a:solidFill>
                <a:ea typeface="Nunito Medium"/>
                <a:cs typeface="Nunito Medium"/>
                <a:sym typeface="Nunito Medium"/>
              </a:rPr>
              <a:t> identificati dall’app:</a:t>
            </a:r>
            <a:endParaRPr sz="240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29D266F-648F-0746-2A8B-52B04C00B150}"/>
              </a:ext>
            </a:extLst>
          </p:cNvPr>
          <p:cNvSpPr/>
          <p:nvPr/>
        </p:nvSpPr>
        <p:spPr>
          <a:xfrm>
            <a:off x="2011965" y="3829871"/>
            <a:ext cx="629500" cy="401124"/>
          </a:xfrm>
          <a:prstGeom prst="ellipse">
            <a:avLst/>
          </a:prstGeom>
          <a:noFill/>
          <a:ln>
            <a:solidFill>
              <a:srgbClr val="8319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5E97E5-D7B0-DE9B-C019-786FDB4E6A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3" name="Google Shape;136;p24">
            <a:extLst>
              <a:ext uri="{FF2B5EF4-FFF2-40B4-BE49-F238E27FC236}">
                <a16:creationId xmlns:a16="http://schemas.microsoft.com/office/drawing/2014/main" id="{83FDDE5D-0E9F-D8E0-7097-0B8E9375268D}"/>
              </a:ext>
            </a:extLst>
          </p:cNvPr>
          <p:cNvSpPr txBox="1">
            <a:spLocks/>
          </p:cNvSpPr>
          <p:nvPr/>
        </p:nvSpPr>
        <p:spPr>
          <a:xfrm>
            <a:off x="595604" y="526922"/>
            <a:ext cx="1118079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b="1" dirty="0">
                <a:solidFill>
                  <a:srgbClr val="58595B"/>
                </a:solidFill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RISULTATI - Quando App e Interpretazione Clinica </a:t>
            </a:r>
            <a:r>
              <a:rPr lang="it-IT" sz="2400" b="1" i="1" dirty="0">
                <a:solidFill>
                  <a:srgbClr val="58595B"/>
                </a:solidFill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NON</a:t>
            </a:r>
            <a:r>
              <a:rPr lang="it-IT" sz="2400" b="1" dirty="0">
                <a:solidFill>
                  <a:srgbClr val="58595B"/>
                </a:solidFill>
                <a:latin typeface="Arial" panose="020B0604020202020204" pitchFamily="34" charset="0"/>
                <a:ea typeface="Nunito Medium"/>
                <a:cs typeface="Arial" panose="020B0604020202020204" pitchFamily="34" charset="0"/>
                <a:sym typeface="Nunito Medium"/>
              </a:rPr>
              <a:t> coincidono (3)</a:t>
            </a:r>
          </a:p>
        </p:txBody>
      </p:sp>
      <p:sp>
        <p:nvSpPr>
          <p:cNvPr id="4" name="Segnaposto numero diapositiva 1">
            <a:extLst>
              <a:ext uri="{FF2B5EF4-FFF2-40B4-BE49-F238E27FC236}">
                <a16:creationId xmlns:a16="http://schemas.microsoft.com/office/drawing/2014/main" id="{C93797B5-204F-9AD6-323C-9BB704F6D721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12750" hangingPunct="0"/>
            <a:fld id="{3719C523-FB1B-D04B-9939-3D64859B5556}" type="slidenum">
              <a:rPr lang="en-US" sz="700" kern="0" smtClean="0"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algn="r" defTabSz="412750" hangingPunct="0"/>
              <a:t>53</a:t>
            </a:fld>
            <a:endParaRPr lang="en-US" sz="700" kern="0" dirty="0"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uiExpand="1" build="p"/>
      <p:bldP spid="139" grpId="0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02AC-CF67-5299-5B44-8625C548F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2139368-2F96-BE04-F3C2-9F87F4C4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54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5AE9EA6-986A-ECC8-F381-51AA31E6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Rivalutazione dei Falsi Negativi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DF78613-1DA7-D675-BA78-143FFBA5D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0991CE-8AD0-78BF-B4E0-9BE08EA0E5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46CD859-E378-BEE4-5AFD-17C7AA02A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9" t="32838" r="40392" b="51486"/>
          <a:stretch>
            <a:fillRect/>
          </a:stretch>
        </p:blipFill>
        <p:spPr>
          <a:xfrm>
            <a:off x="2874609" y="1812682"/>
            <a:ext cx="6442782" cy="22606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2F02A87-E8BA-11C4-F089-A5AE1AB53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9" t="79504" r="18235" b="11297"/>
          <a:stretch>
            <a:fillRect/>
          </a:stretch>
        </p:blipFill>
        <p:spPr>
          <a:xfrm>
            <a:off x="609600" y="4913335"/>
            <a:ext cx="10972800" cy="120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661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A192B-CC75-8FC3-10C4-13B87C59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114FC08-7C68-30B3-7012-0D8ADC517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55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DCA2A3C-46B3-9A8C-FBD0-BBBDF2E7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Interrogativi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0FCCF1-EA86-6642-C379-80F65640F0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F87419E-244E-7AE8-B4C3-343AFAB3EE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B5113A-ED1A-BB48-45BD-B834A1AFC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4"/>
          <a:stretch>
            <a:fillRect/>
          </a:stretch>
        </p:blipFill>
        <p:spPr>
          <a:xfrm>
            <a:off x="609600" y="1602948"/>
            <a:ext cx="4128677" cy="49321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8187ADF-7C9A-9465-F614-2F3FD369D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83" y="2264993"/>
            <a:ext cx="5422017" cy="36081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5E882F-B637-B900-5B70-C66F7764F2A8}"/>
              </a:ext>
            </a:extLst>
          </p:cNvPr>
          <p:cNvSpPr txBox="1"/>
          <p:nvPr/>
        </p:nvSpPr>
        <p:spPr>
          <a:xfrm>
            <a:off x="7312645" y="5819215"/>
            <a:ext cx="3020291" cy="53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it-IT" sz="1400" b="1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ASSENZA DI GOLD STANDARD</a:t>
            </a:r>
          </a:p>
        </p:txBody>
      </p:sp>
    </p:spTree>
    <p:extLst>
      <p:ext uri="{BB962C8B-B14F-4D97-AF65-F5344CB8AC3E}">
        <p14:creationId xmlns:p14="http://schemas.microsoft.com/office/powerpoint/2010/main" val="3622003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4BEF9-3063-6D8E-78F9-4922363F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8972C7-5E0A-EF21-053B-BC6C20B57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56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F5C113F-770B-B93B-BD70-46DEB971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0676"/>
            <a:ext cx="10972800" cy="874371"/>
          </a:xfrm>
        </p:spPr>
        <p:txBody>
          <a:bodyPr>
            <a:normAutofit/>
          </a:bodyPr>
          <a:lstStyle/>
          <a:p>
            <a:r>
              <a:rPr lang="it-IT" dirty="0"/>
              <a:t>Definizioni OMI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E78D75-1A75-27FF-FB47-E8E3B9D122FC}"/>
              </a:ext>
            </a:extLst>
          </p:cNvPr>
          <p:cNvSpPr txBox="1"/>
          <p:nvPr/>
        </p:nvSpPr>
        <p:spPr>
          <a:xfrm>
            <a:off x="609599" y="1380980"/>
            <a:ext cx="10764253" cy="2152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buNone/>
            </a:pPr>
            <a:r>
              <a:rPr lang="it-IT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 lesione coronarica occlusiva o </a:t>
            </a:r>
            <a:r>
              <a:rPr lang="it-IT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subocclusiva</a:t>
            </a:r>
            <a:r>
              <a:rPr lang="it-IT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 flusso-limitante identificata </a:t>
            </a:r>
            <a:r>
              <a:rPr lang="it-IT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angiograficamente</a:t>
            </a:r>
            <a:r>
              <a:rPr lang="it-IT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come colpevole e con le seguenti caratteristiche:</a:t>
            </a:r>
          </a:p>
          <a:p>
            <a:pPr>
              <a:lnSpc>
                <a:spcPct val="250000"/>
              </a:lnSpc>
              <a:buNone/>
            </a:pPr>
            <a:r>
              <a:rPr lang="it-IT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Flusso TIMI di grado 0-2 e qualsiasi troponina positiva (superiore al limite superiore di riferimento)</a:t>
            </a:r>
          </a:p>
          <a:p>
            <a:pPr>
              <a:lnSpc>
                <a:spcPct val="250000"/>
              </a:lnSpc>
              <a:buNone/>
            </a:pPr>
            <a:r>
              <a:rPr lang="it-IT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Flusso TIMI di grado 3 e un'elevazione molto alta della troponina di picco (</a:t>
            </a:r>
            <a:r>
              <a:rPr lang="it-IT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hs-cTnI</a:t>
            </a:r>
            <a:r>
              <a:rPr lang="it-IT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≥ 1.000 ng/L)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ABE4E4-6027-EC92-101E-5BC5CA4C6A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CE3AE4-9D23-C384-4A62-0A8FA2092BB1}"/>
              </a:ext>
            </a:extLst>
          </p:cNvPr>
          <p:cNvSpPr txBox="1"/>
          <p:nvPr/>
        </p:nvSpPr>
        <p:spPr>
          <a:xfrm>
            <a:off x="609600" y="3917838"/>
            <a:ext cx="10491537" cy="26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Una lesione “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culprit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” acuta con:</a:t>
            </a:r>
          </a:p>
          <a:p>
            <a:pPr>
              <a:lnSpc>
                <a:spcPct val="250000"/>
              </a:lnSpc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a) Flusso TIMI di grado 0–1 nelle tre principali arterie coronarie (discendente anteriore sinistra - LAD, circonflessa sinistra - LCX e coronaria destra - RCA) o dei loro rami principali</a:t>
            </a:r>
            <a:b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b) Flusso TIMI di grado 2 con stenosi coronarica severa (&gt;70%) e un picco di troponina di quarta generazione (non ad alta sensibilità) compreso tra 5 e 10 ng/ml.</a:t>
            </a:r>
          </a:p>
        </p:txBody>
      </p:sp>
      <p:cxnSp>
        <p:nvCxnSpPr>
          <p:cNvPr id="10" name="Connettore dritto 9">
            <a:extLst>
              <a:ext uri="{FF2B5EF4-FFF2-40B4-BE49-F238E27FC236}">
                <a16:creationId xmlns:a16="http://schemas.microsoft.com/office/drawing/2014/main" id="{23F8BA9D-83C7-C457-C55D-CF8709184FBB}"/>
              </a:ext>
            </a:extLst>
          </p:cNvPr>
          <p:cNvCxnSpPr>
            <a:cxnSpLocks/>
          </p:cNvCxnSpPr>
          <p:nvPr/>
        </p:nvCxnSpPr>
        <p:spPr>
          <a:xfrm>
            <a:off x="609599" y="3867600"/>
            <a:ext cx="10491538" cy="0"/>
          </a:xfrm>
          <a:prstGeom prst="line">
            <a:avLst/>
          </a:prstGeom>
          <a:ln w="15875">
            <a:solidFill>
              <a:schemeClr val="accent6"/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8D48BF7-9A82-DD91-3752-2EA455E607BD}"/>
              </a:ext>
            </a:extLst>
          </p:cNvPr>
          <p:cNvSpPr txBox="1"/>
          <p:nvPr/>
        </p:nvSpPr>
        <p:spPr>
          <a:xfrm>
            <a:off x="3031247" y="6615949"/>
            <a:ext cx="85651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000" i="1" dirty="0">
                <a:effectLst/>
              </a:rPr>
              <a:t>Al-</a:t>
            </a:r>
            <a:r>
              <a:rPr lang="it-IT" sz="1000" i="1" dirty="0" err="1">
                <a:effectLst/>
              </a:rPr>
              <a:t>Zaiti</a:t>
            </a:r>
            <a:r>
              <a:rPr lang="it-IT" sz="1000" i="1" dirty="0">
                <a:effectLst/>
              </a:rPr>
              <a:t>, S.S., Martin-Gill, C., </a:t>
            </a:r>
            <a:r>
              <a:rPr lang="it-IT" sz="1000" i="1" dirty="0" err="1">
                <a:effectLst/>
              </a:rPr>
              <a:t>Zègre-Hemsey</a:t>
            </a:r>
            <a:r>
              <a:rPr lang="it-IT" sz="1000" i="1" dirty="0">
                <a:effectLst/>
              </a:rPr>
              <a:t>, J.K. et al. Machine learning for ECG </a:t>
            </a:r>
            <a:r>
              <a:rPr lang="it-IT" sz="1000" i="1" dirty="0" err="1">
                <a:effectLst/>
              </a:rPr>
              <a:t>diagnosis</a:t>
            </a:r>
            <a:r>
              <a:rPr lang="it-IT" sz="1000" i="1" dirty="0">
                <a:effectLst/>
              </a:rPr>
              <a:t> and risk </a:t>
            </a:r>
            <a:r>
              <a:rPr lang="it-IT" sz="1000" i="1" dirty="0" err="1">
                <a:effectLst/>
              </a:rPr>
              <a:t>stratification</a:t>
            </a:r>
            <a:r>
              <a:rPr lang="it-IT" sz="1000" i="1" dirty="0">
                <a:effectLst/>
              </a:rPr>
              <a:t> of </a:t>
            </a:r>
            <a:r>
              <a:rPr lang="it-IT" sz="1000" i="1" dirty="0" err="1">
                <a:effectLst/>
              </a:rPr>
              <a:t>occlusion</a:t>
            </a:r>
            <a:r>
              <a:rPr lang="it-IT" sz="1000" i="1" dirty="0">
                <a:effectLst/>
              </a:rPr>
              <a:t> </a:t>
            </a:r>
            <a:r>
              <a:rPr lang="it-IT" sz="1000" i="1" dirty="0" err="1">
                <a:effectLst/>
              </a:rPr>
              <a:t>myocardial</a:t>
            </a:r>
            <a:r>
              <a:rPr lang="it-IT" sz="1000" i="1" dirty="0">
                <a:effectLst/>
              </a:rPr>
              <a:t> </a:t>
            </a:r>
            <a:r>
              <a:rPr lang="it-IT" sz="1000" i="1" dirty="0" err="1">
                <a:effectLst/>
              </a:rPr>
              <a:t>infarction</a:t>
            </a:r>
            <a:r>
              <a:rPr lang="it-IT" sz="1000" i="1" dirty="0">
                <a:effectLst/>
              </a:rPr>
              <a:t>. Nature (2023)</a:t>
            </a:r>
            <a:endParaRPr lang="it-IT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410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92527-D294-6A56-164D-988E5DACC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6B44F75-DFD8-17D1-02D8-0C3CDE411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57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3FFC0B40-CD66-4C35-E967-67CB5119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0676"/>
            <a:ext cx="10972800" cy="874371"/>
          </a:xfrm>
        </p:spPr>
        <p:txBody>
          <a:bodyPr>
            <a:normAutofit/>
          </a:bodyPr>
          <a:lstStyle/>
          <a:p>
            <a:r>
              <a:rPr lang="it-IT" dirty="0"/>
              <a:t>Definizioni Lesione «</a:t>
            </a:r>
            <a:r>
              <a:rPr lang="it-IT" dirty="0" err="1"/>
              <a:t>Culprit</a:t>
            </a:r>
            <a:r>
              <a:rPr lang="it-IT" dirty="0"/>
              <a:t>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385FD7-C342-A8AB-27E3-01F4FBAD61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82" y="378067"/>
            <a:ext cx="1002913" cy="100291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4F8D9E-DBBB-D6A7-5A8F-C52D36C5B02F}"/>
              </a:ext>
            </a:extLst>
          </p:cNvPr>
          <p:cNvSpPr txBox="1"/>
          <p:nvPr/>
        </p:nvSpPr>
        <p:spPr>
          <a:xfrm>
            <a:off x="609600" y="1453074"/>
            <a:ext cx="10972800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Culprit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nello STEMI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Occlusione trombotica acuta con flusso TIMI 0-1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Aspetto angiografico di trombo intraluminale, dissezione o placca ulcerata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Correlazione con il territorio miocardico delle derivazioni con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sopraslivellamento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lnSpc>
                <a:spcPct val="150000"/>
              </a:lnSpc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Culprit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nel NSTEMI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Lesione con flusso TIMI conservato (2-3) ma con segni di instabilità (trombo non occlusivo, ulcerazione, dissezione, irregolarità del contorno)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Correlazione tra territorio ischemico (ECG, ecocardiografia, sintomi) e l’arteria interessata</a:t>
            </a:r>
          </a:p>
        </p:txBody>
      </p:sp>
      <p:cxnSp>
        <p:nvCxnSpPr>
          <p:cNvPr id="5" name="Connettore dritto 4">
            <a:extLst>
              <a:ext uri="{FF2B5EF4-FFF2-40B4-BE49-F238E27FC236}">
                <a16:creationId xmlns:a16="http://schemas.microsoft.com/office/drawing/2014/main" id="{F7C61DE3-5455-6977-FBEA-380352091518}"/>
              </a:ext>
            </a:extLst>
          </p:cNvPr>
          <p:cNvCxnSpPr>
            <a:cxnSpLocks/>
          </p:cNvCxnSpPr>
          <p:nvPr/>
        </p:nvCxnSpPr>
        <p:spPr>
          <a:xfrm>
            <a:off x="609600" y="5032723"/>
            <a:ext cx="10491538" cy="0"/>
          </a:xfrm>
          <a:prstGeom prst="line">
            <a:avLst/>
          </a:prstGeom>
          <a:ln w="15875">
            <a:solidFill>
              <a:schemeClr val="accent6"/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062C82-20A9-E06D-FE6E-43515E2CF996}"/>
              </a:ext>
            </a:extLst>
          </p:cNvPr>
          <p:cNvSpPr txBox="1"/>
          <p:nvPr/>
        </p:nvSpPr>
        <p:spPr>
          <a:xfrm>
            <a:off x="609600" y="5318913"/>
            <a:ext cx="10764253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TIMI Flow Grade | TIMI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Thrombus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Grade |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Fractional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Flow Reserve (FFR) |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Instantaneous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-Free Ratio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iFR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 | OCT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vulnerability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index | Ambrose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Angioscopic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score…</a:t>
            </a:r>
          </a:p>
        </p:txBody>
      </p:sp>
    </p:spTree>
    <p:extLst>
      <p:ext uri="{BB962C8B-B14F-4D97-AF65-F5344CB8AC3E}">
        <p14:creationId xmlns:p14="http://schemas.microsoft.com/office/powerpoint/2010/main" val="41064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9779-A810-0788-6534-7DFA6532E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788807-0FE9-912C-E284-A36CB695F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58</a:t>
            </a:fld>
            <a:endParaRPr lang="en-US" kern="0" dirty="0">
              <a:sym typeface="Helvetica Neue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7709D0A-FFE6-EF57-51DD-038154D2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Proposta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D1E584A-ED2F-A941-29B8-52991D19CB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42" y="316744"/>
            <a:ext cx="1002913" cy="10029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C20AE6-04D7-19D2-18F8-EF7875CBFE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755" y="442686"/>
            <a:ext cx="562045" cy="6347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396971-A170-FA88-FEDA-B19BA1454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28" y="2052435"/>
            <a:ext cx="10023143" cy="34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349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2320535-DCB8-E297-57EB-ABFD4FA7D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2503A69-2DA4-F833-C39F-9AAEB6F7D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6</a:t>
            </a:fld>
            <a:endParaRPr lang="en-US" kern="0" dirty="0">
              <a:sym typeface="Helvetica Neue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27AEFDB-C934-8459-B149-4C29C303A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"/>
          <a:stretch>
            <a:fillRect/>
          </a:stretch>
        </p:blipFill>
        <p:spPr>
          <a:xfrm>
            <a:off x="0" y="0"/>
            <a:ext cx="1218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264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F3E9897-C730-A433-4BB3-669FDBA70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B7926BE9-BA4A-B5D3-2D91-7B7E5D459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r="189"/>
          <a:stretch>
            <a:fillRect/>
          </a:stretch>
        </p:blipFill>
        <p:spPr>
          <a:xfrm>
            <a:off x="822140" y="458693"/>
            <a:ext cx="10547720" cy="594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54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E37C22-AF58-C77A-63FE-CCF454F2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307AD8C-996D-D7C3-E192-3E719593C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12750" hangingPunct="0"/>
            <a:fld id="{3719C523-FB1B-D04B-9939-3D64859B5556}" type="slidenum">
              <a:rPr lang="en-US" kern="0">
                <a:sym typeface="Helvetica Neue"/>
              </a:rPr>
              <a:pPr defTabSz="412750" hangingPunct="0"/>
              <a:t>8</a:t>
            </a:fld>
            <a:endParaRPr lang="en-US" kern="0" dirty="0">
              <a:sym typeface="Helvetica Neue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EF3357E-3888-45D7-FF04-7FC2F149F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76" y="193876"/>
            <a:ext cx="6470248" cy="64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99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A8C5E7-A4DB-AE06-E878-79995854B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4281497-AD5F-ECFF-0327-B24E2331F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47" y="191114"/>
            <a:ext cx="3746049" cy="28059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17879A-967E-E1AB-3849-3BAB66F46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47" y="4048122"/>
            <a:ext cx="4092925" cy="22920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C8D60E1-F069-3094-246B-9A6E49CF6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11" y="3957501"/>
            <a:ext cx="4019081" cy="247328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2483B6A-50C1-8C82-5ABF-79A7D33B7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11" y="517840"/>
            <a:ext cx="4514881" cy="23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823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9648</TotalTime>
  <Words>2416</Words>
  <Application>Microsoft Macintosh PowerPoint</Application>
  <PresentationFormat>Widescreen</PresentationFormat>
  <Paragraphs>234</Paragraphs>
  <Slides>58</Slides>
  <Notes>14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58</vt:i4>
      </vt:variant>
    </vt:vector>
  </HeadingPairs>
  <TitlesOfParts>
    <vt:vector size="71" baseType="lpstr">
      <vt:lpstr>Arial</vt:lpstr>
      <vt:lpstr>Arial-BoldMT</vt:lpstr>
      <vt:lpstr>Calibri</vt:lpstr>
      <vt:lpstr>Calibri Light</vt:lpstr>
      <vt:lpstr>GillSansNova-Bold</vt:lpstr>
      <vt:lpstr>Helvetica Neue</vt:lpstr>
      <vt:lpstr>Nunito</vt:lpstr>
      <vt:lpstr>Nunito Medium</vt:lpstr>
      <vt:lpstr>Times New Roman</vt:lpstr>
      <vt:lpstr>Times Roman</vt:lpstr>
      <vt:lpstr>Verdana</vt:lpstr>
      <vt:lpstr>Tema di Office</vt:lpstr>
      <vt:lpstr>Custom Design</vt:lpstr>
      <vt:lpstr>Presentazione standard di PowerPoint</vt:lpstr>
      <vt:lpstr>Presentazione standard di PowerPoint</vt:lpstr>
      <vt:lpstr>Presentazione standard di PowerPoint</vt:lpstr>
      <vt:lpstr>Cos’è l’IA?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Sottotitolo</vt:lpstr>
      <vt:lpstr>Presentazione standard di PowerPoint</vt:lpstr>
      <vt:lpstr>Esempio: LLM per risposta pazienti</vt:lpstr>
      <vt:lpstr>Presentazione standard di PowerPoint</vt:lpstr>
      <vt:lpstr>Presentazione standard di PowerPoint</vt:lpstr>
      <vt:lpstr>Presentazione standard di PowerPoint</vt:lpstr>
      <vt:lpstr>STEMI</vt:lpstr>
      <vt:lpstr>Presentazione standard di PowerPoint</vt:lpstr>
      <vt:lpstr>NSTEMI &amp; ANGINA INSTABILE</vt:lpstr>
      <vt:lpstr>Outcomes</vt:lpstr>
      <vt:lpstr>Distorsione cognitiva</vt:lpstr>
      <vt:lpstr>Circa 30% NSTEMI sono OMI</vt:lpstr>
      <vt:lpstr>Scarsa accuratezza e affidabilità inter-valutatore</vt:lpstr>
      <vt:lpstr>Scarsa accuratezza e affidabilità intra-osservatore</vt:lpstr>
      <vt:lpstr>Coronarografia in urgenza: chi se lo merita?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Criteri inclusione</vt:lpstr>
      <vt:lpstr>Caratteristice coronarografiche OMI</vt:lpstr>
      <vt:lpstr>ENDPOINT Primari</vt:lpstr>
      <vt:lpstr>ENDPOINT Secondari</vt:lpstr>
      <vt:lpstr>Confronto AI vs. diagnosi OMI </vt:lpstr>
      <vt:lpstr>Confronto AI vs. diagnosi OMI </vt:lpstr>
      <vt:lpstr>Confronto AI vs. diagnosi OMI </vt:lpstr>
      <vt:lpstr>Confronto medico PS vs. diagnosi OMI</vt:lpstr>
      <vt:lpstr>METODOLOGIA</vt:lpstr>
      <vt:lpstr>INTERPRETAZIONI ECG</vt:lpstr>
      <vt:lpstr>RISULTATI</vt:lpstr>
      <vt:lpstr>RISULTATI - Quando App e Interpretazione Clinica coincidono</vt:lpstr>
      <vt:lpstr>RISULTATI - Quando App e Interpretazione Clinica NON coincidono</vt:lpstr>
      <vt:lpstr>Presentazione standard di PowerPoint</vt:lpstr>
      <vt:lpstr>Presentazione standard di PowerPoint</vt:lpstr>
      <vt:lpstr>Presentazione standard di PowerPoint</vt:lpstr>
      <vt:lpstr>Rivalutazione dei Falsi Negativi</vt:lpstr>
      <vt:lpstr>Interrogativi</vt:lpstr>
      <vt:lpstr>Definizioni OMI</vt:lpstr>
      <vt:lpstr>Definizioni Lesione «Culprit»</vt:lpstr>
      <vt:lpstr>Proposta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Nattino</dc:creator>
  <cp:lastModifiedBy>GIULIANA VINCIGUERRA</cp:lastModifiedBy>
  <cp:revision>151</cp:revision>
  <dcterms:created xsi:type="dcterms:W3CDTF">2022-07-04T15:03:12Z</dcterms:created>
  <dcterms:modified xsi:type="dcterms:W3CDTF">2025-11-06T07:53:53Z</dcterms:modified>
</cp:coreProperties>
</file>