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3"/>
  </p:notesMasterIdLst>
  <p:sldIdLst>
    <p:sldId id="257" r:id="rId3"/>
    <p:sldId id="262" r:id="rId4"/>
    <p:sldId id="263" r:id="rId5"/>
    <p:sldId id="264" r:id="rId6"/>
    <p:sldId id="303" r:id="rId7"/>
    <p:sldId id="276" r:id="rId8"/>
    <p:sldId id="289" r:id="rId9"/>
    <p:sldId id="292" r:id="rId10"/>
    <p:sldId id="290" r:id="rId11"/>
    <p:sldId id="293" r:id="rId12"/>
    <p:sldId id="294" r:id="rId13"/>
    <p:sldId id="296" r:id="rId14"/>
    <p:sldId id="295" r:id="rId15"/>
    <p:sldId id="297" r:id="rId16"/>
    <p:sldId id="298" r:id="rId17"/>
    <p:sldId id="299" r:id="rId18"/>
    <p:sldId id="300" r:id="rId19"/>
    <p:sldId id="302" r:id="rId20"/>
    <p:sldId id="304" r:id="rId21"/>
    <p:sldId id="305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1105A-6BC9-43D8-8264-8C5904BF41D3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7219-D7D3-4F14-8FF9-FDCEF790EC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95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1757-F069-1543-A1B4-4E009AD0143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14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26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26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668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719C523-FB1B-D04B-9939-3D64859B555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286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7_Titolo e contenut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8"/>
          <p:cNvSpPr txBox="1">
            <a:spLocks noGrp="1"/>
          </p:cNvSpPr>
          <p:nvPr>
            <p:ph type="title"/>
          </p:nvPr>
        </p:nvSpPr>
        <p:spPr>
          <a:xfrm>
            <a:off x="543339" y="365125"/>
            <a:ext cx="92102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6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1548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520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FFB9E-FD4D-B997-8538-75A2070A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365125"/>
            <a:ext cx="9210262" cy="1325563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191353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719C523-FB1B-D04B-9939-3D64859B555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037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30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89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62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05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23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41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72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07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73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F556-E925-4A2A-BA86-F9FD6426C3FE}" type="datetimeFigureOut">
              <a:rPr lang="it-IT" smtClean="0"/>
              <a:t>06/11/2025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87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9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598BC44-0A8C-4ADB-893C-3A8D598E2CC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1286566"/>
            <a:ext cx="10972800" cy="0"/>
          </a:xfrm>
          <a:prstGeom prst="line">
            <a:avLst/>
          </a:prstGeom>
          <a:ln>
            <a:solidFill>
              <a:srgbClr val="F1BC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42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228600" rtl="0" eaLnBrk="1" latinLnBrk="0" hangingPunct="1">
        <a:spcBef>
          <a:spcPct val="0"/>
        </a:spcBef>
        <a:buNone/>
        <a:defRPr sz="2400" b="1" i="0" kern="1200">
          <a:solidFill>
            <a:srgbClr val="58595B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1pPr>
      <a:lvl2pPr marL="2286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2pPr>
      <a:lvl3pPr marL="4572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3pPr>
      <a:lvl4pPr marL="6858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4pPr>
      <a:lvl5pPr marL="9144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7" Type="http://schemas.openxmlformats.org/officeDocument/2006/relationships/image" Target="../media/image9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hyperlink" Target="https://www.cia.gov/library/publications/the-world-factbook/flags/it-flag.html" TargetMode="External"/><Relationship Id="rId12" Type="http://schemas.openxmlformats.org/officeDocument/2006/relationships/hyperlink" Target="https://www.cia.gov/library/publications/the-world-factbook/flags/pl-flag.html" TargetMode="External"/><Relationship Id="rId17" Type="http://schemas.openxmlformats.org/officeDocument/2006/relationships/image" Target="../media/image9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hyperlink" Target="https://www.cia.gov/library/publications/the-world-factbook/flags/si-flag.htm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3-azzur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3258" cy="6858000"/>
          </a:xfrm>
          <a:prstGeom prst="rect">
            <a:avLst/>
          </a:prstGeom>
        </p:spPr>
      </p:pic>
      <p:sp>
        <p:nvSpPr>
          <p:cNvPr id="10" name="Title 6"/>
          <p:cNvSpPr txBox="1"/>
          <p:nvPr/>
        </p:nvSpPr>
        <p:spPr>
          <a:xfrm>
            <a:off x="128932" y="715490"/>
            <a:ext cx="5011238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 anchor="ctr">
            <a:spAutoFit/>
          </a:bodyPr>
          <a:lstStyle/>
          <a:p>
            <a:r>
              <a:rPr lang="it-IT" sz="4000" b="1" dirty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Cosa </a:t>
            </a:r>
            <a:r>
              <a:rPr lang="it-IT" sz="4000" b="1" dirty="0" smtClean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 </a:t>
            </a:r>
            <a:r>
              <a:rPr lang="it-IT" sz="4000" b="1" dirty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capito </a:t>
            </a:r>
            <a:r>
              <a:rPr lang="it-IT" sz="4000" b="1" dirty="0" smtClean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dell’IA</a:t>
            </a:r>
          </a:p>
          <a:p>
            <a:r>
              <a:rPr lang="it-IT" b="1" dirty="0" smtClean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it-IT" sz="3200" dirty="0" smtClean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Riflessioni </a:t>
            </a:r>
            <a:r>
              <a:rPr lang="it-IT" sz="3200" dirty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 margine del progetto eCREAM</a:t>
            </a:r>
            <a:endParaRPr lang="en-US" sz="3200" b="1" dirty="0">
              <a:solidFill>
                <a:srgbClr val="831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28932" y="4924911"/>
            <a:ext cx="5859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Guido Bertolini</a:t>
            </a: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Centro di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oordinamento Fenice</a:t>
            </a: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Dipartimento di Epidemiologia medica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Istituto di Ricerche Farmacologiche Mario Negri IRCCS</a:t>
            </a:r>
          </a:p>
          <a:p>
            <a:pPr algn="l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Ranica (Bergamo)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14CB27-5C77-6B1C-5889-EEC460D19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140185" y="2292547"/>
            <a:ext cx="3745426" cy="137906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429" y="5192469"/>
            <a:ext cx="2245553" cy="47110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9600754" y="6334509"/>
            <a:ext cx="2514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b="1" dirty="0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eCREAM </a:t>
            </a:r>
            <a:r>
              <a:rPr lang="it-IT" sz="1100" b="1" dirty="0" err="1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1100" b="1" dirty="0" smtClean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 1010557726</a:t>
            </a:r>
            <a:endParaRPr lang="it-IT" sz="1100" b="1" dirty="0">
              <a:solidFill>
                <a:srgbClr val="034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76" y="5854808"/>
            <a:ext cx="1259893" cy="37376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179" y="5819867"/>
            <a:ext cx="1754801" cy="46167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E11B4E-86E6-4148-8E0B-70FB97561D56}"/>
              </a:ext>
            </a:extLst>
          </p:cNvPr>
          <p:cNvSpPr txBox="1"/>
          <p:nvPr/>
        </p:nvSpPr>
        <p:spPr>
          <a:xfrm>
            <a:off x="128932" y="6276176"/>
            <a:ext cx="1949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6 novembre 2025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76" y="5224516"/>
            <a:ext cx="1063775" cy="4253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21" y="27276"/>
            <a:ext cx="3469977" cy="119393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8994" y="412829"/>
            <a:ext cx="2868329" cy="6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76" y="586595"/>
            <a:ext cx="3356848" cy="50982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65024" y="5840082"/>
            <a:ext cx="306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Niccolò Copernico (1473-1543)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3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720" y="638356"/>
            <a:ext cx="4126561" cy="53014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98734" y="6107501"/>
            <a:ext cx="279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Charles </a:t>
            </a:r>
            <a:r>
              <a:rPr lang="it-IT" dirty="0" smtClean="0"/>
              <a:t>Darwin (1809-1882)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10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411" y="581396"/>
            <a:ext cx="2721178" cy="533809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98734" y="6107501"/>
            <a:ext cx="279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Sigmund Freud (1856-1939)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12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393722" y="6107501"/>
            <a:ext cx="340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Intelligenza artificiale (1956-?)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54" y="844131"/>
            <a:ext cx="4591691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58" y="484633"/>
            <a:ext cx="3962684" cy="52852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401314" y="6107501"/>
            <a:ext cx="338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Edsger</a:t>
            </a:r>
            <a:r>
              <a:rPr lang="it-IT" dirty="0"/>
              <a:t> </a:t>
            </a:r>
            <a:r>
              <a:rPr lang="it-IT" dirty="0" err="1"/>
              <a:t>Wybe</a:t>
            </a:r>
            <a:r>
              <a:rPr lang="it-IT" dirty="0"/>
              <a:t> </a:t>
            </a:r>
            <a:r>
              <a:rPr lang="it-IT" dirty="0" err="1" smtClean="0"/>
              <a:t>Dijkstra</a:t>
            </a:r>
            <a:r>
              <a:rPr lang="it-IT" dirty="0" smtClean="0"/>
              <a:t> (1930-2002)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0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53A6F-CE48-74DA-A250-D9E41EB8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0"/>
            <a:ext cx="9210262" cy="1325563"/>
          </a:xfrm>
        </p:spPr>
        <p:txBody>
          <a:bodyPr/>
          <a:lstStyle/>
          <a:p>
            <a:r>
              <a:rPr lang="it-IT" dirty="0" err="1" smtClean="0"/>
              <a:t>Entity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 da testo libero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FA4F8A-458E-D746-0D84-456A3A33C5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339" y="1482782"/>
            <a:ext cx="5238626" cy="45815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2000" dirty="0"/>
              <a:t>“La paziente verso le 2:00 di questa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matina</a:t>
            </a:r>
            <a:r>
              <a:rPr lang="it-IT" sz="2000" dirty="0"/>
              <a:t>, mentre era a letto, ha riferito </a:t>
            </a:r>
            <a:r>
              <a:rPr lang="it-IT" sz="2000" dirty="0" smtClean="0"/>
              <a:t>un'improvvisa </a:t>
            </a:r>
            <a:r>
              <a:rPr lang="it-IT" sz="2000" dirty="0"/>
              <a:t>insorgenza di mancanza di respiro. Nega </a:t>
            </a:r>
            <a:r>
              <a:rPr lang="it-IT" sz="2000" dirty="0" smtClean="0"/>
              <a:t>dolore </a:t>
            </a:r>
            <a:r>
              <a:rPr lang="it-IT" sz="2000" dirty="0"/>
              <a:t>toracico, non ha </a:t>
            </a:r>
            <a:r>
              <a:rPr lang="it-IT" sz="2000" u="wavyHeavy" dirty="0" err="1" smtClean="0">
                <a:uFill>
                  <a:solidFill>
                    <a:srgbClr val="FF0000"/>
                  </a:solidFill>
                </a:uFill>
              </a:rPr>
              <a:t>febreAPR</a:t>
            </a:r>
            <a:r>
              <a:rPr lang="it-IT" sz="2000" dirty="0" smtClean="0"/>
              <a:t>: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DM2</a:t>
            </a:r>
            <a:r>
              <a:rPr lang="it-IT" sz="2000" dirty="0"/>
              <a:t>, portatore di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pm</a:t>
            </a:r>
            <a:r>
              <a:rPr lang="it-IT" sz="2000" dirty="0"/>
              <a:t>, ipertensione, precedente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STEMI</a:t>
            </a:r>
            <a:r>
              <a:rPr lang="it-IT" sz="2000" dirty="0"/>
              <a:t> </a:t>
            </a:r>
            <a:r>
              <a:rPr lang="it-IT" sz="2000" dirty="0" smtClean="0"/>
              <a:t>(in trattamento </a:t>
            </a:r>
            <a:r>
              <a:rPr lang="it-IT" sz="2000" dirty="0"/>
              <a:t>medico) coxartrosi anca sinistra (rifiutato intervento protesico)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porblema</a:t>
            </a:r>
            <a:r>
              <a:rPr lang="it-IT" sz="2000" dirty="0" smtClean="0"/>
              <a:t> </a:t>
            </a:r>
            <a:r>
              <a:rPr lang="it-IT" sz="2000" dirty="0"/>
              <a:t>ortopedico anca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sinistravaccinata</a:t>
            </a:r>
            <a:r>
              <a:rPr lang="it-IT" sz="2000" dirty="0"/>
              <a:t>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sars</a:t>
            </a:r>
            <a:r>
              <a:rPr lang="it-IT" sz="2000" dirty="0"/>
              <a:t>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cov2</a:t>
            </a:r>
            <a:r>
              <a:rPr lang="it-IT" sz="2000" dirty="0"/>
              <a:t> 3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dosiHT</a:t>
            </a:r>
            <a:r>
              <a:rPr lang="it-IT" sz="2000" dirty="0"/>
              <a:t>: </a:t>
            </a:r>
            <a:r>
              <a:rPr lang="it-IT" sz="2000" dirty="0" err="1"/>
              <a:t>metformina</a:t>
            </a:r>
            <a:r>
              <a:rPr lang="it-IT" sz="2000" dirty="0"/>
              <a:t>, </a:t>
            </a:r>
            <a:r>
              <a:rPr lang="it-IT" sz="2000" dirty="0" err="1"/>
              <a:t>atenololo</a:t>
            </a:r>
            <a:r>
              <a:rPr lang="it-IT" sz="2000" dirty="0"/>
              <a:t>,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lasitrone</a:t>
            </a:r>
            <a:r>
              <a:rPr lang="it-IT" sz="2000" dirty="0"/>
              <a:t>, </a:t>
            </a:r>
            <a:r>
              <a:rPr lang="it-IT" sz="2000" dirty="0" err="1"/>
              <a:t>triatec</a:t>
            </a:r>
            <a:r>
              <a:rPr lang="it-IT" sz="2000" dirty="0"/>
              <a:t>, </a:t>
            </a:r>
            <a:r>
              <a:rPr lang="it-IT" sz="2000" dirty="0" err="1"/>
              <a:t>asa</a:t>
            </a:r>
            <a:r>
              <a:rPr lang="it-IT" sz="2000" dirty="0"/>
              <a:t>, </a:t>
            </a:r>
            <a:r>
              <a:rPr lang="it-IT" sz="2000" dirty="0" err="1"/>
              <a:t>allopurinolo</a:t>
            </a:r>
            <a:r>
              <a:rPr lang="it-IT" sz="2000" dirty="0"/>
              <a:t>, </a:t>
            </a:r>
            <a:r>
              <a:rPr lang="it-IT" sz="2000" dirty="0" err="1"/>
              <a:t>lasix</a:t>
            </a:r>
            <a:r>
              <a:rPr lang="it-IT" sz="2000" dirty="0"/>
              <a:t>, ALLERGIA ALLA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PENICILLINAPaziente</a:t>
            </a:r>
            <a:r>
              <a:rPr lang="it-IT" sz="2000" dirty="0"/>
              <a:t> </a:t>
            </a:r>
            <a:r>
              <a:rPr lang="it-IT" sz="2000" dirty="0" smtClean="0"/>
              <a:t>sveglia </a:t>
            </a:r>
            <a:r>
              <a:rPr lang="it-IT" sz="2000" dirty="0"/>
              <a:t>e abbastanza collaborante, </a:t>
            </a:r>
            <a:r>
              <a:rPr lang="it-IT" sz="2000" dirty="0" smtClean="0"/>
              <a:t>dispnoica </a:t>
            </a:r>
            <a:r>
              <a:rPr lang="it-IT" sz="2000" dirty="0"/>
              <a:t>e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tachipnoicaIniziale</a:t>
            </a:r>
            <a:r>
              <a:rPr lang="it-IT" sz="2000" dirty="0" smtClean="0"/>
              <a:t> </a:t>
            </a:r>
            <a:r>
              <a:rPr lang="it-IT" sz="2000" dirty="0"/>
              <a:t>marezzatura agli arti inferiori, sudore pallido e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freddoPA</a:t>
            </a:r>
            <a:r>
              <a:rPr lang="it-IT" sz="2000" dirty="0" smtClean="0"/>
              <a:t>: </a:t>
            </a:r>
            <a:r>
              <a:rPr lang="it-IT" sz="2000" dirty="0"/>
              <a:t>135/80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mmhgsat</a:t>
            </a:r>
            <a:r>
              <a:rPr lang="it-IT" sz="2000" dirty="0"/>
              <a:t>. 98% con </a:t>
            </a:r>
            <a:r>
              <a:rPr lang="it-IT" sz="2000" dirty="0" err="1"/>
              <a:t>reservoir</a:t>
            </a:r>
            <a:r>
              <a:rPr lang="it-IT" sz="2000" dirty="0"/>
              <a:t>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FC</a:t>
            </a:r>
            <a:r>
              <a:rPr lang="it-IT" sz="2000" dirty="0" smtClean="0"/>
              <a:t>: </a:t>
            </a:r>
            <a:r>
              <a:rPr lang="it-IT" sz="2000" dirty="0"/>
              <a:t>100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bpm</a:t>
            </a:r>
            <a:r>
              <a:rPr lang="it-IT" sz="2000" dirty="0"/>
              <a:t>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temp</a:t>
            </a:r>
            <a:r>
              <a:rPr lang="it-IT" sz="2000" dirty="0"/>
              <a:t>. apiretica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EOP</a:t>
            </a:r>
            <a:r>
              <a:rPr lang="it-IT" sz="2000" dirty="0" smtClean="0"/>
              <a:t>: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MV</a:t>
            </a:r>
            <a:r>
              <a:rPr lang="it-IT" sz="2000" dirty="0"/>
              <a:t> </a:t>
            </a:r>
            <a:r>
              <a:rPr lang="it-IT" sz="2000" dirty="0" smtClean="0"/>
              <a:t>ridotto </a:t>
            </a:r>
            <a:r>
              <a:rPr lang="it-IT" sz="2000" dirty="0"/>
              <a:t>con rantoli diffusi (marea </a:t>
            </a:r>
            <a:r>
              <a:rPr lang="it-IT" sz="2100" u="wavyHeavy" dirty="0">
                <a:uFill>
                  <a:solidFill>
                    <a:srgbClr val="FF0000"/>
                  </a:solidFill>
                </a:uFill>
              </a:rPr>
              <a:t>montante)EOC</a:t>
            </a:r>
            <a:r>
              <a:rPr lang="it-IT" sz="2000" dirty="0" smtClean="0"/>
              <a:t>: </a:t>
            </a:r>
            <a:r>
              <a:rPr lang="it-IT" sz="2000" dirty="0"/>
              <a:t>toni tachicardici validi, pause scarsamente </a:t>
            </a:r>
            <a:r>
              <a:rPr lang="it-IT" sz="2100" u="wavyHeavy" dirty="0" err="1">
                <a:uFill>
                  <a:solidFill>
                    <a:srgbClr val="FF0000"/>
                  </a:solidFill>
                </a:uFill>
              </a:rPr>
              <a:t>valutabiliEOA</a:t>
            </a:r>
            <a:r>
              <a:rPr lang="it-IT" sz="2000" dirty="0" smtClean="0"/>
              <a:t>: Lieve </a:t>
            </a:r>
            <a:r>
              <a:rPr lang="it-IT" sz="2000" dirty="0"/>
              <a:t>edema pretibiale bilaterale”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6345382" y="1794139"/>
          <a:ext cx="5015344" cy="35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364">
                  <a:extLst>
                    <a:ext uri="{9D8B030D-6E8A-4147-A177-3AD203B41FA5}">
                      <a16:colId xmlns:a16="http://schemas.microsoft.com/office/drawing/2014/main" val="1925464180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3520428033"/>
                    </a:ext>
                  </a:extLst>
                </a:gridCol>
                <a:gridCol w="556490">
                  <a:extLst>
                    <a:ext uri="{9D8B030D-6E8A-4147-A177-3AD203B41FA5}">
                      <a16:colId xmlns:a16="http://schemas.microsoft.com/office/drawing/2014/main" val="4127537269"/>
                    </a:ext>
                  </a:extLst>
                </a:gridCol>
                <a:gridCol w="1253836">
                  <a:extLst>
                    <a:ext uri="{9D8B030D-6E8A-4147-A177-3AD203B41FA5}">
                      <a16:colId xmlns:a16="http://schemas.microsoft.com/office/drawing/2014/main" val="2115905823"/>
                    </a:ext>
                  </a:extLst>
                </a:gridCol>
              </a:tblGrid>
              <a:tr h="405966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solidFill>
                            <a:schemeClr val="tx1"/>
                          </a:solidFill>
                        </a:rPr>
                        <a:t>vCRF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BA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BA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BA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NON NOTO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BA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23806"/>
                  </a:ext>
                </a:extLst>
              </a:tr>
              <a:tr h="454727">
                <a:tc>
                  <a:txBody>
                    <a:bodyPr/>
                    <a:lstStyle/>
                    <a:p>
                      <a:r>
                        <a:rPr lang="it-IT" dirty="0" smtClean="0"/>
                        <a:t>Storia di allergie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x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413913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r>
                        <a:rPr lang="it-IT" dirty="0" smtClean="0"/>
                        <a:t>Diabete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x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29498"/>
                  </a:ext>
                </a:extLst>
              </a:tr>
              <a:tr h="446919">
                <a:tc>
                  <a:txBody>
                    <a:bodyPr/>
                    <a:lstStyle/>
                    <a:p>
                      <a:r>
                        <a:rPr lang="it-IT" dirty="0" smtClean="0"/>
                        <a:t>Trauma</a:t>
                      </a:r>
                      <a:r>
                        <a:rPr lang="it-IT" baseline="0" dirty="0" smtClean="0"/>
                        <a:t> recente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x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91593"/>
                  </a:ext>
                </a:extLst>
              </a:tr>
              <a:tr h="461818">
                <a:tc>
                  <a:txBody>
                    <a:bodyPr/>
                    <a:lstStyle/>
                    <a:p>
                      <a:r>
                        <a:rPr lang="it-IT" dirty="0" smtClean="0"/>
                        <a:t>Febbre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x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976166"/>
                  </a:ext>
                </a:extLst>
              </a:tr>
              <a:tr h="452582">
                <a:tc>
                  <a:txBody>
                    <a:bodyPr/>
                    <a:lstStyle/>
                    <a:p>
                      <a:r>
                        <a:rPr lang="it-IT" dirty="0" smtClean="0"/>
                        <a:t>Frequenza cardiaca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 </a:t>
                      </a:r>
                      <a:r>
                        <a:rPr lang="it-IT" dirty="0" err="1" smtClean="0"/>
                        <a:t>bpm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81407"/>
                  </a:ext>
                </a:extLst>
              </a:tr>
              <a:tr h="452582">
                <a:tc>
                  <a:txBody>
                    <a:bodyPr/>
                    <a:lstStyle/>
                    <a:p>
                      <a:r>
                        <a:rPr lang="it-IT" dirty="0" smtClean="0"/>
                        <a:t>Valore di creatinina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x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015551"/>
                  </a:ext>
                </a:extLst>
              </a:tr>
              <a:tr h="407661">
                <a:tc>
                  <a:txBody>
                    <a:bodyPr/>
                    <a:lstStyle/>
                    <a:p>
                      <a:r>
                        <a:rPr lang="it-IT" dirty="0" smtClean="0"/>
                        <a:t>Saturazione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98%</a:t>
                      </a:r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39550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A14CB27-5C77-6B1C-5889-EEC460D19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9132276" y="140189"/>
            <a:ext cx="2684999" cy="9886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87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45315" y="59064"/>
            <a:ext cx="10972800" cy="874371"/>
          </a:xfrm>
        </p:spPr>
        <p:txBody>
          <a:bodyPr/>
          <a:lstStyle/>
          <a:p>
            <a:r>
              <a:rPr lang="en-US" sz="3600" dirty="0" smtClean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eCREAM-LLM</a:t>
            </a:r>
            <a:endParaRPr lang="en-US" sz="3600" dirty="0">
              <a:solidFill>
                <a:srgbClr val="FF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1394198" y="4696763"/>
            <a:ext cx="1424321" cy="418599"/>
            <a:chOff x="1183138" y="4576390"/>
            <a:chExt cx="1424321" cy="418599"/>
          </a:xfrm>
        </p:grpSpPr>
        <p:sp>
          <p:nvSpPr>
            <p:cNvPr id="52" name="Rettangolo 51"/>
            <p:cNvSpPr/>
            <p:nvPr/>
          </p:nvSpPr>
          <p:spPr>
            <a:xfrm>
              <a:off x="1605262" y="4655954"/>
              <a:ext cx="100219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3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Med-PaLM</a:t>
              </a:r>
              <a:endParaRPr lang="it-IT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30" name="Picture 6" descr="https://upload.wikimedia.org/wikipedia/commons/thumb/c/ca/Google_PaLM_Logo.svg/120px-Google_PaLM_Logo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138" y="4576390"/>
              <a:ext cx="418598" cy="41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Parentesi graffa chiusa 54"/>
          <p:cNvSpPr/>
          <p:nvPr/>
        </p:nvSpPr>
        <p:spPr>
          <a:xfrm>
            <a:off x="8580596" y="1094839"/>
            <a:ext cx="491705" cy="5187926"/>
          </a:xfrm>
          <a:prstGeom prst="rightBrace">
            <a:avLst>
              <a:gd name="adj1" fmla="val 66228"/>
              <a:gd name="adj2" fmla="val 50000"/>
            </a:avLst>
          </a:prstGeom>
          <a:ln w="28575">
            <a:solidFill>
              <a:srgbClr val="5E77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292" y="3254591"/>
            <a:ext cx="2021764" cy="814212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11060170" y="3309566"/>
            <a:ext cx="179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Dubai Light" panose="020B0303030403030204" pitchFamily="34" charset="-78"/>
                <a:cs typeface="Dubai Light" panose="020B0303030403030204" pitchFamily="34" charset="-78"/>
              </a:rPr>
              <a:t>-LLM</a:t>
            </a:r>
            <a:endParaRPr lang="it-IT" sz="2000" dirty="0"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07" y="3941608"/>
            <a:ext cx="1154920" cy="37209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93" y="4466780"/>
            <a:ext cx="2177058" cy="12038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59" y="5689086"/>
            <a:ext cx="1182783" cy="3559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58" y="1094839"/>
            <a:ext cx="1538164" cy="8534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276" y="1648905"/>
            <a:ext cx="1550178" cy="494013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6515578" y="2769602"/>
            <a:ext cx="2207884" cy="539963"/>
            <a:chOff x="6515578" y="2769603"/>
            <a:chExt cx="1614466" cy="394836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13FEEAC8-E28D-09AE-50F7-6AE9564B0C32}"/>
                </a:ext>
              </a:extLst>
            </p:cNvPr>
            <p:cNvSpPr txBox="1"/>
            <p:nvPr/>
          </p:nvSpPr>
          <p:spPr>
            <a:xfrm>
              <a:off x="6515578" y="2792178"/>
              <a:ext cx="1614466" cy="337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T" sz="2400" b="1" i="0" dirty="0">
                  <a:solidFill>
                    <a:srgbClr val="C00000"/>
                  </a:solidFill>
                  <a:effectLst/>
                </a:rPr>
                <a:t> </a:t>
              </a:r>
              <a:r>
                <a:rPr lang="it-IT" sz="2000" b="1" i="0" dirty="0" smtClean="0">
                  <a:solidFill>
                    <a:srgbClr val="C00000"/>
                  </a:solidFill>
                  <a:effectLst/>
                </a:rPr>
                <a:t>Alpaca</a:t>
              </a:r>
              <a:endParaRPr lang="en-IT" sz="1200" b="1" dirty="0">
                <a:solidFill>
                  <a:srgbClr val="C00000"/>
                </a:solidFill>
              </a:endParaRPr>
            </a:p>
          </p:txBody>
        </p:sp>
        <p:pic>
          <p:nvPicPr>
            <p:cNvPr id="54" name="Picture 16" descr="Stanford-Alpaca">
              <a:extLst>
                <a:ext uri="{FF2B5EF4-FFF2-40B4-BE49-F238E27FC236}">
                  <a16:creationId xmlns:a16="http://schemas.microsoft.com/office/drawing/2014/main" id="{E3922DF5-946E-F4D5-3E4C-F3D184DC4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15" y="2769603"/>
              <a:ext cx="448022" cy="394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192" y="5365267"/>
            <a:ext cx="1858595" cy="4910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8" y="1814648"/>
            <a:ext cx="1167707" cy="11677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18" y="2146427"/>
            <a:ext cx="1732441" cy="12976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5666" y="3239699"/>
            <a:ext cx="1430904" cy="10740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852" y="3338897"/>
            <a:ext cx="1596389" cy="36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42395"/>
              </p:ext>
            </p:extLst>
          </p:nvPr>
        </p:nvGraphicFramePr>
        <p:xfrm>
          <a:off x="2726944" y="1688930"/>
          <a:ext cx="632561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406">
                  <a:extLst>
                    <a:ext uri="{9D8B030D-6E8A-4147-A177-3AD203B41FA5}">
                      <a16:colId xmlns:a16="http://schemas.microsoft.com/office/drawing/2014/main" val="2047182660"/>
                    </a:ext>
                  </a:extLst>
                </a:gridCol>
                <a:gridCol w="2200338">
                  <a:extLst>
                    <a:ext uri="{9D8B030D-6E8A-4147-A177-3AD203B41FA5}">
                      <a16:colId xmlns:a16="http://schemas.microsoft.com/office/drawing/2014/main" val="783206318"/>
                    </a:ext>
                  </a:extLst>
                </a:gridCol>
                <a:gridCol w="2404872">
                  <a:extLst>
                    <a:ext uri="{9D8B030D-6E8A-4147-A177-3AD203B41FA5}">
                      <a16:colId xmlns:a16="http://schemas.microsoft.com/office/drawing/2014/main" val="227397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Compagnia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Investimenti 2025 per AI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Ricavi 2024</a:t>
                      </a:r>
                    </a:p>
                    <a:p>
                      <a:pPr algn="ctr"/>
                      <a:r>
                        <a:rPr lang="it-IT" dirty="0" smtClean="0"/>
                        <a:t>da AI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28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Amazon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&gt; 100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/>
                        <a:t> $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Alcuni miliardi</a:t>
                      </a:r>
                      <a:r>
                        <a:rPr lang="it-IT" baseline="0" dirty="0" smtClean="0"/>
                        <a:t> $ </a:t>
                      </a:r>
                    </a:p>
                    <a:p>
                      <a:pPr algn="ctr"/>
                      <a:r>
                        <a:rPr lang="it-IT" baseline="0" dirty="0" smtClean="0"/>
                        <a:t>(dei </a:t>
                      </a:r>
                      <a:r>
                        <a:rPr lang="it-IT" baseline="0" dirty="0" smtClean="0">
                          <a:sym typeface="Symbol" panose="05050102010706020507" pitchFamily="18" charset="2"/>
                        </a:rPr>
                        <a:t> 108 </a:t>
                      </a:r>
                      <a:r>
                        <a:rPr lang="it-IT" baseline="0" dirty="0" err="1" smtClean="0">
                          <a:sym typeface="Symbol" panose="05050102010706020507" pitchFamily="18" charset="2"/>
                        </a:rPr>
                        <a:t>mld</a:t>
                      </a:r>
                      <a:r>
                        <a:rPr lang="it-IT" baseline="0" dirty="0" smtClean="0">
                          <a:sym typeface="Symbol" panose="05050102010706020507" pitchFamily="18" charset="2"/>
                        </a:rPr>
                        <a:t> $)</a:t>
                      </a:r>
                      <a:endParaRPr lang="it-IT" baseline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80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Microsoft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 80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 13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34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Google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 75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 43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baseline="0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16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Meta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 60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 panose="05050102010706020507" pitchFamily="18" charset="2"/>
                        </a:rPr>
                        <a:t> 20 </a:t>
                      </a:r>
                      <a:r>
                        <a:rPr lang="it-IT" baseline="0" dirty="0" err="1" smtClean="0"/>
                        <a:t>mld</a:t>
                      </a:r>
                      <a:r>
                        <a:rPr lang="it-IT" dirty="0" smtClean="0">
                          <a:sym typeface="Symbol" panose="05050102010706020507" pitchFamily="18" charset="2"/>
                        </a:rPr>
                        <a:t> $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411940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3" y="4533694"/>
            <a:ext cx="1559624" cy="103785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5584" y="4494335"/>
            <a:ext cx="2596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per il 2026:</a:t>
            </a:r>
          </a:p>
          <a:p>
            <a:r>
              <a:rPr lang="it-IT" sz="3200" b="1" dirty="0" smtClean="0"/>
              <a:t>18,7 </a:t>
            </a:r>
            <a:r>
              <a:rPr lang="it-IT" sz="3200" b="1" dirty="0" err="1" smtClean="0"/>
              <a:t>mld</a:t>
            </a:r>
            <a:r>
              <a:rPr lang="it-IT" sz="3200" b="1" dirty="0" smtClean="0"/>
              <a:t> €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2588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886061" y="946032"/>
            <a:ext cx="4419877" cy="874371"/>
          </a:xfrm>
        </p:spPr>
        <p:txBody>
          <a:bodyPr/>
          <a:lstStyle/>
          <a:p>
            <a:pPr algn="ctr"/>
            <a:r>
              <a:rPr lang="it-IT" sz="3600" dirty="0" smtClean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contromisure?</a:t>
            </a:r>
            <a:endParaRPr lang="it-IT" sz="3600" dirty="0">
              <a:solidFill>
                <a:srgbClr val="FF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2 6"/>
          <p:cNvCxnSpPr>
            <a:stCxn id="3" idx="2"/>
            <a:endCxn id="8" idx="0"/>
          </p:cNvCxnSpPr>
          <p:nvPr/>
        </p:nvCxnSpPr>
        <p:spPr>
          <a:xfrm flipH="1">
            <a:off x="2859024" y="1820403"/>
            <a:ext cx="3236976" cy="1720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3" idx="2"/>
            <a:endCxn id="27" idx="0"/>
          </p:cNvCxnSpPr>
          <p:nvPr/>
        </p:nvCxnSpPr>
        <p:spPr>
          <a:xfrm>
            <a:off x="6096000" y="1820403"/>
            <a:ext cx="2891167" cy="17204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557528" y="3540846"/>
            <a:ext cx="2602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Miniaturizzare la tecnologia per sviluppare l’IA</a:t>
            </a:r>
            <a:endParaRPr lang="it-IT" sz="2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7541030" y="3540847"/>
            <a:ext cx="2892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Valorizzare le capacità/competenze non coperte dall’IA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39200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16" y="917448"/>
            <a:ext cx="4620768" cy="46207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401314" y="6107501"/>
            <a:ext cx="338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Howard </a:t>
            </a:r>
            <a:r>
              <a:rPr lang="it-IT" dirty="0" smtClean="0"/>
              <a:t>Gardner (1943-)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9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</a:pPr>
            <a:r>
              <a:rPr lang="it-IT" sz="3600" b="0" dirty="0" smtClean="0">
                <a:solidFill>
                  <a:srgbClr val="FF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en-US" sz="3600" b="0" dirty="0" smtClean="0">
                <a:solidFill>
                  <a:srgbClr val="FF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consortium</a:t>
            </a:r>
            <a:r>
              <a:rPr lang="it-IT" sz="3600" b="0" dirty="0" smtClean="0">
                <a:solidFill>
                  <a:srgbClr val="FF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it-IT" sz="3600" b="0" dirty="0">
              <a:solidFill>
                <a:srgbClr val="FF66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92" y="1281420"/>
            <a:ext cx="9183898" cy="55568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899644" y="4059831"/>
            <a:ext cx="340712" cy="176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066" y="4779091"/>
            <a:ext cx="361385" cy="22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3" descr="Flag of Sloveni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8907" y="5001828"/>
            <a:ext cx="349750" cy="2025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6" descr="Flag of Italy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0140" y="5346128"/>
            <a:ext cx="319604" cy="1928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0000" y="4889334"/>
            <a:ext cx="320439" cy="191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070" y="4795692"/>
            <a:ext cx="335070" cy="187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7105" y="5650343"/>
            <a:ext cx="371532" cy="20499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5" name="Picture 35" descr="Flag of Poland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24227" y="4236123"/>
            <a:ext cx="323678" cy="1719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5689165" y="1509075"/>
            <a:ext cx="5047488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algn="ctr">
              <a:tabLst>
                <a:tab pos="2868613" algn="l"/>
              </a:tabLst>
              <a:defRPr/>
            </a:pPr>
            <a:r>
              <a:rPr lang="en-US" sz="3200" b="1" dirty="0" smtClean="0">
                <a:solidFill>
                  <a:srgbClr val="5E777A"/>
                </a:solidFill>
                <a:latin typeface="+mj-lt"/>
                <a:ea typeface="+mj-ea"/>
                <a:cs typeface="+mj-cs"/>
              </a:rPr>
              <a:t>11 partners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993577" y="1519258"/>
            <a:ext cx="5047488" cy="59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algn="ctr">
              <a:tabLst>
                <a:tab pos="2868613" algn="l"/>
              </a:tabLst>
              <a:defRPr/>
            </a:pPr>
            <a:r>
              <a:rPr lang="en-US" sz="3200" b="1" dirty="0" smtClean="0">
                <a:solidFill>
                  <a:srgbClr val="5E777A"/>
                </a:solidFill>
                <a:latin typeface="+mj-lt"/>
                <a:ea typeface="+mj-ea"/>
                <a:cs typeface="+mj-cs"/>
              </a:rPr>
              <a:t>8 countries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A14CB27-5C77-6B1C-5889-EEC460D192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8071850" y="140189"/>
            <a:ext cx="3745426" cy="1379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4707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61872" y="1207008"/>
            <a:ext cx="4242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logico-matematica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linguistica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musicale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corporeo-cinestetica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naturalistica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interpersonale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intrapersonale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visivo-spaziale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dirty="0" smtClean="0"/>
              <a:t>Intelligenza </a:t>
            </a:r>
            <a:r>
              <a:rPr lang="it-IT" dirty="0"/>
              <a:t>esistenziale (o spirituale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Parentesi graffa chiusa 2"/>
          <p:cNvSpPr/>
          <p:nvPr/>
        </p:nvSpPr>
        <p:spPr>
          <a:xfrm>
            <a:off x="5184648" y="1444752"/>
            <a:ext cx="704088" cy="4840569"/>
          </a:xfrm>
          <a:prstGeom prst="rightBrace">
            <a:avLst>
              <a:gd name="adj1" fmla="val 56385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528816" y="2379011"/>
            <a:ext cx="2569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b="1" dirty="0"/>
              <a:t>La mente </a:t>
            </a:r>
            <a:r>
              <a:rPr lang="it-IT" b="1" dirty="0" smtClean="0"/>
              <a:t>disciplinare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b="1" dirty="0" smtClean="0"/>
              <a:t>La </a:t>
            </a:r>
            <a:r>
              <a:rPr lang="it-IT" b="1" dirty="0"/>
              <a:t>mente </a:t>
            </a:r>
            <a:r>
              <a:rPr lang="it-IT" b="1" dirty="0" smtClean="0"/>
              <a:t>sintetica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b="1" dirty="0" smtClean="0"/>
              <a:t>La </a:t>
            </a:r>
            <a:r>
              <a:rPr lang="it-IT" b="1" dirty="0"/>
              <a:t>mente creativa </a:t>
            </a:r>
            <a:endParaRPr lang="it-IT" b="1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b="1" dirty="0" smtClean="0"/>
              <a:t>La </a:t>
            </a:r>
            <a:r>
              <a:rPr lang="it-IT" b="1" dirty="0"/>
              <a:t>mente rispettosa </a:t>
            </a:r>
            <a:endParaRPr lang="it-IT" b="1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 b="1" dirty="0" smtClean="0"/>
              <a:t>La </a:t>
            </a:r>
            <a:r>
              <a:rPr lang="it-IT" b="1" dirty="0"/>
              <a:t>mente </a:t>
            </a:r>
            <a:r>
              <a:rPr lang="it-IT" b="1" dirty="0" smtClean="0"/>
              <a:t>etica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261872" y="427982"/>
            <a:ext cx="3618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Teoria </a:t>
            </a:r>
            <a:r>
              <a:rPr lang="it-IT" sz="2000" b="1" dirty="0">
                <a:solidFill>
                  <a:srgbClr val="0070C0"/>
                </a:solidFill>
              </a:rPr>
              <a:t>delle intelligenze multiple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6117336" y="427982"/>
            <a:ext cx="2937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Cinque menti per il futuro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537192" y="427982"/>
            <a:ext cx="1073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… e l’IA?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9994080" y="2569464"/>
            <a:ext cx="314038" cy="314038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9994080" y="3115224"/>
            <a:ext cx="314038" cy="314038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9994080" y="3660984"/>
            <a:ext cx="314038" cy="31403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9994080" y="4206744"/>
            <a:ext cx="314038" cy="31403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9994080" y="4752504"/>
            <a:ext cx="314038" cy="31403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2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3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3600" dirty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600" dirty="0" err="1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it-IT" sz="3600" dirty="0">
              <a:solidFill>
                <a:srgbClr val="FF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414" y="1304671"/>
            <a:ext cx="8178428" cy="55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2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solutions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42917"/>
            <a:ext cx="10545647" cy="4067743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7142672" y="1118683"/>
            <a:ext cx="4986068" cy="52101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99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83464" y="2039112"/>
            <a:ext cx="1664208" cy="704088"/>
          </a:xfrm>
          <a:prstGeom prst="rect">
            <a:avLst/>
          </a:prstGeom>
          <a:solidFill>
            <a:srgbClr val="FFC000"/>
          </a:solidFill>
          <a:ln w="38100">
            <a:solidFill>
              <a:srgbClr val="869F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Pre-trained Open source model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55570" y="2039112"/>
            <a:ext cx="1898142" cy="704088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Continued pre-training on domain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873304" y="2039112"/>
            <a:ext cx="1898142" cy="704088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Continued pre-training on context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091038" y="2039112"/>
            <a:ext cx="1898142" cy="704088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Fine-tuning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655570" y="4727076"/>
            <a:ext cx="1898142" cy="1277231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Performance assessment on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vCRF completion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3,000 human-annotated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EHRs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onnettore 2 11"/>
          <p:cNvCxnSpPr>
            <a:stCxn id="5" idx="3"/>
            <a:endCxn id="6" idx="1"/>
          </p:cNvCxnSpPr>
          <p:nvPr/>
        </p:nvCxnSpPr>
        <p:spPr>
          <a:xfrm>
            <a:off x="1947672" y="2391156"/>
            <a:ext cx="707898" cy="0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6" idx="3"/>
            <a:endCxn id="7" idx="1"/>
          </p:cNvCxnSpPr>
          <p:nvPr/>
        </p:nvCxnSpPr>
        <p:spPr>
          <a:xfrm>
            <a:off x="4553712" y="2391156"/>
            <a:ext cx="1319592" cy="0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7" idx="3"/>
            <a:endCxn id="8" idx="1"/>
          </p:cNvCxnSpPr>
          <p:nvPr/>
        </p:nvCxnSpPr>
        <p:spPr>
          <a:xfrm>
            <a:off x="7771446" y="2391156"/>
            <a:ext cx="1319592" cy="0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e 35"/>
          <p:cNvSpPr/>
          <p:nvPr/>
        </p:nvSpPr>
        <p:spPr>
          <a:xfrm>
            <a:off x="891540" y="1435999"/>
            <a:ext cx="448056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1</a:t>
            </a:r>
            <a:endParaRPr lang="it-IT" b="1" dirty="0"/>
          </a:p>
        </p:txBody>
      </p:sp>
      <p:sp>
        <p:nvSpPr>
          <p:cNvPr id="37" name="Ovale 36"/>
          <p:cNvSpPr/>
          <p:nvPr/>
        </p:nvSpPr>
        <p:spPr>
          <a:xfrm>
            <a:off x="3389757" y="1435999"/>
            <a:ext cx="448056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2</a:t>
            </a:r>
            <a:endParaRPr lang="it-IT" b="1" dirty="0"/>
          </a:p>
        </p:txBody>
      </p:sp>
      <p:sp>
        <p:nvSpPr>
          <p:cNvPr id="38" name="Ovale 37"/>
          <p:cNvSpPr/>
          <p:nvPr/>
        </p:nvSpPr>
        <p:spPr>
          <a:xfrm>
            <a:off x="6598347" y="1455993"/>
            <a:ext cx="448056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3</a:t>
            </a:r>
            <a:endParaRPr lang="it-IT" b="1" dirty="0"/>
          </a:p>
        </p:txBody>
      </p:sp>
      <p:sp>
        <p:nvSpPr>
          <p:cNvPr id="39" name="Ovale 38"/>
          <p:cNvSpPr/>
          <p:nvPr/>
        </p:nvSpPr>
        <p:spPr>
          <a:xfrm>
            <a:off x="821914" y="6132322"/>
            <a:ext cx="584261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1a</a:t>
            </a:r>
            <a:endParaRPr lang="it-IT" b="1" dirty="0"/>
          </a:p>
        </p:txBody>
      </p:sp>
      <p:sp>
        <p:nvSpPr>
          <p:cNvPr id="44" name="Rettangolo 43"/>
          <p:cNvSpPr/>
          <p:nvPr/>
        </p:nvSpPr>
        <p:spPr>
          <a:xfrm>
            <a:off x="5873304" y="4727076"/>
            <a:ext cx="1898142" cy="1281032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Performance assessment on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vCRF completion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3,000 human-annotated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EHRs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9091038" y="4727076"/>
            <a:ext cx="1898141" cy="1281032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Performance assessment on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vCRF completion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3,000 human-annotated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EHRs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8" name="Connettore 2 57"/>
          <p:cNvCxnSpPr>
            <a:stCxn id="6" idx="2"/>
          </p:cNvCxnSpPr>
          <p:nvPr/>
        </p:nvCxnSpPr>
        <p:spPr>
          <a:xfrm>
            <a:off x="3604641" y="2743200"/>
            <a:ext cx="0" cy="828302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>
            <a:stCxn id="7" idx="2"/>
          </p:cNvCxnSpPr>
          <p:nvPr/>
        </p:nvCxnSpPr>
        <p:spPr>
          <a:xfrm>
            <a:off x="6822375" y="2743200"/>
            <a:ext cx="0" cy="828302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>
            <a:stCxn id="8" idx="2"/>
          </p:cNvCxnSpPr>
          <p:nvPr/>
        </p:nvCxnSpPr>
        <p:spPr>
          <a:xfrm>
            <a:off x="10040109" y="2743200"/>
            <a:ext cx="0" cy="738130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161;g2e165c1ccee_10_13"/>
          <p:cNvSpPr txBox="1">
            <a:spLocks noGrp="1"/>
          </p:cNvSpPr>
          <p:nvPr>
            <p:ph type="title"/>
          </p:nvPr>
        </p:nvSpPr>
        <p:spPr>
          <a:xfrm>
            <a:off x="543350" y="365125"/>
            <a:ext cx="102975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F6666"/>
              </a:buClr>
              <a:buSzPts val="3600"/>
              <a:buFont typeface="Arial"/>
            </a:pPr>
            <a:r>
              <a:rPr lang="en-US" sz="3600" dirty="0" smtClean="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rPr>
              <a:t>Developing the </a:t>
            </a:r>
            <a:r>
              <a:rPr lang="en-US" sz="3600" dirty="0" err="1" smtClean="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rPr>
              <a:t>eCREAM_LLM</a:t>
            </a:r>
            <a:endParaRPr lang="en-US" sz="3600" dirty="0">
              <a:solidFill>
                <a:srgbClr val="FF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9816081" y="1455993"/>
            <a:ext cx="448056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4</a:t>
            </a:r>
            <a:endParaRPr lang="it-IT" b="1" dirty="0"/>
          </a:p>
        </p:txBody>
      </p:sp>
      <p:sp>
        <p:nvSpPr>
          <p:cNvPr id="46" name="Rettangolo 45"/>
          <p:cNvSpPr/>
          <p:nvPr/>
        </p:nvSpPr>
        <p:spPr>
          <a:xfrm>
            <a:off x="164974" y="4727076"/>
            <a:ext cx="1898142" cy="1277232"/>
          </a:xfrm>
          <a:prstGeom prst="rect">
            <a:avLst/>
          </a:prstGeom>
          <a:solidFill>
            <a:srgbClr val="CCE6E0"/>
          </a:solidFill>
          <a:ln w="38100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Performance assessment on vCRF completion on 3,000 human-annotated EHRs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7" name="Connettore 2 46"/>
          <p:cNvCxnSpPr>
            <a:stCxn id="5" idx="2"/>
            <a:endCxn id="46" idx="0"/>
          </p:cNvCxnSpPr>
          <p:nvPr/>
        </p:nvCxnSpPr>
        <p:spPr>
          <a:xfrm flipH="1">
            <a:off x="1114045" y="2743200"/>
            <a:ext cx="1523" cy="1983876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e 47"/>
          <p:cNvSpPr/>
          <p:nvPr/>
        </p:nvSpPr>
        <p:spPr>
          <a:xfrm>
            <a:off x="3312510" y="6132322"/>
            <a:ext cx="584261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2a</a:t>
            </a:r>
            <a:endParaRPr lang="it-IT" b="1" dirty="0"/>
          </a:p>
        </p:txBody>
      </p:sp>
      <p:sp>
        <p:nvSpPr>
          <p:cNvPr id="49" name="Ovale 48"/>
          <p:cNvSpPr/>
          <p:nvPr/>
        </p:nvSpPr>
        <p:spPr>
          <a:xfrm>
            <a:off x="6530244" y="6132322"/>
            <a:ext cx="584261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3a</a:t>
            </a:r>
            <a:endParaRPr lang="it-IT" b="1" dirty="0"/>
          </a:p>
        </p:txBody>
      </p:sp>
      <p:sp>
        <p:nvSpPr>
          <p:cNvPr id="50" name="Ovale 49"/>
          <p:cNvSpPr/>
          <p:nvPr/>
        </p:nvSpPr>
        <p:spPr>
          <a:xfrm>
            <a:off x="9747977" y="6132322"/>
            <a:ext cx="584261" cy="448056"/>
          </a:xfrm>
          <a:prstGeom prst="ellipse">
            <a:avLst/>
          </a:prstGeom>
          <a:solidFill>
            <a:srgbClr val="FF6666"/>
          </a:solidFill>
          <a:ln w="28575">
            <a:solidFill>
              <a:srgbClr val="5E7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4a</a:t>
            </a:r>
            <a:endParaRPr lang="it-IT" b="1" dirty="0"/>
          </a:p>
        </p:txBody>
      </p:sp>
      <p:cxnSp>
        <p:nvCxnSpPr>
          <p:cNvPr id="30" name="Connettore 2 29"/>
          <p:cNvCxnSpPr>
            <a:endCxn id="9" idx="0"/>
          </p:cNvCxnSpPr>
          <p:nvPr/>
        </p:nvCxnSpPr>
        <p:spPr>
          <a:xfrm>
            <a:off x="3604641" y="4241494"/>
            <a:ext cx="0" cy="485582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e 62"/>
          <p:cNvSpPr/>
          <p:nvPr/>
        </p:nvSpPr>
        <p:spPr>
          <a:xfrm>
            <a:off x="2419732" y="3100946"/>
            <a:ext cx="2369818" cy="1184807"/>
          </a:xfrm>
          <a:prstGeom prst="ellipse">
            <a:avLst/>
          </a:prstGeom>
          <a:solidFill>
            <a:srgbClr val="FF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/>
              <a:t>Large amount (billions)</a:t>
            </a:r>
            <a:r>
              <a:rPr lang="en-US" sz="1600" b="1" dirty="0"/>
              <a:t> </a:t>
            </a:r>
            <a:r>
              <a:rPr lang="en-US" sz="1600" dirty="0" smtClean="0"/>
              <a:t>of </a:t>
            </a:r>
            <a:r>
              <a:rPr lang="en-US" sz="1600" b="1" dirty="0" smtClean="0"/>
              <a:t>texts </a:t>
            </a:r>
            <a:r>
              <a:rPr lang="en-US" sz="1600" b="1" dirty="0"/>
              <a:t>in </a:t>
            </a:r>
            <a:r>
              <a:rPr lang="en-US" sz="1600" b="1" dirty="0" smtClean="0"/>
              <a:t>the medical </a:t>
            </a:r>
            <a:r>
              <a:rPr lang="en-US" sz="1600" b="1" dirty="0"/>
              <a:t>domain</a:t>
            </a:r>
            <a:r>
              <a:rPr lang="en-US" sz="1600" dirty="0"/>
              <a:t> 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1597446" y="6356350"/>
            <a:ext cx="1542361" cy="0"/>
          </a:xfrm>
          <a:prstGeom prst="straightConnector1">
            <a:avLst/>
          </a:prstGeom>
          <a:ln w="38100">
            <a:solidFill>
              <a:srgbClr val="5E77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endCxn id="44" idx="0"/>
          </p:cNvCxnSpPr>
          <p:nvPr/>
        </p:nvCxnSpPr>
        <p:spPr>
          <a:xfrm>
            <a:off x="6822375" y="4241494"/>
            <a:ext cx="0" cy="485582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63"/>
          <p:cNvSpPr/>
          <p:nvPr/>
        </p:nvSpPr>
        <p:spPr>
          <a:xfrm>
            <a:off x="5637466" y="3100947"/>
            <a:ext cx="2369818" cy="1184807"/>
          </a:xfrm>
          <a:prstGeom prst="ellipse">
            <a:avLst/>
          </a:prstGeom>
          <a:solidFill>
            <a:srgbClr val="FF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/>
              <a:t>Large amount (millions) of </a:t>
            </a:r>
            <a:r>
              <a:rPr lang="en-US" sz="1600" b="1" dirty="0"/>
              <a:t>texts from ED EHRs</a:t>
            </a:r>
            <a:endParaRPr lang="en-US" sz="1600" dirty="0"/>
          </a:p>
        </p:txBody>
      </p:sp>
      <p:cxnSp>
        <p:nvCxnSpPr>
          <p:cNvPr id="42" name="Connettore 2 41"/>
          <p:cNvCxnSpPr/>
          <p:nvPr/>
        </p:nvCxnSpPr>
        <p:spPr>
          <a:xfrm>
            <a:off x="4142342" y="6356350"/>
            <a:ext cx="2200586" cy="0"/>
          </a:xfrm>
          <a:prstGeom prst="straightConnector1">
            <a:avLst/>
          </a:prstGeom>
          <a:ln w="38100">
            <a:solidFill>
              <a:srgbClr val="5E77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>
            <a:endCxn id="45" idx="0"/>
          </p:cNvCxnSpPr>
          <p:nvPr/>
        </p:nvCxnSpPr>
        <p:spPr>
          <a:xfrm>
            <a:off x="10019982" y="4241494"/>
            <a:ext cx="20127" cy="485582"/>
          </a:xfrm>
          <a:prstGeom prst="straightConnector1">
            <a:avLst/>
          </a:prstGeom>
          <a:ln w="38100">
            <a:solidFill>
              <a:srgbClr val="5E77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e 64"/>
          <p:cNvSpPr/>
          <p:nvPr/>
        </p:nvSpPr>
        <p:spPr>
          <a:xfrm>
            <a:off x="8855200" y="3106237"/>
            <a:ext cx="2369818" cy="1184807"/>
          </a:xfrm>
          <a:prstGeom prst="ellipse">
            <a:avLst/>
          </a:prstGeom>
          <a:solidFill>
            <a:srgbClr val="FF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/>
              <a:t>Mid amount </a:t>
            </a:r>
            <a:r>
              <a:rPr lang="en-US" sz="1600" dirty="0" smtClean="0"/>
              <a:t>(5000) of </a:t>
            </a:r>
            <a:r>
              <a:rPr lang="en-US" sz="1600" b="1" dirty="0" smtClean="0"/>
              <a:t>human</a:t>
            </a:r>
            <a:r>
              <a:rPr lang="en-US" sz="1600" dirty="0" smtClean="0"/>
              <a:t>-</a:t>
            </a:r>
            <a:r>
              <a:rPr lang="en-US" sz="1600" b="1" dirty="0" smtClean="0"/>
              <a:t>annotated </a:t>
            </a:r>
            <a:r>
              <a:rPr lang="en-US" sz="1600" b="1" dirty="0"/>
              <a:t>EHRs</a:t>
            </a:r>
          </a:p>
        </p:txBody>
      </p:sp>
      <p:cxnSp>
        <p:nvCxnSpPr>
          <p:cNvPr id="52" name="Connettore 2 51"/>
          <p:cNvCxnSpPr/>
          <p:nvPr/>
        </p:nvCxnSpPr>
        <p:spPr>
          <a:xfrm>
            <a:off x="7348250" y="6356350"/>
            <a:ext cx="2200586" cy="0"/>
          </a:xfrm>
          <a:prstGeom prst="straightConnector1">
            <a:avLst/>
          </a:prstGeom>
          <a:ln w="38100">
            <a:solidFill>
              <a:srgbClr val="5E77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959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5" grpId="0" animBg="1"/>
      <p:bldP spid="25" grpId="0" animBg="1"/>
      <p:bldP spid="46" grpId="0" animBg="1"/>
      <p:bldP spid="48" grpId="0" animBg="1"/>
      <p:bldP spid="49" grpId="0" animBg="1"/>
      <p:bldP spid="50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Training an LLM, </a:t>
            </a:r>
            <a:r>
              <a:rPr lang="it-IT" dirty="0" err="1" smtClean="0"/>
              <a:t>next-token</a:t>
            </a:r>
            <a:r>
              <a:rPr lang="it-IT" dirty="0" smtClean="0"/>
              <a:t> </a:t>
            </a:r>
            <a:r>
              <a:rPr lang="it-IT" dirty="0" err="1" smtClean="0"/>
              <a:t>prediction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10" y="1161751"/>
            <a:ext cx="4120830" cy="56703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033795" y="3390180"/>
            <a:ext cx="5385586" cy="3467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75888" y="1956816"/>
            <a:ext cx="3959352" cy="1261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675888" y="1135873"/>
            <a:ext cx="3959352" cy="1261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3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Training an LLM, </a:t>
            </a:r>
            <a:r>
              <a:rPr lang="it-IT" dirty="0" err="1" smtClean="0"/>
              <a:t>next-token</a:t>
            </a:r>
            <a:r>
              <a:rPr lang="it-IT" dirty="0" smtClean="0"/>
              <a:t> </a:t>
            </a:r>
            <a:r>
              <a:rPr lang="it-IT" dirty="0" err="1" smtClean="0"/>
              <a:t>prediction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536" y="1169115"/>
            <a:ext cx="3664664" cy="567851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484783" y="3218687"/>
            <a:ext cx="7225482" cy="362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8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85" y="943416"/>
            <a:ext cx="9552451" cy="53732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3" y="943416"/>
            <a:ext cx="1798462" cy="537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1" y="1013267"/>
            <a:ext cx="2734647" cy="27346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012" y="1013267"/>
            <a:ext cx="2723432" cy="272948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142736" y="3812503"/>
            <a:ext cx="1391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mtClean="0"/>
              <a:t>Allen Newell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489067" y="3812503"/>
            <a:ext cx="1608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John McCarthy</a:t>
            </a:r>
          </a:p>
        </p:txBody>
      </p:sp>
      <p:sp>
        <p:nvSpPr>
          <p:cNvPr id="8" name="Rettangolo 7"/>
          <p:cNvSpPr/>
          <p:nvPr/>
        </p:nvSpPr>
        <p:spPr>
          <a:xfrm>
            <a:off x="3711758" y="216106"/>
            <a:ext cx="4768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/>
              <a:t>Conferenza </a:t>
            </a:r>
            <a:r>
              <a:rPr lang="it-IT" sz="2800" b="1" dirty="0"/>
              <a:t>di Dartmouth </a:t>
            </a:r>
            <a:r>
              <a:rPr lang="it-IT" sz="2800" b="1" dirty="0" smtClean="0"/>
              <a:t>1956</a:t>
            </a:r>
            <a:endParaRPr lang="it-IT" sz="2800" b="1" dirty="0"/>
          </a:p>
        </p:txBody>
      </p:sp>
      <p:sp>
        <p:nvSpPr>
          <p:cNvPr id="9" name="Rettangolo 8"/>
          <p:cNvSpPr/>
          <p:nvPr/>
        </p:nvSpPr>
        <p:spPr>
          <a:xfrm>
            <a:off x="2164595" y="4362918"/>
            <a:ext cx="225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i="1" dirty="0" smtClean="0"/>
              <a:t>Intelligenza artificiale</a:t>
            </a:r>
            <a:endParaRPr lang="it-IT" b="1" i="1" dirty="0"/>
          </a:p>
        </p:txBody>
      </p:sp>
      <p:sp>
        <p:nvSpPr>
          <p:cNvPr id="10" name="Rettangolo 9"/>
          <p:cNvSpPr/>
          <p:nvPr/>
        </p:nvSpPr>
        <p:spPr>
          <a:xfrm>
            <a:off x="6736495" y="4362918"/>
            <a:ext cx="4204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i="1" dirty="0" smtClean="0"/>
              <a:t>Elaborazione complessa dell’informazione</a:t>
            </a:r>
            <a:endParaRPr lang="it-IT" b="1" i="1" dirty="0"/>
          </a:p>
        </p:txBody>
      </p:sp>
      <p:sp>
        <p:nvSpPr>
          <p:cNvPr id="11" name="Rettangolo 10"/>
          <p:cNvSpPr/>
          <p:nvPr/>
        </p:nvSpPr>
        <p:spPr>
          <a:xfrm>
            <a:off x="822184" y="5330582"/>
            <a:ext cx="10547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i="1" dirty="0" smtClean="0"/>
              <a:t>Il problema dell’intelligenza artificiale è quello di far sì che una macchina agisca </a:t>
            </a:r>
          </a:p>
          <a:p>
            <a:pPr algn="ctr"/>
            <a:r>
              <a:rPr lang="it-IT" sz="2000" i="1" dirty="0" smtClean="0"/>
              <a:t>con modalità che sarebbero definite intelligenti se un essere umano si comportasse allo stesso modo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551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522</Words>
  <Application>Microsoft Office PowerPoint</Application>
  <PresentationFormat>Widescreen</PresentationFormat>
  <Paragraphs>116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Dubai Light</vt:lpstr>
      <vt:lpstr>Helvetica Neue</vt:lpstr>
      <vt:lpstr>Symbol</vt:lpstr>
      <vt:lpstr>Times New Roman</vt:lpstr>
      <vt:lpstr>Times Roman</vt:lpstr>
      <vt:lpstr>Tema di Office</vt:lpstr>
      <vt:lpstr>Custom Design</vt:lpstr>
      <vt:lpstr>Presentazione standard di PowerPoint</vt:lpstr>
      <vt:lpstr>The consortium </vt:lpstr>
      <vt:lpstr>The objectives</vt:lpstr>
      <vt:lpstr>Technical solutions</vt:lpstr>
      <vt:lpstr>Developing the eCREAM_LLM</vt:lpstr>
      <vt:lpstr>Training an LLM, next-token prediction</vt:lpstr>
      <vt:lpstr>Training an LLM, next-token prediction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Entity extraction da testo libero</vt:lpstr>
      <vt:lpstr>Towards eCREAM-LLM</vt:lpstr>
      <vt:lpstr>Presentazione standard di PowerPoint</vt:lpstr>
      <vt:lpstr>Quali contromisure?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Bertolini</dc:creator>
  <cp:lastModifiedBy>Guido Bertolini</cp:lastModifiedBy>
  <cp:revision>87</cp:revision>
  <dcterms:created xsi:type="dcterms:W3CDTF">2024-10-01T15:50:17Z</dcterms:created>
  <dcterms:modified xsi:type="dcterms:W3CDTF">2025-11-06T07:56:19Z</dcterms:modified>
</cp:coreProperties>
</file>