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2" r:id="rId3"/>
    <p:sldId id="283" r:id="rId4"/>
    <p:sldId id="290" r:id="rId5"/>
    <p:sldId id="289" r:id="rId6"/>
    <p:sldId id="285" r:id="rId7"/>
    <p:sldId id="296" r:id="rId8"/>
    <p:sldId id="294" r:id="rId9"/>
    <p:sldId id="295" r:id="rId10"/>
    <p:sldId id="308" r:id="rId11"/>
    <p:sldId id="292" r:id="rId12"/>
    <p:sldId id="300" r:id="rId13"/>
    <p:sldId id="288" r:id="rId14"/>
    <p:sldId id="293" r:id="rId15"/>
    <p:sldId id="303" r:id="rId16"/>
    <p:sldId id="299" r:id="rId17"/>
    <p:sldId id="305" r:id="rId18"/>
    <p:sldId id="298" r:id="rId19"/>
    <p:sldId id="304" r:id="rId20"/>
    <p:sldId id="301" r:id="rId21"/>
    <p:sldId id="307" r:id="rId22"/>
    <p:sldId id="287" r:id="rId23"/>
    <p:sldId id="291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ACB"/>
    <a:srgbClr val="831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verio Riccardo" userId="S::rboverio@ospedale.al.it::2a3a92ac-bec8-400d-9dca-b26d0a4ae8d2" providerId="AD" clId="Web-{636B99E5-5951-1DA9-5FFA-B321C7A1C751}"/>
    <pc:docChg chg="addSld modSld">
      <pc:chgData name="Boverio Riccardo" userId="S::rboverio@ospedale.al.it::2a3a92ac-bec8-400d-9dca-b26d0a4ae8d2" providerId="AD" clId="Web-{636B99E5-5951-1DA9-5FFA-B321C7A1C751}" dt="2025-11-03T14:00:42.132" v="17" actId="20577"/>
      <pc:docMkLst>
        <pc:docMk/>
      </pc:docMkLst>
    </pc:docChg>
  </pc:docChgLst>
  <pc:docChgLst>
    <pc:chgData name="Boverio Riccardo" userId="2a3a92ac-bec8-400d-9dca-b26d0a4ae8d2" providerId="ADAL" clId="{535EF5F9-38A7-49A2-9F63-AB66E87875B1}"/>
    <pc:docChg chg="undo custSel addSld delSld sldOrd">
      <pc:chgData name="Boverio Riccardo" userId="2a3a92ac-bec8-400d-9dca-b26d0a4ae8d2" providerId="ADAL" clId="{535EF5F9-38A7-49A2-9F63-AB66E87875B1}" dt="2025-11-06T13:52:13.914" v="5" actId="1076"/>
      <pc:docMkLst>
        <pc:docMk/>
      </pc:docMkLst>
      <pc:sldChg chg="add del ord">
        <pc:chgData name="Boverio Riccardo" userId="2a3a92ac-bec8-400d-9dca-b26d0a4ae8d2" providerId="ADAL" clId="{535EF5F9-38A7-49A2-9F63-AB66E87875B1}" dt="2025-11-06T13:52:13.914" v="5" actId="1076"/>
        <pc:sldMkLst>
          <pc:docMk/>
          <pc:sldMk cId="45677147" sldId="291"/>
        </pc:sldMkLst>
      </pc:sldChg>
      <pc:sldChg chg="del">
        <pc:chgData name="Boverio Riccardo" userId="2a3a92ac-bec8-400d-9dca-b26d0a4ae8d2" providerId="ADAL" clId="{535EF5F9-38A7-49A2-9F63-AB66E87875B1}" dt="2025-11-06T13:35:06.935" v="0" actId="2696"/>
        <pc:sldMkLst>
          <pc:docMk/>
          <pc:sldMk cId="1816198483" sldId="297"/>
        </pc:sldMkLst>
      </pc:sldChg>
      <pc:sldChg chg="del">
        <pc:chgData name="Boverio Riccardo" userId="2a3a92ac-bec8-400d-9dca-b26d0a4ae8d2" providerId="ADAL" clId="{535EF5F9-38A7-49A2-9F63-AB66E87875B1}" dt="2025-11-06T13:35:15.608" v="2" actId="2696"/>
        <pc:sldMkLst>
          <pc:docMk/>
          <pc:sldMk cId="544818644" sldId="302"/>
        </pc:sldMkLst>
      </pc:sldChg>
      <pc:sldChg chg="del">
        <pc:chgData name="Boverio Riccardo" userId="2a3a92ac-bec8-400d-9dca-b26d0a4ae8d2" providerId="ADAL" clId="{535EF5F9-38A7-49A2-9F63-AB66E87875B1}" dt="2025-11-06T13:35:09.876" v="1" actId="2696"/>
        <pc:sldMkLst>
          <pc:docMk/>
          <pc:sldMk cId="237478791" sldId="306"/>
        </pc:sldMkLst>
      </pc:sldChg>
    </pc:docChg>
  </pc:docChgLst>
  <pc:docChgLst>
    <pc:chgData name="Boverio Riccardo" userId="S::rboverio@ospedale.al.it::2a3a92ac-bec8-400d-9dca-b26d0a4ae8d2" providerId="AD" clId="Web-{F7CEC78D-E92E-4B55-9250-BAE80F7208E8}"/>
    <pc:docChg chg="modSld">
      <pc:chgData name="Boverio Riccardo" userId="S::rboverio@ospedale.al.it::2a3a92ac-bec8-400d-9dca-b26d0a4ae8d2" providerId="AD" clId="Web-{F7CEC78D-E92E-4B55-9250-BAE80F7208E8}" dt="2025-11-03T14:02:24.230" v="7"/>
      <pc:docMkLst>
        <pc:docMk/>
      </pc:docMkLst>
    </pc:docChg>
  </pc:docChgLst>
  <pc:docChgLst>
    <pc:chgData name="Boverio Riccardo" userId="S::rboverio@ospedale.al.it::2a3a92ac-bec8-400d-9dca-b26d0a4ae8d2" providerId="AD" clId="Web-{BED38539-9E40-826F-6334-D5B52865A9B7}"/>
    <pc:docChg chg="modSld">
      <pc:chgData name="Boverio Riccardo" userId="S::rboverio@ospedale.al.it::2a3a92ac-bec8-400d-9dca-b26d0a4ae8d2" providerId="AD" clId="Web-{BED38539-9E40-826F-6334-D5B52865A9B7}" dt="2025-11-03T15:10:28.814" v="0"/>
      <pc:docMkLst>
        <pc:docMk/>
      </pc:docMkLst>
      <pc:sldChg chg="addSp modSp">
        <pc:chgData name="Boverio Riccardo" userId="S::rboverio@ospedale.al.it::2a3a92ac-bec8-400d-9dca-b26d0a4ae8d2" providerId="AD" clId="Web-{BED38539-9E40-826F-6334-D5B52865A9B7}" dt="2025-11-03T15:10:28.814" v="0"/>
        <pc:sldMkLst>
          <pc:docMk/>
          <pc:sldMk cId="3800797844" sldId="296"/>
        </pc:sldMkLst>
        <pc:picChg chg="add mod">
          <ac:chgData name="Boverio Riccardo" userId="S::rboverio@ospedale.al.it::2a3a92ac-bec8-400d-9dca-b26d0a4ae8d2" providerId="AD" clId="Web-{BED38539-9E40-826F-6334-D5B52865A9B7}" dt="2025-11-03T15:10:28.814" v="0"/>
          <ac:picMkLst>
            <pc:docMk/>
            <pc:sldMk cId="3800797844" sldId="296"/>
            <ac:picMk id="4" creationId="{44C6DBF3-3348-8014-DF08-3A04CFFAACC7}"/>
          </ac:picMkLst>
        </pc:picChg>
      </pc:sldChg>
    </pc:docChg>
  </pc:docChgLst>
  <pc:docChgLst>
    <pc:chgData clId="Web-{BED38539-9E40-826F-6334-D5B52865A9B7}"/>
    <pc:docChg chg="modSld">
      <pc:chgData name="" userId="" providerId="" clId="Web-{BED38539-9E40-826F-6334-D5B52865A9B7}" dt="2025-11-03T15:09:53.220" v="0"/>
      <pc:docMkLst>
        <pc:docMk/>
      </pc:docMkLst>
      <pc:sldChg chg="delSp">
        <pc:chgData name="" userId="" providerId="" clId="Web-{BED38539-9E40-826F-6334-D5B52865A9B7}" dt="2025-11-03T15:09:53.220" v="0"/>
        <pc:sldMkLst>
          <pc:docMk/>
          <pc:sldMk cId="3800797844" sldId="296"/>
        </pc:sldMkLst>
      </pc:sldChg>
    </pc:docChg>
  </pc:docChgLst>
  <pc:docChgLst>
    <pc:chgData name="Boverio Riccardo" userId="S::rboverio@ospedale.al.it::2a3a92ac-bec8-400d-9dca-b26d0a4ae8d2" providerId="AD" clId="Web-{E0AC3E03-3AE6-E167-9819-FCD736641399}"/>
    <pc:docChg chg="addSld delSld modSld">
      <pc:chgData name="Boverio Riccardo" userId="S::rboverio@ospedale.al.it::2a3a92ac-bec8-400d-9dca-b26d0a4ae8d2" providerId="AD" clId="Web-{E0AC3E03-3AE6-E167-9819-FCD736641399}" dt="2025-11-03T14:03:35.202" v="16" actId="1076"/>
      <pc:docMkLst>
        <pc:docMk/>
      </pc:docMkLst>
      <pc:sldChg chg="addSp delSp modSp add replId">
        <pc:chgData name="Boverio Riccardo" userId="S::rboverio@ospedale.al.it::2a3a92ac-bec8-400d-9dca-b26d0a4ae8d2" providerId="AD" clId="Web-{E0AC3E03-3AE6-E167-9819-FCD736641399}" dt="2025-11-03T14:03:35.202" v="16" actId="1076"/>
        <pc:sldMkLst>
          <pc:docMk/>
          <pc:sldMk cId="1972241242" sldId="308"/>
        </pc:sldMkLst>
        <pc:spChg chg="mod">
          <ac:chgData name="Boverio Riccardo" userId="S::rboverio@ospedale.al.it::2a3a92ac-bec8-400d-9dca-b26d0a4ae8d2" providerId="AD" clId="Web-{E0AC3E03-3AE6-E167-9819-FCD736641399}" dt="2025-11-03T14:03:15.795" v="13" actId="20577"/>
          <ac:spMkLst>
            <pc:docMk/>
            <pc:sldMk cId="1972241242" sldId="308"/>
            <ac:spMk id="3" creationId="{89CD900A-B245-2073-E2FC-4886660831FC}"/>
          </ac:spMkLst>
        </pc:spChg>
        <pc:picChg chg="add mod">
          <ac:chgData name="Boverio Riccardo" userId="S::rboverio@ospedale.al.it::2a3a92ac-bec8-400d-9dca-b26d0a4ae8d2" providerId="AD" clId="Web-{E0AC3E03-3AE6-E167-9819-FCD736641399}" dt="2025-11-03T14:03:35.202" v="16" actId="1076"/>
          <ac:picMkLst>
            <pc:docMk/>
            <pc:sldMk cId="1972241242" sldId="308"/>
            <ac:picMk id="4" creationId="{F6AD12D2-2F7A-88BF-CCCA-789E8089A1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066D13-FA9E-49D8-AC51-04E29640C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4F2301-B773-4B76-B75D-EC3E905AD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8BF13A-8C08-4A54-B2B0-DD6137FD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DEAA3B-ADD5-4CF3-BF34-9315B2C9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7D46FD-957E-45FC-8BBA-0875B354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39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FB9C7F-DFB5-4505-ADF6-85CCC65B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C435E9-AE27-4131-8E23-FECF9AD46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93FA59-D9D6-4858-A953-E46C9507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B9C8FE-C99A-47BC-828C-C7DC258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D8BEA2-0F52-4A19-BF98-C1008CA5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22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68E71B0-85F8-471B-87E8-273ED7AC1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21E2FC-586F-493F-B507-AE3BA1797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95FCF-53D2-4FB9-8F7B-C629A02D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E9E3D9-237C-4BD4-B2CB-395CEFE9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182D81-F1EA-4AC9-9BEB-91685822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94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19C523-FB1B-D04B-9939-3D64859B555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1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2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3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4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00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19C523-FB1B-D04B-9939-3D64859B555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1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2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3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4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264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2FC90-B1DB-4A37-B7FA-31E4253F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0E92D-9727-473B-A622-4AE4C2FF4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F8EB2B-D0D1-4DA7-B6F9-7C00B636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487C2C-B6BC-4CC9-ABB3-F748823D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ED7575-416C-42E8-BE93-C176B65B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90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827B3-F053-4A10-94A8-67581364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EADD6A-58CC-4B41-ADC0-D465820E0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97B9BD-4E73-46F8-A365-0DDDB72C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D7D46E-8BCF-48EA-A105-07C0AA7E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D8D151-56B7-475D-BD57-FB86A5EF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63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7CC20-61A6-4E20-A225-E60BEA66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98826F-5EAF-474D-90F7-7A42372ED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B92F59-6CDC-4482-9172-F561D98A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AAE56F-576E-4C21-B166-1542822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BFEF69-DABB-436C-A71E-489346D0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B7CFA3-AF80-4D5D-916A-01D99FB7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90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26F98C-3F3B-452F-93CE-2E50A11E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F27593-938F-4898-BA30-FD5BDCD08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3C9A88-89B0-4298-B45A-A759A50FA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8B492-3DBD-480A-8B28-156B53D26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729273-4F51-47CC-80BA-39CB6BF40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BCA413-55E6-48D1-9FD9-EF765467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74C419-04CB-4836-B331-9F041930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450CF5-EA9C-4F60-8274-C85F4307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05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ADD7C-3B94-49FC-AC93-1A79DDA7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0EE452-46D6-4D00-92F8-98A785F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45471C-E198-4BDB-97F8-016093F6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5137DD-4E1D-4936-B538-719F4DB2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44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15EBE4-278A-4553-9FFE-25341061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80CBF0-E145-49E7-8653-0FED6041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7E2263-B987-4B68-9E6B-D86BD69D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48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C0F88-F42C-45E9-BBEC-E136B598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53D066-F18E-4B90-921A-5F7EC718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104053-D3F6-496D-8F06-0E954E0E2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55537B-2A75-47F3-81DC-AB245C50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97916E-C5E2-460C-BE62-E474CCBB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B811C4-23BF-406D-8B00-021C7B9A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67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EBF12-C5EF-4DD2-918A-0D4820D0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637BB24-FEEF-41AC-A367-1DEBAE017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83B142-DC4D-4EC8-91E1-2DBFA101E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524A9A-7DD8-46B5-95C1-DF20A6E3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5539D9-6D6C-4E57-928F-A6D62433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4B4005-AFCC-4A5F-9360-B2782F90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1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4DFA965-306E-4C5A-B067-52FC45A7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BFCD3A-5F1F-46D2-91B6-58BD2160B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DB2A1-2236-4191-BF05-5C4DCBDFC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40BC9-F9C2-41CE-951F-78C645BC5C18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8D52E8-0D99-49D5-AA85-3AFDB2DE0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1C5E64-5CCF-4525-A727-7123AD9FD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4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C763E93-9AB7-AC4A-96DD-69102CFCD89D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286566"/>
            <a:ext cx="10972800" cy="0"/>
          </a:xfrm>
          <a:prstGeom prst="line">
            <a:avLst/>
          </a:prstGeom>
          <a:ln>
            <a:solidFill>
              <a:srgbClr val="F1BC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6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228600" rtl="0" eaLnBrk="1" latinLnBrk="0" hangingPunct="1">
        <a:spcBef>
          <a:spcPct val="0"/>
        </a:spcBef>
        <a:buNone/>
        <a:defRPr sz="2400" b="1" i="0" kern="1200">
          <a:solidFill>
            <a:srgbClr val="58595B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1pPr>
      <a:lvl2pPr marL="2286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2pPr>
      <a:lvl3pPr marL="4572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3pPr>
      <a:lvl4pPr marL="6858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4pPr>
      <a:lvl5pPr marL="9144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N_Orizzontale_RGB_Negativo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03" y="6036781"/>
            <a:ext cx="2904490" cy="4787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19" y="784985"/>
            <a:ext cx="6205215" cy="620521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50" y="3935"/>
            <a:ext cx="7677150" cy="781050"/>
          </a:xfrm>
          <a:prstGeom prst="rect">
            <a:avLst/>
          </a:prstGeom>
        </p:spPr>
      </p:pic>
      <p:pic>
        <p:nvPicPr>
          <p:cNvPr id="2" name="Picture 1" descr="Untitled-3-azzurr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"/>
            <a:ext cx="7393258" cy="6858000"/>
          </a:xfrm>
          <a:prstGeom prst="rect">
            <a:avLst/>
          </a:prstGeom>
        </p:spPr>
      </p:pic>
      <p:sp>
        <p:nvSpPr>
          <p:cNvPr id="10" name="Title 6"/>
          <p:cNvSpPr txBox="1"/>
          <p:nvPr/>
        </p:nvSpPr>
        <p:spPr>
          <a:xfrm>
            <a:off x="128932" y="900537"/>
            <a:ext cx="5850947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2860" rIns="22860" anchor="ctr">
            <a:spAutoFit/>
          </a:bodyPr>
          <a:lstStyle/>
          <a:p>
            <a:pPr defTabSz="228600">
              <a:defRPr sz="12000">
                <a:solidFill>
                  <a:srgbClr val="6B6C6E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it-IT" sz="4000">
                <a:solidFill>
                  <a:srgbClr val="831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Simulare l’affollamento per prevenirlo</a:t>
            </a:r>
            <a:r>
              <a:rPr lang="it-IT" sz="400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endParaRPr sz="4000">
              <a:solidFill>
                <a:srgbClr val="A8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8932" y="5192132"/>
            <a:ext cx="7751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  <a:cs typeface="Arial" charset="0"/>
              </a:rPr>
              <a:t>Riccardo Boverio</a:t>
            </a:r>
          </a:p>
          <a:p>
            <a:pPr algn="l"/>
            <a:r>
              <a:rPr lang="it-IT" sz="1600">
                <a:latin typeface="Arial" charset="0"/>
                <a:cs typeface="Arial" charset="0"/>
              </a:rPr>
              <a:t>Medicina d’Emergenza-Urgenza AOU SS. Antonio e Biagio e C. Arrigo - Alessandria</a:t>
            </a:r>
            <a:endParaRPr lang="it-IT" sz="16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E11B4E-86E6-4148-8E0B-70FB97561D56}"/>
              </a:ext>
            </a:extLst>
          </p:cNvPr>
          <p:cNvSpPr txBox="1"/>
          <p:nvPr/>
        </p:nvSpPr>
        <p:spPr>
          <a:xfrm>
            <a:off x="237972" y="6276176"/>
            <a:ext cx="1949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/>
              <a:t>7 novembre2025</a:t>
            </a:r>
          </a:p>
        </p:txBody>
      </p:sp>
    </p:spTree>
    <p:extLst>
      <p:ext uri="{BB962C8B-B14F-4D97-AF65-F5344CB8AC3E}">
        <p14:creationId xmlns:p14="http://schemas.microsoft.com/office/powerpoint/2010/main" val="361394258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DFA4D-BCDE-190F-14D2-CED4391C7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5503E03-BCBE-81BC-5E64-489799FDC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10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2E27C0C-B109-5CF2-74F9-7CA66025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Simulazioni successive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182A97-C684-7807-A98D-4BBACB7F5E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B0392185-F689-B6DD-243F-253E91BF1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25" y="1343114"/>
            <a:ext cx="9499949" cy="537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125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7A14E-B26A-A41B-38E7-8F8D19375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5D539EE-75C7-FFB4-2241-916FA515C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11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7DD00D5-67CD-941E-FCE3-92016FC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Simulazioni successive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8C0179-6995-5680-4892-3E78720AD6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5C505B49-B2E6-EDA0-87F4-73B7F89FB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0" y="1430907"/>
            <a:ext cx="10098280" cy="504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601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BEF8A-DF1F-0229-32A8-D716B4448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B310530-0DAD-C722-630C-6BBEAB14E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12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FC0D210-78FB-690D-3A1E-67D252E4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Dopo le analisi…..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DA481E-C98F-6B5C-DB79-A01C752DEB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9" name="Immagine 8" descr="Immagine che contiene testo, schermata, Sito Web, Pagina Web&#10;&#10;Il contenuto generato dall'IA potrebbe non essere corretto.">
            <a:extLst>
              <a:ext uri="{FF2B5EF4-FFF2-40B4-BE49-F238E27FC236}">
                <a16:creationId xmlns:a16="http://schemas.microsoft.com/office/drawing/2014/main" id="{7F1D7B8E-991B-01D4-38C0-A67870F00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20" y="1562345"/>
            <a:ext cx="9166803" cy="51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699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EC721-4B36-B1D6-1E5E-9E50BD1BB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ACECD2E-CD29-A2DF-E092-C7B93C7D0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13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7CE8EAA-6B2E-BE2C-4F9A-5DBCBEFC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Dopo le analisi…..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8EB92E-8DBD-510B-6A4D-F01D16C442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8C23E9C1-9429-E4B7-6EA3-FCFC66136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69" y="1531775"/>
            <a:ext cx="9306198" cy="51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7916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29F6F-484D-3173-183D-027AFE9E6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3F574BF-554B-1AE7-1B01-EB5E0E566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14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9086C2F-E758-281C-6857-E04F47A4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In PS….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B72C20-6042-189B-A23B-682E2E8FE9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4D58231A-69FD-3118-0418-38DA8AB81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25" y="1510126"/>
            <a:ext cx="10414475" cy="46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4816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B2DA6-E64A-E706-D9CE-96F9A3940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FFE8801-68DC-3076-7B3A-0AFED1A1E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15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50222AD-0D13-9FFC-8B14-0203BA65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Sistemi di Data-</a:t>
            </a:r>
            <a:r>
              <a:rPr lang="it-IT" err="1"/>
              <a:t>Driven</a:t>
            </a:r>
            <a:r>
              <a:rPr lang="it-IT"/>
              <a:t>: cruscotto bed-management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E38272-DB10-CD5F-052A-48EAE5095C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chermata, numero, Rettangolo&#10;&#10;Il contenuto generato dall'IA potrebbe non essere corretto.">
            <a:extLst>
              <a:ext uri="{FF2B5EF4-FFF2-40B4-BE49-F238E27FC236}">
                <a16:creationId xmlns:a16="http://schemas.microsoft.com/office/drawing/2014/main" id="{500C0528-CD23-DADA-C059-4E0A975DC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0" y="1583042"/>
            <a:ext cx="9594079" cy="477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5908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69EAC-D137-3A79-B25C-0E920F746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857D758-6D31-F382-DF0F-62CF93B0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16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AD05365-D0D2-2A77-78F5-B17B6001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Digitalizzazione del processo di continuità assistenziale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2EE1AE-7E67-BA27-36EE-6D1F8BBB66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EB6DCD84-FFF6-6932-6495-6A6AE1FB3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9" y="1629488"/>
            <a:ext cx="10012822" cy="45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899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463BE-34CB-8DC4-7F60-038C5402E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70BEDF6-4DFE-ABB4-5562-72E6A8B65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17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4DBAF6C-1C6E-B9C9-BBB8-76E8E407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Digitalizzazione del processo di continuità assistenziale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66C473-6695-9C27-F779-274F7112A3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97267F79-5004-925B-8C51-DA959A08D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" y="1473257"/>
            <a:ext cx="10038460" cy="506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638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F3925-45D2-9C81-2874-2711D008B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5623D43-6268-8441-2A77-85A093909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18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D1CF7A6-5CA6-7F8D-E3A5-7FF46468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Digitalizzazione del processo di continuità assistenziale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295E93-D9D7-2A6C-C960-64E02406AE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E5EF894F-5112-4559-DDE6-3EAE513E3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88" y="2086897"/>
            <a:ext cx="9602624" cy="36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70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429B3-6B50-2900-05A8-B406A3262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17FD260-D58B-F8F8-3A08-7F1D163A2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19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CE7684C-0E1A-C535-0420-38686B6D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Considerazioni finali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8548B0C-0047-3EB5-5962-6B4F394D32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1ED5FA2C-8A18-FFED-EA11-C31A670D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78" y="1524980"/>
            <a:ext cx="9099843" cy="47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144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2</a:t>
            </a:fld>
            <a:endParaRPr lang="en-US" kern="0">
              <a:sym typeface="Helvetica Neue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Il problema visto a valle (2007!) Ann. </a:t>
            </a:r>
            <a:r>
              <a:rPr lang="it-IT" err="1"/>
              <a:t>Emerg</a:t>
            </a:r>
            <a:r>
              <a:rPr lang="it-IT"/>
              <a:t>. </a:t>
            </a:r>
            <a:r>
              <a:rPr lang="it-IT" err="1"/>
              <a:t>Med</a:t>
            </a:r>
            <a:r>
              <a:rPr lang="it-IT"/>
              <a:t>.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5" name="Immagine 4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B8E185DC-23DC-A010-3151-2224267D2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7" y="1354242"/>
            <a:ext cx="9804517" cy="51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3861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3F960-AD5D-FD30-AEAF-314C103CF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4F16B50-F65A-81F6-730A-89CF75D95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20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A22EE09-FEC4-0A16-1A8D-D78A97AF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Considerazioni finali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80B61A-8CB5-3A61-DC40-A9048F6BBD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43890534-1F2E-C2D6-A147-F961775D6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84" y="1509098"/>
            <a:ext cx="9439431" cy="46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4795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CA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72" y="2485577"/>
            <a:ext cx="4535671" cy="4535671"/>
          </a:xfrm>
          <a:prstGeom prst="rect">
            <a:avLst/>
          </a:prstGeom>
        </p:spPr>
      </p:pic>
      <p:sp>
        <p:nvSpPr>
          <p:cNvPr id="10" name="Title 6"/>
          <p:cNvSpPr txBox="1"/>
          <p:nvPr/>
        </p:nvSpPr>
        <p:spPr>
          <a:xfrm>
            <a:off x="2318378" y="1337803"/>
            <a:ext cx="755546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2860" rIns="22860" anchor="ctr">
            <a:spAutoFit/>
          </a:bodyPr>
          <a:lstStyle/>
          <a:p>
            <a:pPr algn="ctr" defTabSz="228600">
              <a:defRPr sz="12000">
                <a:solidFill>
                  <a:srgbClr val="6B6C6E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it-IT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Grazie per l’attenzione! </a:t>
            </a:r>
            <a:endParaRPr sz="5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261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C072D-2F9B-3FC7-CFE2-027DF0CC1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F7A035D-A3A6-A7BC-B493-D835A8D88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2581"/>
            <a:ext cx="2844800" cy="365125"/>
          </a:xfrm>
        </p:spPr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22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72697BE-080A-C2E1-B228-19E65DAC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Alcuni risultati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3FC44E7-1E8D-CD7C-2F14-6800794F8D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F1525E8-46DB-85B5-8208-AE1C224D4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54702"/>
              </p:ext>
            </p:extLst>
          </p:nvPr>
        </p:nvGraphicFramePr>
        <p:xfrm>
          <a:off x="2073119" y="2657448"/>
          <a:ext cx="8045762" cy="251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57">
                  <a:extLst>
                    <a:ext uri="{9D8B030D-6E8A-4147-A177-3AD203B41FA5}">
                      <a16:colId xmlns:a16="http://schemas.microsoft.com/office/drawing/2014/main" val="3645607541"/>
                    </a:ext>
                  </a:extLst>
                </a:gridCol>
                <a:gridCol w="546070">
                  <a:extLst>
                    <a:ext uri="{9D8B030D-6E8A-4147-A177-3AD203B41FA5}">
                      <a16:colId xmlns:a16="http://schemas.microsoft.com/office/drawing/2014/main" val="844655042"/>
                    </a:ext>
                  </a:extLst>
                </a:gridCol>
                <a:gridCol w="569240">
                  <a:extLst>
                    <a:ext uri="{9D8B030D-6E8A-4147-A177-3AD203B41FA5}">
                      <a16:colId xmlns:a16="http://schemas.microsoft.com/office/drawing/2014/main" val="1445687088"/>
                    </a:ext>
                  </a:extLst>
                </a:gridCol>
                <a:gridCol w="566109">
                  <a:extLst>
                    <a:ext uri="{9D8B030D-6E8A-4147-A177-3AD203B41FA5}">
                      <a16:colId xmlns:a16="http://schemas.microsoft.com/office/drawing/2014/main" val="815756660"/>
                    </a:ext>
                  </a:extLst>
                </a:gridCol>
                <a:gridCol w="598673">
                  <a:extLst>
                    <a:ext uri="{9D8B030D-6E8A-4147-A177-3AD203B41FA5}">
                      <a16:colId xmlns:a16="http://schemas.microsoft.com/office/drawing/2014/main" val="2228559253"/>
                    </a:ext>
                  </a:extLst>
                </a:gridCol>
                <a:gridCol w="516011">
                  <a:extLst>
                    <a:ext uri="{9D8B030D-6E8A-4147-A177-3AD203B41FA5}">
                      <a16:colId xmlns:a16="http://schemas.microsoft.com/office/drawing/2014/main" val="3337144837"/>
                    </a:ext>
                  </a:extLst>
                </a:gridCol>
                <a:gridCol w="513506">
                  <a:extLst>
                    <a:ext uri="{9D8B030D-6E8A-4147-A177-3AD203B41FA5}">
                      <a16:colId xmlns:a16="http://schemas.microsoft.com/office/drawing/2014/main" val="650202263"/>
                    </a:ext>
                  </a:extLst>
                </a:gridCol>
                <a:gridCol w="577381">
                  <a:extLst>
                    <a:ext uri="{9D8B030D-6E8A-4147-A177-3AD203B41FA5}">
                      <a16:colId xmlns:a16="http://schemas.microsoft.com/office/drawing/2014/main" val="820895542"/>
                    </a:ext>
                  </a:extLst>
                </a:gridCol>
                <a:gridCol w="609319">
                  <a:extLst>
                    <a:ext uri="{9D8B030D-6E8A-4147-A177-3AD203B41FA5}">
                      <a16:colId xmlns:a16="http://schemas.microsoft.com/office/drawing/2014/main" val="3338494964"/>
                    </a:ext>
                  </a:extLst>
                </a:gridCol>
                <a:gridCol w="608066">
                  <a:extLst>
                    <a:ext uri="{9D8B030D-6E8A-4147-A177-3AD203B41FA5}">
                      <a16:colId xmlns:a16="http://schemas.microsoft.com/office/drawing/2014/main" val="1189261943"/>
                    </a:ext>
                  </a:extLst>
                </a:gridCol>
                <a:gridCol w="609319">
                  <a:extLst>
                    <a:ext uri="{9D8B030D-6E8A-4147-A177-3AD203B41FA5}">
                      <a16:colId xmlns:a16="http://schemas.microsoft.com/office/drawing/2014/main" val="3380007900"/>
                    </a:ext>
                  </a:extLst>
                </a:gridCol>
                <a:gridCol w="609945">
                  <a:extLst>
                    <a:ext uri="{9D8B030D-6E8A-4147-A177-3AD203B41FA5}">
                      <a16:colId xmlns:a16="http://schemas.microsoft.com/office/drawing/2014/main" val="4129650943"/>
                    </a:ext>
                  </a:extLst>
                </a:gridCol>
                <a:gridCol w="608066">
                  <a:extLst>
                    <a:ext uri="{9D8B030D-6E8A-4147-A177-3AD203B41FA5}">
                      <a16:colId xmlns:a16="http://schemas.microsoft.com/office/drawing/2014/main" val="4079979890"/>
                    </a:ext>
                  </a:extLst>
                </a:gridCol>
              </a:tblGrid>
              <a:tr h="419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it-IT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0177" marR="90177" marT="45088" marB="45088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% on time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t. attesa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t. attraversamento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Boarding medio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166532"/>
                  </a:ext>
                </a:extLst>
              </a:tr>
              <a:tr h="419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it-IT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2022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2024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2025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2022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2024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2025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2022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2023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2025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2022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2024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2025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extLst>
                  <a:ext uri="{0D108BD9-81ED-4DB2-BD59-A6C34878D82A}">
                    <a16:rowId xmlns:a16="http://schemas.microsoft.com/office/drawing/2014/main" val="1838710671"/>
                  </a:ext>
                </a:extLst>
              </a:tr>
              <a:tr h="419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2 - Arancio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26%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29%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31%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101’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00B050"/>
                          </a:solidFill>
                          <a:effectLst/>
                        </a:rPr>
                        <a:t>75’</a:t>
                      </a:r>
                      <a:endParaRPr lang="it-IT" sz="1100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00B050"/>
                          </a:solidFill>
                          <a:effectLst/>
                        </a:rPr>
                        <a:t>71’</a:t>
                      </a:r>
                      <a:endParaRPr lang="it-IT" sz="1100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690’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646’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FF0000"/>
                          </a:solidFill>
                          <a:effectLst/>
                        </a:rPr>
                        <a:t>727’</a:t>
                      </a:r>
                      <a:endParaRPr lang="it-IT" sz="1100" kern="10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extLst>
                  <a:ext uri="{0D108BD9-81ED-4DB2-BD59-A6C34878D82A}">
                    <a16:rowId xmlns:a16="http://schemas.microsoft.com/office/drawing/2014/main" val="2204494628"/>
                  </a:ext>
                </a:extLst>
              </a:tr>
              <a:tr h="419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3 - Azzurro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37%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42%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41%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190’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00B050"/>
                          </a:solidFill>
                          <a:effectLst/>
                        </a:rPr>
                        <a:t>151’</a:t>
                      </a:r>
                      <a:endParaRPr lang="it-IT" sz="1100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00B050"/>
                          </a:solidFill>
                          <a:effectLst/>
                        </a:rPr>
                        <a:t>140’</a:t>
                      </a:r>
                      <a:endParaRPr lang="it-IT" sz="1100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703’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683’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00B050"/>
                          </a:solidFill>
                          <a:effectLst/>
                        </a:rPr>
                        <a:t>662’</a:t>
                      </a:r>
                      <a:endParaRPr lang="it-IT" sz="1100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it-IT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it-IT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it-IT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0177" marR="90177" marT="45088" marB="45088"/>
                </a:tc>
                <a:extLst>
                  <a:ext uri="{0D108BD9-81ED-4DB2-BD59-A6C34878D82A}">
                    <a16:rowId xmlns:a16="http://schemas.microsoft.com/office/drawing/2014/main" val="193333282"/>
                  </a:ext>
                </a:extLst>
              </a:tr>
              <a:tr h="419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4 - Verde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66%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66%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67%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138’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00B050"/>
                          </a:solidFill>
                          <a:effectLst/>
                        </a:rPr>
                        <a:t>117’</a:t>
                      </a:r>
                      <a:endParaRPr lang="it-IT" sz="1100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00B050"/>
                          </a:solidFill>
                          <a:effectLst/>
                        </a:rPr>
                        <a:t>112’</a:t>
                      </a:r>
                      <a:endParaRPr lang="it-IT" sz="1100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400’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380’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00B050"/>
                          </a:solidFill>
                          <a:effectLst/>
                        </a:rPr>
                        <a:t>338’</a:t>
                      </a:r>
                      <a:endParaRPr lang="it-IT" sz="1100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it-IT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it-IT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it-IT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0177" marR="90177" marT="45088" marB="45088"/>
                </a:tc>
                <a:extLst>
                  <a:ext uri="{0D108BD9-81ED-4DB2-BD59-A6C34878D82A}">
                    <a16:rowId xmlns:a16="http://schemas.microsoft.com/office/drawing/2014/main" val="4224590831"/>
                  </a:ext>
                </a:extLst>
              </a:tr>
              <a:tr h="419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Tutti i codici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49%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53%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54%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129’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00B050"/>
                          </a:solidFill>
                          <a:effectLst/>
                        </a:rPr>
                        <a:t>106’</a:t>
                      </a:r>
                      <a:endParaRPr lang="it-IT" sz="1100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00B050"/>
                          </a:solidFill>
                          <a:effectLst/>
                        </a:rPr>
                        <a:t>99’</a:t>
                      </a:r>
                      <a:endParaRPr lang="it-IT" sz="1100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551’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517’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00B050"/>
                          </a:solidFill>
                          <a:effectLst/>
                        </a:rPr>
                        <a:t>517’</a:t>
                      </a:r>
                      <a:endParaRPr lang="it-IT" sz="1100" kern="10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effectLst/>
                        </a:rPr>
                        <a:t>563’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FF0000"/>
                          </a:solidFill>
                          <a:effectLst/>
                        </a:rPr>
                        <a:t>630’</a:t>
                      </a:r>
                      <a:endParaRPr lang="it-IT" sz="1100" kern="10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kern="100">
                          <a:solidFill>
                            <a:srgbClr val="FF0000"/>
                          </a:solidFill>
                          <a:effectLst/>
                        </a:rPr>
                        <a:t>669’</a:t>
                      </a:r>
                      <a:endParaRPr lang="it-IT" sz="1100" kern="10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177" marR="90177" marT="45088" marB="45088"/>
                </a:tc>
                <a:extLst>
                  <a:ext uri="{0D108BD9-81ED-4DB2-BD59-A6C34878D82A}">
                    <a16:rowId xmlns:a16="http://schemas.microsoft.com/office/drawing/2014/main" val="1626795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771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48E26-9830-19F3-8E5E-42A925353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1C84560-5C4C-E34A-448D-A3E823F63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3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0594EB3-292D-00D3-E3D6-655054041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Il </a:t>
            </a:r>
            <a:r>
              <a:rPr lang="it-IT" err="1"/>
              <a:t>boarding</a:t>
            </a:r>
            <a:r>
              <a:rPr lang="it-IT"/>
              <a:t>……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1A388C6-A3A9-C369-5F41-F961CE30E0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chermata, Carattere, Sito Web&#10;&#10;Il contenuto generato dall'IA potrebbe non essere corretto.">
            <a:extLst>
              <a:ext uri="{FF2B5EF4-FFF2-40B4-BE49-F238E27FC236}">
                <a16:creationId xmlns:a16="http://schemas.microsoft.com/office/drawing/2014/main" id="{8A85261C-1D8E-53CD-8441-49EEE4695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495851"/>
            <a:ext cx="9304097" cy="49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128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FA72-66A4-0516-5D55-329BDE281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2D519E4-D5D0-04A9-0BED-89BF59596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4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72DAD85-6A1F-C745-6D99-A1E3396A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Situazione di partenza anno 2022 (dopo la tempesta…)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66EC094-D45D-A2E3-F1A9-2E743210BC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EF5B3CE-F358-0F4C-CA25-93852AAFE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780" y="1459191"/>
            <a:ext cx="9739357" cy="526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94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5</a:t>
            </a:fld>
            <a:endParaRPr lang="en-US" kern="0">
              <a:sym typeface="Helvetica Neue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Analisi delle cause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7" name="Immagine 6" descr="Immagine che contiene testo, scherma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852AD8D0-3C73-2039-FCD5-00015BC77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5769"/>
            <a:ext cx="10972800" cy="46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770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E5526-32E8-B98A-2B94-C01EE0328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6D56FAB-E2D4-4603-A009-862067A52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6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96D2E05-DEE4-B1EC-B0F8-CDC964D9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Il «gemello» digitale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897AD7-2747-987B-A285-13FC800AB3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C6DBF3-3348-8014-DF08-3A04CFFAA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2063"/>
            <a:ext cx="109347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978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51228-BCF3-507F-1FB9-A2F304B4B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B0C494-17B9-FC04-37ED-C96F4EEE8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7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68B1925-A1E5-254A-2731-85C5BE07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Il «gemello»…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269CB5-39A5-E943-FBB4-E15AE146F6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oftware, Icona del computer, Pagina Web&#10;&#10;Il contenuto generato dall'IA potrebbe non essere corretto.">
            <a:extLst>
              <a:ext uri="{FF2B5EF4-FFF2-40B4-BE49-F238E27FC236}">
                <a16:creationId xmlns:a16="http://schemas.microsoft.com/office/drawing/2014/main" id="{4179D66B-5D9E-6668-2E10-2035904D1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6" y="1602203"/>
            <a:ext cx="9696781" cy="51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563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2211B-A3AC-D12B-BA58-8B00C41F9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192C83B-186B-374B-6B9E-100DF4D4E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8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00E8FFF-2FDD-0418-A97A-69FB4F70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Il «gemello» e simulazione di scenari…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3EE79E-9160-B019-86EF-C026DD7F17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 descr="Immagine che contiene testo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54F73399-C9FE-28E0-9FEF-8B0AD6A19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32" y="1594043"/>
            <a:ext cx="9670991" cy="52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110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8F24-9B55-72FE-85E9-1F9121748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EF67B7A-90BD-4B3D-F381-5868FFDCE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9</a:t>
            </a:fld>
            <a:endParaRPr lang="en-US" kern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9CD900A-B245-2073-E2FC-48866608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>
                <a:latin typeface="Arial"/>
                <a:cs typeface="Arial"/>
              </a:rPr>
              <a:t>Il tempo di </a:t>
            </a:r>
            <a:r>
              <a:rPr lang="it-IT" err="1">
                <a:latin typeface="Arial"/>
                <a:cs typeface="Arial"/>
              </a:rPr>
              <a:t>boarding</a:t>
            </a:r>
            <a:endParaRPr lang="it-IT" err="1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9B662B-1EA3-E058-3722-1E175A2BF5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AD12D2-2F7A-88BF-CCCA-789E8089A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36" y="1802347"/>
            <a:ext cx="9989635" cy="43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412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Tema di Office</vt:lpstr>
      <vt:lpstr>Custom Design</vt:lpstr>
      <vt:lpstr>Presentazione standard di PowerPoint</vt:lpstr>
      <vt:lpstr>Il problema visto a valle (2007!) Ann. Emerg. Med. </vt:lpstr>
      <vt:lpstr>Il boarding……</vt:lpstr>
      <vt:lpstr>Situazione di partenza anno 2022 (dopo la tempesta…)</vt:lpstr>
      <vt:lpstr>Analisi delle cause</vt:lpstr>
      <vt:lpstr>Il «gemello» digitale</vt:lpstr>
      <vt:lpstr>Il «gemello»…</vt:lpstr>
      <vt:lpstr>Il «gemello» e simulazione di scenari…</vt:lpstr>
      <vt:lpstr>Il tempo di boarding</vt:lpstr>
      <vt:lpstr>Simulazioni successive</vt:lpstr>
      <vt:lpstr>Simulazioni successive</vt:lpstr>
      <vt:lpstr>Dopo le analisi…..</vt:lpstr>
      <vt:lpstr>Dopo le analisi…..</vt:lpstr>
      <vt:lpstr>In PS….</vt:lpstr>
      <vt:lpstr>Sistemi di Data-Driven: cruscotto bed-management</vt:lpstr>
      <vt:lpstr>Digitalizzazione del processo di continuità assistenziale</vt:lpstr>
      <vt:lpstr>Digitalizzazione del processo di continuità assistenziale</vt:lpstr>
      <vt:lpstr>Digitalizzazione del processo di continuità assistenziale</vt:lpstr>
      <vt:lpstr>Considerazioni finali</vt:lpstr>
      <vt:lpstr>Considerazioni finali</vt:lpstr>
      <vt:lpstr>Presentazione standard di PowerPoint</vt:lpstr>
      <vt:lpstr>Alcuni risultati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Nattino</dc:creator>
  <cp:lastModifiedBy>Boverio Riccardo</cp:lastModifiedBy>
  <cp:revision>3</cp:revision>
  <dcterms:created xsi:type="dcterms:W3CDTF">2022-07-04T15:03:12Z</dcterms:created>
  <dcterms:modified xsi:type="dcterms:W3CDTF">2025-11-06T13:52:16Z</dcterms:modified>
</cp:coreProperties>
</file>