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Ex3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Ex4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Ex5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charts/chartEx6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Ex7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charts/chart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1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1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1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1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23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4.xml" ContentType="application/vnd.openxmlformats-officedocument.presentationml.notesSlide+xml"/>
  <Override PartName="/ppt/charts/chartEx8.xml" ContentType="application/vnd.ms-office.chartex+xml"/>
  <Override PartName="/ppt/charts/style31.xml" ContentType="application/vnd.ms-office.chartstyle+xml"/>
  <Override PartName="/ppt/charts/colors31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5.xml" ContentType="application/vnd.openxmlformats-officedocument.presentationml.notesSlide+xml"/>
  <Override PartName="/ppt/charts/chart2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2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2.xml" ContentType="application/vnd.openxmlformats-officedocument.presentationml.notesSlide+xml"/>
  <Override PartName="/ppt/charts/chart2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3.xml" ContentType="application/vnd.openxmlformats-officedocument.presentationml.notesSlide+xml"/>
  <Override PartName="/ppt/charts/chart2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34.xml" ContentType="application/vnd.openxmlformats-officedocument.presentationml.notesSlide+xml"/>
  <Override PartName="/ppt/charts/chart2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2"/>
  </p:notesMasterIdLst>
  <p:sldIdLst>
    <p:sldId id="272" r:id="rId3"/>
    <p:sldId id="288" r:id="rId4"/>
    <p:sldId id="285" r:id="rId5"/>
    <p:sldId id="294" r:id="rId6"/>
    <p:sldId id="322" r:id="rId7"/>
    <p:sldId id="330" r:id="rId8"/>
    <p:sldId id="333" r:id="rId9"/>
    <p:sldId id="305" r:id="rId10"/>
    <p:sldId id="300" r:id="rId11"/>
    <p:sldId id="302" r:id="rId12"/>
    <p:sldId id="332" r:id="rId13"/>
    <p:sldId id="303" r:id="rId14"/>
    <p:sldId id="299" r:id="rId15"/>
    <p:sldId id="335" r:id="rId16"/>
    <p:sldId id="334" r:id="rId17"/>
    <p:sldId id="297" r:id="rId18"/>
    <p:sldId id="310" r:id="rId19"/>
    <p:sldId id="301" r:id="rId20"/>
    <p:sldId id="327" r:id="rId21"/>
    <p:sldId id="309" r:id="rId22"/>
    <p:sldId id="308" r:id="rId23"/>
    <p:sldId id="337" r:id="rId24"/>
    <p:sldId id="338" r:id="rId25"/>
    <p:sldId id="340" r:id="rId26"/>
    <p:sldId id="363" r:id="rId27"/>
    <p:sldId id="342" r:id="rId28"/>
    <p:sldId id="343" r:id="rId29"/>
    <p:sldId id="341" r:id="rId30"/>
    <p:sldId id="355" r:id="rId31"/>
    <p:sldId id="356" r:id="rId32"/>
    <p:sldId id="348" r:id="rId33"/>
    <p:sldId id="349" r:id="rId34"/>
    <p:sldId id="350" r:id="rId35"/>
    <p:sldId id="351" r:id="rId36"/>
    <p:sldId id="352" r:id="rId37"/>
    <p:sldId id="357" r:id="rId38"/>
    <p:sldId id="353" r:id="rId39"/>
    <p:sldId id="358" r:id="rId40"/>
    <p:sldId id="354" r:id="rId41"/>
    <p:sldId id="312" r:id="rId42"/>
    <p:sldId id="347" r:id="rId43"/>
    <p:sldId id="313" r:id="rId44"/>
    <p:sldId id="372" r:id="rId45"/>
    <p:sldId id="373" r:id="rId46"/>
    <p:sldId id="314" r:id="rId47"/>
    <p:sldId id="365" r:id="rId48"/>
    <p:sldId id="366" r:id="rId49"/>
    <p:sldId id="375" r:id="rId50"/>
    <p:sldId id="387" r:id="rId51"/>
    <p:sldId id="367" r:id="rId52"/>
    <p:sldId id="364" r:id="rId53"/>
    <p:sldId id="370" r:id="rId54"/>
    <p:sldId id="376" r:id="rId55"/>
    <p:sldId id="388" r:id="rId56"/>
    <p:sldId id="371" r:id="rId57"/>
    <p:sldId id="389" r:id="rId58"/>
    <p:sldId id="385" r:id="rId59"/>
    <p:sldId id="374" r:id="rId60"/>
    <p:sldId id="377" r:id="rId61"/>
    <p:sldId id="378" r:id="rId62"/>
    <p:sldId id="379" r:id="rId63"/>
    <p:sldId id="380" r:id="rId64"/>
    <p:sldId id="383" r:id="rId65"/>
    <p:sldId id="381" r:id="rId66"/>
    <p:sldId id="384" r:id="rId67"/>
    <p:sldId id="382" r:id="rId68"/>
    <p:sldId id="386" r:id="rId69"/>
    <p:sldId id="362" r:id="rId70"/>
    <p:sldId id="287" r:id="rId7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505"/>
    <a:srgbClr val="084C61"/>
    <a:srgbClr val="DB504A"/>
    <a:srgbClr val="FFFFFF"/>
    <a:srgbClr val="F1BC8A"/>
    <a:srgbClr val="FCD442"/>
    <a:srgbClr val="064B60"/>
    <a:srgbClr val="E2736E"/>
    <a:srgbClr val="13C33D"/>
    <a:srgbClr val="06D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5824" autoAdjust="0"/>
  </p:normalViewPr>
  <p:slideViewPr>
    <p:cSldViewPr snapToGrid="0">
      <p:cViewPr varScale="1">
        <p:scale>
          <a:sx n="65" d="100"/>
          <a:sy n="65" d="100"/>
        </p:scale>
        <p:origin x="6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94"/>
    </p:cViewPr>
  </p:sorterViewPr>
  <p:notesViewPr>
    <p:cSldViewPr snapToGrid="0">
      <p:cViewPr varScale="1">
        <p:scale>
          <a:sx n="52" d="100"/>
          <a:sy n="52" d="100"/>
        </p:scale>
        <p:origin x="303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ATI\FENICE\Ventilazione%20TSI\grafici%20presentazion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Valeria\Desktop\grafici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Valeria\Desktop\grafici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2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package" Target="../embeddings/Microsoft_Excel_Worksheet5.xlsx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package" Target="../embeddings/Microsoft_Excel_Worksheet6.xlsx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package" Target="../embeddings/Microsoft_Excel_Worksheet7.xlsx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package" Target="../embeddings/Microsoft_Excel_Worksheet8.xlsx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31.xml"/><Relationship Id="rId2" Type="http://schemas.microsoft.com/office/2011/relationships/chartStyle" Target="style31.xml"/><Relationship Id="rId1" Type="http://schemas.openxmlformats.org/officeDocument/2006/relationships/package" Target="../embeddings/Microsoft_Excel_Worksheet2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815818784471071"/>
          <c:y val="5.7125928712131881E-2"/>
          <c:w val="0.37462651871854286"/>
          <c:h val="0.88301763184966331"/>
        </c:manualLayout>
      </c:layout>
      <c:radarChart>
        <c:radarStyle val="marker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ingresso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Foglio1!$A$2:$A$6</c:f>
              <c:strCache>
                <c:ptCount val="5"/>
                <c:pt idx="0">
                  <c:v>O2</c:v>
                </c:pt>
                <c:pt idx="1">
                  <c:v>HFNC</c:v>
                </c:pt>
                <c:pt idx="2">
                  <c:v>CPAP</c:v>
                </c:pt>
                <c:pt idx="3">
                  <c:v>NIV</c:v>
                </c:pt>
                <c:pt idx="4">
                  <c:v>NESSUNO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220</c:v>
                </c:pt>
                <c:pt idx="1">
                  <c:v>64</c:v>
                </c:pt>
                <c:pt idx="2">
                  <c:v>68</c:v>
                </c:pt>
                <c:pt idx="3">
                  <c:v>92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B-4F29-AD8E-567ACAA64DD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degenza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Foglio1!$A$2:$A$6</c:f>
              <c:strCache>
                <c:ptCount val="5"/>
                <c:pt idx="0">
                  <c:v>O2</c:v>
                </c:pt>
                <c:pt idx="1">
                  <c:v>HFNC</c:v>
                </c:pt>
                <c:pt idx="2">
                  <c:v>CPAP</c:v>
                </c:pt>
                <c:pt idx="3">
                  <c:v>NIV</c:v>
                </c:pt>
                <c:pt idx="4">
                  <c:v>NESSUNO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407</c:v>
                </c:pt>
                <c:pt idx="1">
                  <c:v>229</c:v>
                </c:pt>
                <c:pt idx="2">
                  <c:v>120</c:v>
                </c:pt>
                <c:pt idx="3">
                  <c:v>156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3B-4F29-AD8E-567ACAA64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165215"/>
        <c:axId val="553166175"/>
      </c:radarChart>
      <c:catAx>
        <c:axId val="553165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66175"/>
        <c:crosses val="autoZero"/>
        <c:auto val="1"/>
        <c:lblAlgn val="ctr"/>
        <c:lblOffset val="100"/>
        <c:noMultiLvlLbl val="0"/>
      </c:catAx>
      <c:valAx>
        <c:axId val="553166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165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pattFill prst="dk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dPt>
            <c:idx val="0"/>
            <c:bubble3D val="0"/>
            <c:spPr>
              <a:pattFill prst="dk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A2-422E-884E-F381CA69C13D}"/>
              </c:ext>
            </c:extLst>
          </c:dPt>
          <c:dPt>
            <c:idx val="1"/>
            <c:bubble3D val="0"/>
            <c:spPr>
              <a:pattFill prst="dkDnDiag">
                <a:fgClr>
                  <a:srgbClr val="FF99CC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A2-422E-884E-F381CA69C13D}"/>
              </c:ext>
            </c:extLst>
          </c:dPt>
          <c:dPt>
            <c:idx val="2"/>
            <c:bubble3D val="0"/>
            <c:spPr>
              <a:pattFill prst="dk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A2-422E-884E-F381CA69C13D}"/>
              </c:ext>
            </c:extLst>
          </c:dPt>
          <c:dPt>
            <c:idx val="3"/>
            <c:bubble3D val="0"/>
            <c:spPr>
              <a:pattFill prst="dk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A2-422E-884E-F381CA69C13D}"/>
              </c:ext>
            </c:extLst>
          </c:dPt>
          <c:cat>
            <c:strRef>
              <c:f>Sheet1!$A$2:$A$5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104</c:v>
                </c:pt>
                <c:pt idx="1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A2-422E-884E-F381CA69C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pattFill prst="dk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dPt>
            <c:idx val="0"/>
            <c:bubble3D val="0"/>
            <c:spPr>
              <a:pattFill prst="dk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BA-43A2-8C6C-675484814B28}"/>
              </c:ext>
            </c:extLst>
          </c:dPt>
          <c:dPt>
            <c:idx val="1"/>
            <c:bubble3D val="0"/>
            <c:spPr>
              <a:pattFill prst="dkDnDiag">
                <a:fgClr>
                  <a:srgbClr val="FF99CC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BA-43A2-8C6C-675484814B28}"/>
              </c:ext>
            </c:extLst>
          </c:dPt>
          <c:dPt>
            <c:idx val="2"/>
            <c:bubble3D val="0"/>
            <c:spPr>
              <a:pattFill prst="dk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BA-43A2-8C6C-675484814B28}"/>
              </c:ext>
            </c:extLst>
          </c:dPt>
          <c:dPt>
            <c:idx val="3"/>
            <c:bubble3D val="0"/>
            <c:spPr>
              <a:pattFill prst="dk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BA-43A2-8C6C-675484814B28}"/>
              </c:ext>
            </c:extLst>
          </c:dPt>
          <c:cat>
            <c:strRef>
              <c:f>Sheet1!$A$2:$A$5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234</c:v>
                </c:pt>
                <c:pt idx="1">
                  <c:v>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BA-43A2-8C6C-675484814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pattFill prst="zigZ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explosion val="3"/>
          <c:dPt>
            <c:idx val="0"/>
            <c:bubble3D val="0"/>
            <c:spPr>
              <a:pattFill prst="zigZag">
                <a:fgClr>
                  <a:srgbClr val="0070C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93-4651-ABBB-BF12BD6AE4B9}"/>
              </c:ext>
            </c:extLst>
          </c:dPt>
          <c:dPt>
            <c:idx val="1"/>
            <c:bubble3D val="0"/>
            <c:spPr>
              <a:pattFill prst="zigZag">
                <a:fgClr>
                  <a:srgbClr val="FF3399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93-4651-ABBB-BF12BD6AE4B9}"/>
              </c:ext>
            </c:extLst>
          </c:dPt>
          <c:dPt>
            <c:idx val="2"/>
            <c:bubble3D val="0"/>
            <c:spPr>
              <a:pattFill prst="zigZ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93-4651-ABBB-BF12BD6AE4B9}"/>
              </c:ext>
            </c:extLst>
          </c:dPt>
          <c:dPt>
            <c:idx val="3"/>
            <c:bubble3D val="0"/>
            <c:spPr>
              <a:pattFill prst="zigZ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93-4651-ABBB-BF12BD6AE4B9}"/>
              </c:ext>
            </c:extLst>
          </c:dPt>
          <c:cat>
            <c:strRef>
              <c:f>Sheet1!$A$2:$A$5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247</c:v>
                </c:pt>
                <c:pt idx="1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93-4651-ABBB-BF12BD6AE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pattFill prst="dk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dPt>
            <c:idx val="0"/>
            <c:bubble3D val="0"/>
            <c:spPr>
              <a:pattFill prst="dk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A9-4D89-9478-38D9E0FB4C15}"/>
              </c:ext>
            </c:extLst>
          </c:dPt>
          <c:dPt>
            <c:idx val="1"/>
            <c:bubble3D val="0"/>
            <c:spPr>
              <a:pattFill prst="dkDnDiag">
                <a:fgClr>
                  <a:srgbClr val="FF99CC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A9-4D89-9478-38D9E0FB4C15}"/>
              </c:ext>
            </c:extLst>
          </c:dPt>
          <c:dPt>
            <c:idx val="2"/>
            <c:bubble3D val="0"/>
            <c:spPr>
              <a:pattFill prst="dk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A9-4D89-9478-38D9E0FB4C15}"/>
              </c:ext>
            </c:extLst>
          </c:dPt>
          <c:dPt>
            <c:idx val="3"/>
            <c:bubble3D val="0"/>
            <c:spPr>
              <a:pattFill prst="dk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A9-4D89-9478-38D9E0FB4C15}"/>
              </c:ext>
            </c:extLst>
          </c:dPt>
          <c:cat>
            <c:strRef>
              <c:f>Sheet1!$A$2:$A$5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239</c:v>
                </c:pt>
                <c:pt idx="1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A9-4D89-9478-38D9E0FB4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pattFill prst="zigZ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cmpd="sng"/>
          </c:spPr>
          <c:dPt>
            <c:idx val="0"/>
            <c:bubble3D val="0"/>
            <c:spPr>
              <a:pattFill prst="zigZag">
                <a:fgClr>
                  <a:srgbClr val="0070C0"/>
                </a:fgClr>
                <a:bgClr>
                  <a:schemeClr val="bg1"/>
                </a:bgClr>
              </a:pattFill>
              <a:ln w="19050" cmpd="sng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42-4534-A30A-DE53ACC64EC0}"/>
              </c:ext>
            </c:extLst>
          </c:dPt>
          <c:dPt>
            <c:idx val="1"/>
            <c:bubble3D val="0"/>
            <c:spPr>
              <a:pattFill prst="zigZag">
                <a:fgClr>
                  <a:srgbClr val="FF3399"/>
                </a:fgClr>
                <a:bgClr>
                  <a:schemeClr val="bg1"/>
                </a:bgClr>
              </a:pattFill>
              <a:ln w="19050" cmpd="sng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42-4534-A30A-DE53ACC64EC0}"/>
              </c:ext>
            </c:extLst>
          </c:dPt>
          <c:dPt>
            <c:idx val="2"/>
            <c:bubble3D val="0"/>
            <c:spPr>
              <a:pattFill prst="zigZ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 cmpd="sng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42-4534-A30A-DE53ACC64EC0}"/>
              </c:ext>
            </c:extLst>
          </c:dPt>
          <c:dPt>
            <c:idx val="3"/>
            <c:bubble3D val="0"/>
            <c:spPr>
              <a:pattFill prst="zigZ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 cmpd="sng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42-4534-A30A-DE53ACC64EC0}"/>
              </c:ext>
            </c:extLst>
          </c:dPt>
          <c:cat>
            <c:strRef>
              <c:f>Sheet1!$A$2:$A$5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42-4534-A30A-DE53ACC64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pattFill prst="zigZ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dPt>
            <c:idx val="0"/>
            <c:bubble3D val="0"/>
            <c:spPr>
              <a:pattFill prst="zigZag">
                <a:fgClr>
                  <a:srgbClr val="0070C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EC-48E3-807B-57DFC24957A9}"/>
              </c:ext>
            </c:extLst>
          </c:dPt>
          <c:dPt>
            <c:idx val="1"/>
            <c:bubble3D val="0"/>
            <c:spPr>
              <a:pattFill prst="zigZag">
                <a:fgClr>
                  <a:srgbClr val="FF3399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EC-48E3-807B-57DFC24957A9}"/>
              </c:ext>
            </c:extLst>
          </c:dPt>
          <c:dPt>
            <c:idx val="2"/>
            <c:bubble3D val="0"/>
            <c:spPr>
              <a:pattFill prst="zigZ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EC-48E3-807B-57DFC24957A9}"/>
              </c:ext>
            </c:extLst>
          </c:dPt>
          <c:dPt>
            <c:idx val="3"/>
            <c:bubble3D val="0"/>
            <c:spPr>
              <a:pattFill prst="zigZ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EC-48E3-807B-57DFC24957A9}"/>
              </c:ext>
            </c:extLst>
          </c:dPt>
          <c:cat>
            <c:strRef>
              <c:f>Sheet1!$A$2:$A$5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EC-48E3-807B-57DFC2495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3A-4E4D-8C75-CEF5A728D335}"/>
              </c:ext>
            </c:extLst>
          </c:dPt>
          <c:dPt>
            <c:idx val="1"/>
            <c:bubble3D val="0"/>
            <c:explosion val="1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3A-4E4D-8C75-CEF5A728D3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3A-4E4D-8C75-CEF5A728D3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3A-4E4D-8C75-CEF5A728D335}"/>
              </c:ext>
            </c:extLst>
          </c:dPt>
          <c:cat>
            <c:strRef>
              <c:f>Sheet1!$A$2:$A$5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352</c:v>
                </c:pt>
                <c:pt idx="1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3A-4E4D-8C75-CEF5A728D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72-469F-AE19-8D88E904A559}"/>
              </c:ext>
            </c:extLst>
          </c:dPt>
          <c:dPt>
            <c:idx val="1"/>
            <c:bubble3D val="0"/>
            <c:explosion val="1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72-469F-AE19-8D88E904A5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72-469F-AE19-8D88E904A5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72-469F-AE19-8D88E904A559}"/>
              </c:ext>
            </c:extLst>
          </c:dPt>
          <c:cat>
            <c:strRef>
              <c:f>Sheet1!$A$2:$A$5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495</c:v>
                </c:pt>
                <c:pt idx="1">
                  <c:v>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72-469F-AE19-8D88E904A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84-48C6-8F81-2EC03909821D}"/>
              </c:ext>
            </c:extLst>
          </c:dPt>
          <c:dPt>
            <c:idx val="1"/>
            <c:bubble3D val="0"/>
            <c:explosion val="1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84-48C6-8F81-2EC0390982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84-48C6-8F81-2EC0390982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D84-48C6-8F81-2EC03909821D}"/>
              </c:ext>
            </c:extLst>
          </c:dPt>
          <c:cat>
            <c:strRef>
              <c:f>Sheet1!$A$2:$A$5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877</c:v>
                </c:pt>
                <c:pt idx="1">
                  <c:v>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84-48C6-8F81-2EC039098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SOTTOPESO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78</c:v>
                </c:pt>
                <c:pt idx="2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4-4B07-A9E6-7DBB2FF78C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NORMOPESO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360</c:v>
                </c:pt>
                <c:pt idx="1">
                  <c:v>409</c:v>
                </c:pt>
                <c:pt idx="2">
                  <c:v>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74-4B07-A9E6-7DBB2FF78C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SOVRAPPESO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254</c:v>
                </c:pt>
                <c:pt idx="1">
                  <c:v>312</c:v>
                </c:pt>
                <c:pt idx="2">
                  <c:v>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74-4B07-A9E6-7DBB2FF78C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OBESO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121</c:v>
                </c:pt>
                <c:pt idx="1">
                  <c:v>193</c:v>
                </c:pt>
                <c:pt idx="2">
                  <c:v>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74-4B07-A9E6-7DBB2FF78C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OBESO GRAVE</c:v>
                </c:pt>
              </c:strCache>
            </c:strRef>
          </c:tx>
          <c:spPr>
            <a:solidFill>
              <a:srgbClr val="9933FF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39</c:v>
                </c:pt>
                <c:pt idx="1">
                  <c:v>89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74-4B07-A9E6-7DBB2FF78C7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PATOLOGICO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19</c:v>
                </c:pt>
                <c:pt idx="1">
                  <c:v>60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74-4B07-A9E6-7DBB2FF78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504767"/>
        <c:axId val="335511007"/>
      </c:barChart>
      <c:catAx>
        <c:axId val="33550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511007"/>
        <c:crosses val="autoZero"/>
        <c:auto val="1"/>
        <c:lblAlgn val="ctr"/>
        <c:lblOffset val="100"/>
        <c:noMultiLvlLbl val="0"/>
      </c:catAx>
      <c:valAx>
        <c:axId val="335511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50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Foglio1!$A$2:$A$3</c:f>
              <c:strCache>
                <c:ptCount val="2"/>
                <c:pt idx="0">
                  <c:v>HFNC at admission</c:v>
                </c:pt>
                <c:pt idx="1">
                  <c:v>HFNC during HDU stay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3.6</c:v>
                </c:pt>
                <c:pt idx="1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8-4D90-921F-0D01650F447A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Foglio1!$A$2:$A$3</c:f>
              <c:strCache>
                <c:ptCount val="2"/>
                <c:pt idx="0">
                  <c:v>HFNC at admission</c:v>
                </c:pt>
                <c:pt idx="1">
                  <c:v>HFNC during HDU stay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13.1</c:v>
                </c:pt>
                <c:pt idx="1">
                  <c:v>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38-4D90-921F-0D01650F447A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Foglio1!$A$2:$A$3</c:f>
              <c:strCache>
                <c:ptCount val="2"/>
                <c:pt idx="0">
                  <c:v>HFNC at admission</c:v>
                </c:pt>
                <c:pt idx="1">
                  <c:v>HFNC during HDU stay</c:v>
                </c:pt>
              </c:strCache>
            </c:strRef>
          </c:cat>
          <c:val>
            <c:numRef>
              <c:f>Foglio1!$D$2:$D$3</c:f>
              <c:numCache>
                <c:formatCode>General</c:formatCode>
                <c:ptCount val="2"/>
                <c:pt idx="0">
                  <c:v>19.3</c:v>
                </c:pt>
                <c:pt idx="1">
                  <c:v>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38-4D90-921F-0D01650F4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8883152"/>
        <c:axId val="1906724656"/>
      </c:barChart>
      <c:catAx>
        <c:axId val="22888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65121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6724656"/>
        <c:crosses val="autoZero"/>
        <c:auto val="1"/>
        <c:lblAlgn val="ctr"/>
        <c:lblOffset val="100"/>
        <c:noMultiLvlLbl val="0"/>
      </c:catAx>
      <c:valAx>
        <c:axId val="190672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65121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88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65121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4036187699977"/>
          <c:y val="3.6098955480039364E-2"/>
          <c:w val="0.85812507007270311"/>
          <c:h val="0.90444180118817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SOTTOPESO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COT</c:v>
                </c:pt>
                <c:pt idx="1">
                  <c:v>HFNC</c:v>
                </c:pt>
                <c:pt idx="2">
                  <c:v>NIV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</c:v>
                </c:pt>
                <c:pt idx="1">
                  <c:v>40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82-47B1-8454-EA3D3E8165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NORMOPESO</c:v>
                </c:pt>
              </c:strCache>
            </c:strRef>
          </c:tx>
          <c:spPr>
            <a:solidFill>
              <a:srgbClr val="9933FF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COT</c:v>
                </c:pt>
                <c:pt idx="1">
                  <c:v>HFNC</c:v>
                </c:pt>
                <c:pt idx="2">
                  <c:v>NIV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362</c:v>
                </c:pt>
                <c:pt idx="1">
                  <c:v>175</c:v>
                </c:pt>
                <c:pt idx="2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82-47B1-8454-EA3D3E8165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SOVRAPPESO</c:v>
                </c:pt>
              </c:strCache>
            </c:strRef>
          </c:tx>
          <c:spPr>
            <a:solidFill>
              <a:srgbClr val="D600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COT</c:v>
                </c:pt>
                <c:pt idx="1">
                  <c:v>HFNC</c:v>
                </c:pt>
                <c:pt idx="2">
                  <c:v>NIV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198</c:v>
                </c:pt>
                <c:pt idx="1">
                  <c:v>122</c:v>
                </c:pt>
                <c:pt idx="2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82-47B1-8454-EA3D3E8165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OBESO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COT</c:v>
                </c:pt>
                <c:pt idx="1">
                  <c:v>HFNC</c:v>
                </c:pt>
                <c:pt idx="2">
                  <c:v>NIV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76</c:v>
                </c:pt>
                <c:pt idx="1">
                  <c:v>53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82-47B1-8454-EA3D3E8165D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OBESO GRAVE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COT</c:v>
                </c:pt>
                <c:pt idx="1">
                  <c:v>HFNC</c:v>
                </c:pt>
                <c:pt idx="2">
                  <c:v>NIV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24</c:v>
                </c:pt>
                <c:pt idx="1">
                  <c:v>12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82-47B1-8454-EA3D3E8165D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PATOLOGICO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COT</c:v>
                </c:pt>
                <c:pt idx="1">
                  <c:v>HFNC</c:v>
                </c:pt>
                <c:pt idx="2">
                  <c:v>NIV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7</c:v>
                </c:pt>
                <c:pt idx="1">
                  <c:v>10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82-47B1-8454-EA3D3E816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813279"/>
        <c:axId val="178823839"/>
      </c:barChart>
      <c:catAx>
        <c:axId val="178813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23839"/>
        <c:crosses val="autoZero"/>
        <c:auto val="1"/>
        <c:lblAlgn val="ctr"/>
        <c:lblOffset val="100"/>
        <c:noMultiLvlLbl val="0"/>
      </c:catAx>
      <c:valAx>
        <c:axId val="178823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813279"/>
        <c:crosses val="autoZero"/>
        <c:crossBetween val="between"/>
      </c:valAx>
      <c:spPr>
        <a:noFill/>
        <a:ln w="15875" cmpd="sng">
          <a:solidFill>
            <a:srgbClr val="9933FF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NEUROLOGICHE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248</c:v>
                </c:pt>
                <c:pt idx="1">
                  <c:v>224</c:v>
                </c:pt>
                <c:pt idx="2">
                  <c:v>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1-4D46-ADA9-AEAEE14ADB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RESPIRATORIE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369</c:v>
                </c:pt>
                <c:pt idx="1">
                  <c:v>1078</c:v>
                </c:pt>
                <c:pt idx="2">
                  <c:v>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41-4D46-ADA9-AEAEE14ADB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CARDIOVASCOLARI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601</c:v>
                </c:pt>
                <c:pt idx="1">
                  <c:v>849</c:v>
                </c:pt>
                <c:pt idx="2">
                  <c:v>1295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41-4D46-ADA9-AEAEE14ADBB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NEFROUROLOGICHE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147</c:v>
                </c:pt>
                <c:pt idx="1">
                  <c:v>189</c:v>
                </c:pt>
                <c:pt idx="2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41-4D46-ADA9-AEAEE14ADBB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GASTROENTEROLOGICHE</c:v>
                </c:pt>
              </c:strCache>
            </c:strRef>
          </c:tx>
          <c:spPr>
            <a:solidFill>
              <a:srgbClr val="9933FF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72</c:v>
                </c:pt>
                <c:pt idx="1">
                  <c:v>104</c:v>
                </c:pt>
                <c:pt idx="2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41-4D46-ADA9-AEAEE14ADBB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NEOPLASTICHE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114</c:v>
                </c:pt>
                <c:pt idx="1">
                  <c:v>96</c:v>
                </c:pt>
                <c:pt idx="2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41-4D46-ADA9-AEAEE14ADBB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EMATOLOGICHE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70</c:v>
                </c:pt>
                <c:pt idx="1">
                  <c:v>63</c:v>
                </c:pt>
                <c:pt idx="2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41-4D46-ADA9-AEAEE14ADBB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ENDOCRINOLOGICHE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300</c:v>
                </c:pt>
                <c:pt idx="1">
                  <c:v>399</c:v>
                </c:pt>
                <c:pt idx="2">
                  <c:v>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841-4D46-ADA9-AEAEE14ADBB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PSICHIATRICHE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Sheet1!$J$2:$J$4</c:f>
              <c:numCache>
                <c:formatCode>General</c:formatCode>
                <c:ptCount val="3"/>
                <c:pt idx="0">
                  <c:v>63</c:v>
                </c:pt>
                <c:pt idx="1">
                  <c:v>125</c:v>
                </c:pt>
                <c:pt idx="2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41-4D46-ADA9-AEAEE14AD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504767"/>
        <c:axId val="335511007"/>
      </c:barChart>
      <c:catAx>
        <c:axId val="33550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511007"/>
        <c:crosses val="autoZero"/>
        <c:auto val="1"/>
        <c:lblAlgn val="ctr"/>
        <c:lblOffset val="100"/>
        <c:noMultiLvlLbl val="0"/>
      </c:catAx>
      <c:valAx>
        <c:axId val="335511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50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BPCO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30.3</c:v>
                </c:pt>
                <c:pt idx="1">
                  <c:v>91.8</c:v>
                </c:pt>
                <c:pt idx="2">
                  <c:v>38.700000000000003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98-48A7-86BB-7146D7A229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OSAS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12.2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98-48A7-86BB-7146D7A229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ASMA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1">
                  <c:v>3.9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98-48A7-86BB-7146D7A229D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IPERTENSIONE POLMONARE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2.5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98-48A7-86BB-7146D7A229D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INTERSTIZIOPATIA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3.8</c:v>
                </c:pt>
                <c:pt idx="1">
                  <c:v>2.9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98-48A7-86BB-7146D7A229D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ALTRO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6.4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98-48A7-86BB-7146D7A22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4875696"/>
        <c:axId val="884856496"/>
        <c:axId val="0"/>
      </c:bar3DChart>
      <c:catAx>
        <c:axId val="88487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856496"/>
        <c:crosses val="autoZero"/>
        <c:auto val="1"/>
        <c:lblAlgn val="ctr"/>
        <c:lblOffset val="100"/>
        <c:noMultiLvlLbl val="0"/>
      </c:catAx>
      <c:valAx>
        <c:axId val="88485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87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533537714428946"/>
          <c:w val="0.97131431493462872"/>
          <c:h val="0.22466452111408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IPERTENSIONE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53.6</c:v>
                </c:pt>
                <c:pt idx="1">
                  <c:v>59.7</c:v>
                </c:pt>
                <c:pt idx="2">
                  <c:v>51.9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F-411E-8DA3-833C4CA53C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ARITMIA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26.4</c:v>
                </c:pt>
                <c:pt idx="1">
                  <c:v>27.4</c:v>
                </c:pt>
                <c:pt idx="2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F-411E-8DA3-833C4CA53C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CAD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17</c:v>
                </c:pt>
                <c:pt idx="2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2F-411E-8DA3-833C4CA53C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MAL VALV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2F-411E-8DA3-833C4CA53C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MIOCARDIOPATIA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9.6</c:v>
                </c:pt>
                <c:pt idx="1">
                  <c:v>8.6999999999999993</c:v>
                </c:pt>
                <c:pt idx="2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2F-411E-8DA3-833C4CA53C6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MAL VASCOLARE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1">
                  <c:v>8.6999999999999993</c:v>
                </c:pt>
                <c:pt idx="2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2F-411E-8DA3-833C4CA53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4875696"/>
        <c:axId val="884856496"/>
        <c:axId val="0"/>
      </c:bar3DChart>
      <c:catAx>
        <c:axId val="88487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856496"/>
        <c:crosses val="autoZero"/>
        <c:auto val="1"/>
        <c:lblAlgn val="ctr"/>
        <c:lblOffset val="100"/>
        <c:noMultiLvlLbl val="0"/>
      </c:catAx>
      <c:valAx>
        <c:axId val="88485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87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242115227399853E-2"/>
          <c:y val="0.77533533827637657"/>
          <c:w val="0.97131431493462872"/>
          <c:h val="0.22466452111408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</c:v>
                </c:pt>
              </c:strCache>
            </c:strRef>
          </c:tx>
          <c:spPr>
            <a:pattFill prst="pct80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18.600000000000001</c:v>
                </c:pt>
                <c:pt idx="1">
                  <c:v>34.799999999999997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65-4716-9825-124E50714D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HFNC</c:v>
                </c:pt>
              </c:strCache>
            </c:strRef>
          </c:tx>
          <c:spPr>
            <a:pattFill prst="zigZag">
              <a:fgClr>
                <a:schemeClr val="tx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23.8</c:v>
                </c:pt>
                <c:pt idx="1">
                  <c:v>61.2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65-4716-9825-124E50714D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NIV</c:v>
                </c:pt>
              </c:strCache>
            </c:strRef>
          </c:tx>
          <c:spPr>
            <a:pattFill prst="dkDn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31.6</c:v>
                </c:pt>
                <c:pt idx="1">
                  <c:v>56.4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65-4716-9825-124E50714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335504767"/>
        <c:axId val="335511007"/>
      </c:barChart>
      <c:catAx>
        <c:axId val="33550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511007"/>
        <c:crosses val="autoZero"/>
        <c:auto val="1"/>
        <c:lblAlgn val="ctr"/>
        <c:lblOffset val="100"/>
        <c:noMultiLvlLbl val="0"/>
      </c:catAx>
      <c:valAx>
        <c:axId val="335511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50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COT</c:v>
                </c:pt>
              </c:strCache>
            </c:strRef>
          </c:tx>
          <c:spPr>
            <a:pattFill prst="pct80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4.5</c:v>
                </c:pt>
                <c:pt idx="1">
                  <c:v>1.3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6D-4A34-89F4-47028AA6994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HFNC</c:v>
                </c:pt>
              </c:strCache>
            </c:strRef>
          </c:tx>
          <c:spPr>
            <a:pattFill prst="zigZ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6</c:v>
                </c:pt>
                <c:pt idx="1">
                  <c:v>3.7</c:v>
                </c:pt>
                <c:pt idx="2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6D-4A34-89F4-47028AA6994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NIV</c:v>
                </c:pt>
              </c:strCache>
            </c:strRef>
          </c:tx>
          <c:spPr>
            <a:pattFill prst="dkDnDiag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Foglio1!$A$2:$A$4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3.6</c:v>
                </c:pt>
                <c:pt idx="1">
                  <c:v>1.2</c:v>
                </c:pt>
                <c:pt idx="2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6D-4A34-89F4-47028AA69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798672991"/>
        <c:axId val="1798673407"/>
      </c:barChart>
      <c:catAx>
        <c:axId val="179867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673407"/>
        <c:crosses val="autoZero"/>
        <c:auto val="1"/>
        <c:lblAlgn val="ctr"/>
        <c:lblOffset val="100"/>
        <c:noMultiLvlLbl val="0"/>
      </c:catAx>
      <c:valAx>
        <c:axId val="1798673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8672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43372703412075"/>
          <c:y val="0.9023236535887138"/>
          <c:w val="0.31946587926509185"/>
          <c:h val="7.80594171558026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COT</c:v>
                </c:pt>
              </c:strCache>
            </c:strRef>
          </c:tx>
          <c:spPr>
            <a:pattFill prst="pct8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Sheet1!$A$11:$A$13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Sheet1!$B$11:$B$13</c:f>
              <c:numCache>
                <c:formatCode>0%</c:formatCode>
                <c:ptCount val="3"/>
                <c:pt idx="0">
                  <c:v>0.1519434628975265</c:v>
                </c:pt>
                <c:pt idx="1">
                  <c:v>8.0924855491329481E-2</c:v>
                </c:pt>
                <c:pt idx="2">
                  <c:v>0.12414733969986358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1-48F5-AD16-0ED2CCF4D587}"/>
            </c:ext>
          </c:extLst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HFNC</c:v>
                </c:pt>
              </c:strCache>
            </c:strRef>
          </c:tx>
          <c:spPr>
            <a:pattFill prst="dash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Sheet1!$A$11:$A$13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Sheet1!$C$11:$C$13</c:f>
              <c:numCache>
                <c:formatCode>0%</c:formatCode>
                <c:ptCount val="3"/>
                <c:pt idx="0">
                  <c:v>0.16759776536312848</c:v>
                </c:pt>
                <c:pt idx="1">
                  <c:v>0.16428571428571428</c:v>
                </c:pt>
                <c:pt idx="2">
                  <c:v>0.1280193236714976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01-48F5-AD16-0ED2CCF4D587}"/>
            </c:ext>
          </c:extLst>
        </c:ser>
        <c:ser>
          <c:idx val="2"/>
          <c:order val="2"/>
          <c:tx>
            <c:strRef>
              <c:f>Sheet1!$D$10</c:f>
              <c:strCache>
                <c:ptCount val="1"/>
                <c:pt idx="0">
                  <c:v>NIV</c:v>
                </c:pt>
              </c:strCache>
            </c:strRef>
          </c:tx>
          <c:spPr>
            <a:pattFill prst="dk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Sheet1!$A$11:$A$13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Sheet1!$D$11:$D$13</c:f>
              <c:numCache>
                <c:formatCode>0%</c:formatCode>
                <c:ptCount val="3"/>
                <c:pt idx="0">
                  <c:v>0.145748987854251</c:v>
                </c:pt>
                <c:pt idx="1">
                  <c:v>8.9630931458699478E-2</c:v>
                </c:pt>
                <c:pt idx="2">
                  <c:v>9.7928436911487754E-2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01-48F5-AD16-0ED2CCF4D587}"/>
            </c:ext>
          </c:extLst>
        </c:ser>
        <c:ser>
          <c:idx val="3"/>
          <c:order val="3"/>
          <c:tx>
            <c:strRef>
              <c:f>Sheet1!$E$10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Sheet1!$A$11:$A$13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Sheet1!$E$11:$E$13</c:f>
              <c:numCache>
                <c:formatCode>0%</c:formatCode>
                <c:ptCount val="3"/>
                <c:pt idx="0">
                  <c:v>0.12514351320321471</c:v>
                </c:pt>
                <c:pt idx="1">
                  <c:v>8.9160839160839167E-2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01-48F5-AD16-0ED2CCF4D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848752"/>
        <c:axId val="1533845872"/>
      </c:barChart>
      <c:catAx>
        <c:axId val="153384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845872"/>
        <c:crosses val="autoZero"/>
        <c:auto val="1"/>
        <c:lblAlgn val="ctr"/>
        <c:lblOffset val="100"/>
        <c:noMultiLvlLbl val="0"/>
      </c:catAx>
      <c:valAx>
        <c:axId val="153384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84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COT</c:v>
                </c:pt>
              </c:strCache>
            </c:strRef>
          </c:tx>
          <c:spPr>
            <a:pattFill prst="pct8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Sheet1!$A$11:$A$13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Sheet1!$B$11:$B$13</c:f>
              <c:numCache>
                <c:formatCode>0%</c:formatCode>
                <c:ptCount val="3"/>
                <c:pt idx="0">
                  <c:v>0.26500000000000001</c:v>
                </c:pt>
                <c:pt idx="1">
                  <c:v>0.159</c:v>
                </c:pt>
                <c:pt idx="2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50-4244-8C3A-858B17A6E6F0}"/>
            </c:ext>
          </c:extLst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HFNC</c:v>
                </c:pt>
              </c:strCache>
            </c:strRef>
          </c:tx>
          <c:spPr>
            <a:pattFill prst="dash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Sheet1!$A$11:$A$13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Sheet1!$C$11:$C$13</c:f>
              <c:numCache>
                <c:formatCode>0%</c:formatCode>
                <c:ptCount val="3"/>
                <c:pt idx="0">
                  <c:v>0.51</c:v>
                </c:pt>
                <c:pt idx="1">
                  <c:v>0.17899999999999999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50-4244-8C3A-858B17A6E6F0}"/>
            </c:ext>
          </c:extLst>
        </c:ser>
        <c:ser>
          <c:idx val="2"/>
          <c:order val="2"/>
          <c:tx>
            <c:strRef>
              <c:f>Sheet1!$D$10</c:f>
              <c:strCache>
                <c:ptCount val="1"/>
                <c:pt idx="0">
                  <c:v>NIV</c:v>
                </c:pt>
              </c:strCache>
            </c:strRef>
          </c:tx>
          <c:spPr>
            <a:pattFill prst="dk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Sheet1!$A$11:$A$13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Sheet1!$D$11:$D$13</c:f>
              <c:numCache>
                <c:formatCode>0%</c:formatCode>
                <c:ptCount val="3"/>
                <c:pt idx="0">
                  <c:v>0.65</c:v>
                </c:pt>
                <c:pt idx="1">
                  <c:v>0.14799999999999999</c:v>
                </c:pt>
                <c:pt idx="2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50-4244-8C3A-858B17A6E6F0}"/>
            </c:ext>
          </c:extLst>
        </c:ser>
        <c:ser>
          <c:idx val="3"/>
          <c:order val="3"/>
          <c:tx>
            <c:strRef>
              <c:f>Sheet1!$E$10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Sheet1!$A$11:$A$13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Sheet1!$E$11:$E$13</c:f>
              <c:numCache>
                <c:formatCode>0%</c:formatCode>
                <c:ptCount val="3"/>
                <c:pt idx="0">
                  <c:v>0.12</c:v>
                </c:pt>
                <c:pt idx="1">
                  <c:v>0.14000000000000001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50-4244-8C3A-858B17A6E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848752"/>
        <c:axId val="1533845872"/>
      </c:barChart>
      <c:catAx>
        <c:axId val="153384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845872"/>
        <c:crosses val="autoZero"/>
        <c:auto val="1"/>
        <c:lblAlgn val="ctr"/>
        <c:lblOffset val="100"/>
        <c:noMultiLvlLbl val="0"/>
      </c:catAx>
      <c:valAx>
        <c:axId val="153384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84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COT</c:v>
                </c:pt>
              </c:strCache>
            </c:strRef>
          </c:tx>
          <c:spPr>
            <a:pattFill prst="pct8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Sheet1!$A$11:$A$13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Sheet1!$B$11:$B$13</c:f>
              <c:numCache>
                <c:formatCode>0%</c:formatCode>
                <c:ptCount val="3"/>
                <c:pt idx="0">
                  <c:v>8.5000000000000006E-2</c:v>
                </c:pt>
                <c:pt idx="1">
                  <c:v>4.9000000000000002E-2</c:v>
                </c:pt>
                <c:pt idx="2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4-48D5-82C1-2CDA6CDFD7AA}"/>
            </c:ext>
          </c:extLst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HFNC</c:v>
                </c:pt>
              </c:strCache>
            </c:strRef>
          </c:tx>
          <c:spPr>
            <a:pattFill prst="dash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Sheet1!$A$11:$A$13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Sheet1!$C$11:$C$13</c:f>
              <c:numCache>
                <c:formatCode>0%</c:formatCode>
                <c:ptCount val="3"/>
                <c:pt idx="0">
                  <c:v>4.4999999999999998E-2</c:v>
                </c:pt>
                <c:pt idx="1">
                  <c:v>2.1000000000000001E-2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A4-48D5-82C1-2CDA6CDFD7AA}"/>
            </c:ext>
          </c:extLst>
        </c:ser>
        <c:ser>
          <c:idx val="2"/>
          <c:order val="2"/>
          <c:tx>
            <c:strRef>
              <c:f>Sheet1!$D$10</c:f>
              <c:strCache>
                <c:ptCount val="1"/>
                <c:pt idx="0">
                  <c:v>NIV</c:v>
                </c:pt>
              </c:strCache>
            </c:strRef>
          </c:tx>
          <c:spPr>
            <a:pattFill prst="dk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Sheet1!$A$11:$A$13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Sheet1!$D$11:$D$13</c:f>
              <c:numCache>
                <c:formatCode>0%</c:formatCode>
                <c:ptCount val="3"/>
                <c:pt idx="0">
                  <c:v>4.4999999999999998E-2</c:v>
                </c:pt>
                <c:pt idx="1">
                  <c:v>5.8000000000000003E-2</c:v>
                </c:pt>
                <c:pt idx="2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A4-48D5-82C1-2CDA6CDFD7AA}"/>
            </c:ext>
          </c:extLst>
        </c:ser>
        <c:ser>
          <c:idx val="3"/>
          <c:order val="3"/>
          <c:tx>
            <c:strRef>
              <c:f>Sheet1!$E$10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Sheet1!$A$11:$A$13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Sheet1!$E$11:$E$13</c:f>
              <c:numCache>
                <c:formatCode>0%</c:formatCode>
                <c:ptCount val="3"/>
                <c:pt idx="0">
                  <c:v>4.9000000000000002E-2</c:v>
                </c:pt>
                <c:pt idx="1">
                  <c:v>2.7E-2</c:v>
                </c:pt>
                <c:pt idx="2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A4-48D5-82C1-2CDA6CDFD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848752"/>
        <c:axId val="1533845872"/>
      </c:barChart>
      <c:catAx>
        <c:axId val="153384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845872"/>
        <c:crosses val="autoZero"/>
        <c:auto val="1"/>
        <c:lblAlgn val="ctr"/>
        <c:lblOffset val="100"/>
        <c:noMultiLvlLbl val="0"/>
      </c:catAx>
      <c:valAx>
        <c:axId val="153384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84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COT</c:v>
                </c:pt>
              </c:strCache>
            </c:strRef>
          </c:tx>
          <c:spPr>
            <a:pattFill prst="pct8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Sheet1!$A$11:$A$13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Sheet1!$B$11:$B$13</c:f>
              <c:numCache>
                <c:formatCode>0%</c:formatCode>
                <c:ptCount val="3"/>
                <c:pt idx="0">
                  <c:v>0.124</c:v>
                </c:pt>
                <c:pt idx="1">
                  <c:v>9.9000000000000005E-2</c:v>
                </c:pt>
                <c:pt idx="2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6-4167-8E8F-13D8B3B68224}"/>
            </c:ext>
          </c:extLst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HFNC</c:v>
                </c:pt>
              </c:strCache>
            </c:strRef>
          </c:tx>
          <c:spPr>
            <a:pattFill prst="dash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Sheet1!$A$11:$A$13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Sheet1!$C$11:$C$13</c:f>
              <c:numCache>
                <c:formatCode>0%</c:formatCode>
                <c:ptCount val="3"/>
                <c:pt idx="0">
                  <c:v>0.16900000000000001</c:v>
                </c:pt>
                <c:pt idx="1">
                  <c:v>0.13600000000000001</c:v>
                </c:pt>
                <c:pt idx="2">
                  <c:v>0.11700000000000001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6-4167-8E8F-13D8B3B68224}"/>
            </c:ext>
          </c:extLst>
        </c:ser>
        <c:ser>
          <c:idx val="2"/>
          <c:order val="2"/>
          <c:tx>
            <c:strRef>
              <c:f>Sheet1!$D$10</c:f>
              <c:strCache>
                <c:ptCount val="1"/>
                <c:pt idx="0">
                  <c:v>NIV</c:v>
                </c:pt>
              </c:strCache>
            </c:strRef>
          </c:tx>
          <c:spPr>
            <a:pattFill prst="dk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Sheet1!$A$11:$A$13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Sheet1!$D$11:$D$13</c:f>
              <c:numCache>
                <c:formatCode>0%</c:formatCode>
                <c:ptCount val="3"/>
                <c:pt idx="0">
                  <c:v>0.23100000000000001</c:v>
                </c:pt>
                <c:pt idx="1">
                  <c:v>0.16</c:v>
                </c:pt>
                <c:pt idx="2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96-4167-8E8F-13D8B3B68224}"/>
            </c:ext>
          </c:extLst>
        </c:ser>
        <c:ser>
          <c:idx val="3"/>
          <c:order val="3"/>
          <c:tx>
            <c:strRef>
              <c:f>Sheet1!$E$10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Sheet1!$A$11:$A$13</c:f>
              <c:strCache>
                <c:ptCount val="3"/>
                <c:pt idx="0">
                  <c:v>ARDS</c:v>
                </c:pt>
                <c:pt idx="1">
                  <c:v>BPCO</c:v>
                </c:pt>
                <c:pt idx="2">
                  <c:v>POLMONITE</c:v>
                </c:pt>
              </c:strCache>
            </c:strRef>
          </c:cat>
          <c:val>
            <c:numRef>
              <c:f>Sheet1!$E$11:$E$13</c:f>
              <c:numCache>
                <c:formatCode>0%</c:formatCode>
                <c:ptCount val="3"/>
                <c:pt idx="0">
                  <c:v>0.14000000000000001</c:v>
                </c:pt>
                <c:pt idx="1">
                  <c:v>0.12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96-4167-8E8F-13D8B3B68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848752"/>
        <c:axId val="1533845872"/>
      </c:barChart>
      <c:catAx>
        <c:axId val="153384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845872"/>
        <c:crosses val="autoZero"/>
        <c:auto val="1"/>
        <c:lblAlgn val="ctr"/>
        <c:lblOffset val="100"/>
        <c:noMultiLvlLbl val="0"/>
      </c:catAx>
      <c:valAx>
        <c:axId val="153384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84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92-4AD0-AF76-DD061AE15D16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F92-4AD0-AF76-DD061AE15D1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FA-45E7-9E2A-8C636406215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FA-45E7-9E2A-8C6364062154}"/>
              </c:ext>
            </c:extLst>
          </c:dPt>
          <c:cat>
            <c:strRef>
              <c:f>Sheet1!$A$2:$A$5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55.3</c:v>
                </c:pt>
                <c:pt idx="1">
                  <c:v>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92-4AD0-AF76-DD061AE15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79293943043441E-2"/>
          <c:y val="6.2682543645077374E-2"/>
          <c:w val="0.92582270294359337"/>
          <c:h val="0.7602447436005983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Sheet2!$B$3:$B$11</c:f>
              <c:strCache>
                <c:ptCount val="9"/>
                <c:pt idx="0">
                  <c:v>VM h 24</c:v>
                </c:pt>
                <c:pt idx="1">
                  <c:v>VM notturna</c:v>
                </c:pt>
                <c:pt idx="2">
                  <c:v>Ossigenoterapia</c:v>
                </c:pt>
                <c:pt idx="3">
                  <c:v>Tracheostomia</c:v>
                </c:pt>
                <c:pt idx="4">
                  <c:v>Immunosoppressori</c:v>
                </c:pt>
                <c:pt idx="5">
                  <c:v>Palliazione</c:v>
                </c:pt>
                <c:pt idx="6">
                  <c:v>Dialisi</c:v>
                </c:pt>
                <c:pt idx="7">
                  <c:v>TAO, NAO antiagg</c:v>
                </c:pt>
                <c:pt idx="8">
                  <c:v>Nutrizione artificiale</c:v>
                </c:pt>
              </c:strCache>
            </c:strRef>
          </c:cat>
          <c:val>
            <c:numRef>
              <c:f>Sheet2!$C$3:$C$11</c:f>
              <c:numCache>
                <c:formatCode>General</c:formatCode>
                <c:ptCount val="9"/>
                <c:pt idx="0">
                  <c:v>22</c:v>
                </c:pt>
                <c:pt idx="1">
                  <c:v>236</c:v>
                </c:pt>
                <c:pt idx="2">
                  <c:v>1004</c:v>
                </c:pt>
                <c:pt idx="3">
                  <c:v>47</c:v>
                </c:pt>
                <c:pt idx="4">
                  <c:v>158</c:v>
                </c:pt>
                <c:pt idx="5">
                  <c:v>34</c:v>
                </c:pt>
                <c:pt idx="6">
                  <c:v>73</c:v>
                </c:pt>
                <c:pt idx="7">
                  <c:v>1872</c:v>
                </c:pt>
                <c:pt idx="8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E-4D91-9DC3-551266994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1542463"/>
        <c:axId val="1061567423"/>
        <c:axId val="0"/>
      </c:bar3DChart>
      <c:catAx>
        <c:axId val="106154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567423"/>
        <c:crosses val="autoZero"/>
        <c:auto val="1"/>
        <c:lblAlgn val="ctr"/>
        <c:lblOffset val="100"/>
        <c:noMultiLvlLbl val="0"/>
      </c:catAx>
      <c:valAx>
        <c:axId val="1061567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1542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ADC-40FC-A951-0E8FF9D8DC24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ADC-40FC-A951-0E8FF9D8DC24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ADC-40FC-A951-0E8FF9D8DC24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ADC-40FC-A951-0E8FF9D8DC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B13-4336-8839-D89BF53256D7}"/>
              </c:ext>
            </c:extLst>
          </c:dPt>
          <c:dPt>
            <c:idx val="5"/>
            <c:bubble3D val="0"/>
            <c:explosion val="9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DADC-40FC-A951-0E8FF9D8DC24}"/>
              </c:ext>
            </c:extLst>
          </c:dPt>
          <c:dPt>
            <c:idx val="6"/>
            <c:bubble3D val="0"/>
            <c:explosion val="9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ADC-40FC-A951-0E8FF9D8DC24}"/>
              </c:ext>
            </c:extLst>
          </c:dPt>
          <c:dPt>
            <c:idx val="7"/>
            <c:bubble3D val="0"/>
            <c:explosion val="8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ADC-40FC-A951-0E8FF9D8DC24}"/>
              </c:ext>
            </c:extLst>
          </c:dPt>
          <c:dPt>
            <c:idx val="8"/>
            <c:bubble3D val="0"/>
            <c:explosion val="12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DADC-40FC-A951-0E8FF9D8DC24}"/>
              </c:ext>
            </c:extLst>
          </c:dPt>
          <c:dPt>
            <c:idx val="9"/>
            <c:bubble3D val="0"/>
            <c:explosion val="15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ADC-40FC-A951-0E8FF9D8DC24}"/>
              </c:ext>
            </c:extLst>
          </c:dPt>
          <c:cat>
            <c:strRef>
              <c:f>Sheet1!$A$2:$A$11</c:f>
              <c:strCache>
                <c:ptCount val="10"/>
                <c:pt idx="0">
                  <c:v>Polmonite </c:v>
                </c:pt>
                <c:pt idx="1">
                  <c:v>Infezione delle basse vie respiratorie (NON polmonite) </c:v>
                </c:pt>
                <c:pt idx="2">
                  <c:v>Infezione delle alte vie respiratorie</c:v>
                </c:pt>
                <c:pt idx="3">
                  <c:v>Pleurite/empiema pleurico </c:v>
                </c:pt>
                <c:pt idx="4">
                  <c:v>Influenza con isolamento virale </c:v>
                </c:pt>
                <c:pt idx="5">
                  <c:v>Sepsi clinica</c:v>
                </c:pt>
                <c:pt idx="6">
                  <c:v>Infezione cute o tessuti molli NON post‐chirurgica</c:v>
                </c:pt>
                <c:pt idx="7">
                  <c:v>Infezione delle vie urinarie NON post‐chirurgica </c:v>
                </c:pt>
                <c:pt idx="8">
                  <c:v>Gastroenterite</c:v>
                </c:pt>
                <c:pt idx="9">
                  <c:v>Colecistite/colangite </c:v>
                </c:pt>
              </c:strCache>
            </c:strRef>
          </c:cat>
          <c:val>
            <c:numRef>
              <c:f>Sheet1!$B$2:$B$11</c:f>
              <c:numCache>
                <c:formatCode>0.00</c:formatCode>
                <c:ptCount val="10"/>
                <c:pt idx="0">
                  <c:v>49.9</c:v>
                </c:pt>
                <c:pt idx="1">
                  <c:v>5.9</c:v>
                </c:pt>
                <c:pt idx="2">
                  <c:v>1</c:v>
                </c:pt>
                <c:pt idx="3">
                  <c:v>1.2</c:v>
                </c:pt>
                <c:pt idx="4">
                  <c:v>1.3</c:v>
                </c:pt>
                <c:pt idx="5">
                  <c:v>4</c:v>
                </c:pt>
                <c:pt idx="6">
                  <c:v>1.6</c:v>
                </c:pt>
                <c:pt idx="7">
                  <c:v>5.8</c:v>
                </c:pt>
                <c:pt idx="8">
                  <c:v>1.2</c:v>
                </c:pt>
                <c:pt idx="9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C-40FC-A951-0E8FF9D8D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BA0C755-2982-4D43-91DF-C895E9E02246}" type="VALUE">
                      <a:rPr lang="en-US" baseline="0"/>
                      <a:pPr/>
                      <a:t>[VALORE]</a:t>
                    </a:fld>
                    <a:endParaRPr lang="it-IT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12B-4A53-9EB0-C3944B579B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FE2DA19F-6AB1-4085-BFD3-FD30CED9DFA8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2B-4A53-9EB0-C3944B579B9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4ED618C7-4ECB-4018-84DF-3BA57207B9A7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12B-4A53-9EB0-C3944B579B9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782D80F-D21E-4CB3-BDBB-77C664012DDE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2B-4A53-9EB0-C3944B579B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Sheet1!$C$5:$C$8</c:f>
              <c:strCache>
                <c:ptCount val="4"/>
                <c:pt idx="0">
                  <c:v>ARDS</c:v>
                </c:pt>
                <c:pt idx="1">
                  <c:v>BPCO</c:v>
                </c:pt>
                <c:pt idx="2">
                  <c:v>EMBOLIA</c:v>
                </c:pt>
                <c:pt idx="3">
                  <c:v>POLMONITE</c:v>
                </c:pt>
              </c:strCache>
            </c:strRef>
          </c:cat>
          <c:val>
            <c:numRef>
              <c:f>Sheet1!$D$5:$D$8</c:f>
              <c:numCache>
                <c:formatCode>General</c:formatCode>
                <c:ptCount val="4"/>
                <c:pt idx="0">
                  <c:v>214</c:v>
                </c:pt>
                <c:pt idx="1">
                  <c:v>325</c:v>
                </c:pt>
                <c:pt idx="2">
                  <c:v>68</c:v>
                </c:pt>
                <c:pt idx="3">
                  <c:v>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2B-4A53-9EB0-C3944B579B9E}"/>
            </c:ext>
          </c:extLst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2592592592591737E-3"/>
                </c:manualLayout>
              </c:layout>
              <c:tx>
                <c:rich>
                  <a:bodyPr/>
                  <a:lstStyle/>
                  <a:p>
                    <a:fld id="{3C3C5944-85B8-46E1-9604-CCC586CA791C}" type="VALUE">
                      <a:rPr lang="en-US" baseline="0" smtClean="0"/>
                      <a:pPr/>
                      <a:t>[VALORE]</a:t>
                    </a:fld>
                    <a:endParaRPr lang="it-IT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12B-4A53-9EB0-C3944B579B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985D7BF-6C21-47CF-92FB-C6C045AE3330}" type="VALUE">
                      <a:rPr lang="en-US" baseline="0"/>
                      <a:pPr/>
                      <a:t>[VALORE]</a:t>
                    </a:fld>
                    <a:endParaRPr lang="it-IT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12B-4A53-9EB0-C3944B579B9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F654267B-B6B4-4B21-A655-02D5AB3F57EA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12B-4A53-9EB0-C3944B579B9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CD96AE19-53CE-4432-9433-FB8F429F02EC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12B-4A53-9EB0-C3944B579B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Sheet1!$C$5:$C$8</c:f>
              <c:strCache>
                <c:ptCount val="4"/>
                <c:pt idx="0">
                  <c:v>ARDS</c:v>
                </c:pt>
                <c:pt idx="1">
                  <c:v>BPCO</c:v>
                </c:pt>
                <c:pt idx="2">
                  <c:v>EMBOLIA</c:v>
                </c:pt>
                <c:pt idx="3">
                  <c:v>POLMONITE</c:v>
                </c:pt>
              </c:strCache>
            </c:strRef>
          </c:cat>
          <c:val>
            <c:numRef>
              <c:f>Sheet1!$E$5:$E$8</c:f>
              <c:numCache>
                <c:formatCode>General</c:formatCode>
                <c:ptCount val="4"/>
                <c:pt idx="0">
                  <c:v>250</c:v>
                </c:pt>
                <c:pt idx="1">
                  <c:v>362</c:v>
                </c:pt>
                <c:pt idx="2">
                  <c:v>79</c:v>
                </c:pt>
                <c:pt idx="3">
                  <c:v>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12B-4A53-9EB0-C3944B579B9E}"/>
            </c:ext>
          </c:extLst>
        </c:ser>
        <c:ser>
          <c:idx val="2"/>
          <c:order val="2"/>
          <c:tx>
            <c:strRef>
              <c:f>Sheet1!$F$4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F359889-157A-458F-A29C-1AB32BCEBD0B}" type="VALUE">
                      <a:rPr lang="en-US" baseline="0"/>
                      <a:pPr/>
                      <a:t>[VALORE]</a:t>
                    </a:fld>
                    <a:endParaRPr lang="it-IT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12B-4A53-9EB0-C3944B579B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45A0878C-E37B-4262-9CF1-CB5015B70FB4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12B-4A53-9EB0-C3944B579B9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D469B031-2DDD-403D-8758-0152707A4E1E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A12B-4A53-9EB0-C3944B579B9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04E06787-6B14-4327-9109-A923A10711EF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12B-4A53-9EB0-C3944B579B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Sheet1!$C$5:$C$8</c:f>
              <c:strCache>
                <c:ptCount val="4"/>
                <c:pt idx="0">
                  <c:v>ARDS</c:v>
                </c:pt>
                <c:pt idx="1">
                  <c:v>BPCO</c:v>
                </c:pt>
                <c:pt idx="2">
                  <c:v>EMBOLIA</c:v>
                </c:pt>
                <c:pt idx="3">
                  <c:v>POLMONITE</c:v>
                </c:pt>
              </c:strCache>
            </c:strRef>
          </c:cat>
          <c:val>
            <c:numRef>
              <c:f>Sheet1!$F$5:$F$8</c:f>
              <c:numCache>
                <c:formatCode>General</c:formatCode>
                <c:ptCount val="4"/>
                <c:pt idx="0">
                  <c:v>407</c:v>
                </c:pt>
                <c:pt idx="1">
                  <c:v>457</c:v>
                </c:pt>
                <c:pt idx="2">
                  <c:v>92</c:v>
                </c:pt>
                <c:pt idx="3">
                  <c:v>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12B-4A53-9EB0-C3944B579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3384400"/>
        <c:axId val="1863401680"/>
      </c:barChart>
      <c:catAx>
        <c:axId val="186338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3401680"/>
        <c:crosses val="autoZero"/>
        <c:auto val="1"/>
        <c:lblAlgn val="ctr"/>
        <c:lblOffset val="100"/>
        <c:noMultiLvlLbl val="0"/>
      </c:catAx>
      <c:valAx>
        <c:axId val="1863401680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3384400"/>
        <c:crosses val="autoZero"/>
        <c:crossBetween val="between"/>
        <c:majorUnit val="100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51856017997749"/>
          <c:y val="0"/>
          <c:w val="0.76845106861642309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pattFill prst="pct90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dPt>
            <c:idx val="0"/>
            <c:bubble3D val="0"/>
            <c:spPr>
              <a:pattFill prst="pct90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BC-4766-8356-C7C3D816F3B3}"/>
              </c:ext>
            </c:extLst>
          </c:dPt>
          <c:dPt>
            <c:idx val="1"/>
            <c:bubble3D val="0"/>
            <c:spPr>
              <a:pattFill prst="pct90">
                <a:fgClr>
                  <a:srgbClr val="FF99CC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BC-4766-8356-C7C3D816F3B3}"/>
              </c:ext>
            </c:extLst>
          </c:dPt>
          <c:dPt>
            <c:idx val="2"/>
            <c:bubble3D val="0"/>
            <c:spPr>
              <a:pattFill prst="pct90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BC-4766-8356-C7C3D816F3B3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BC-4766-8356-C7C3D816F3B3}"/>
              </c:ext>
            </c:extLst>
          </c:dPt>
          <c:cat>
            <c:strRef>
              <c:f>Sheet1!$A$2:$A$5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162</c:v>
                </c:pt>
                <c:pt idx="1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BC-4766-8356-C7C3D816F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pattFill prst="pct90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dPt>
            <c:idx val="0"/>
            <c:bubble3D val="0"/>
            <c:spPr>
              <a:pattFill prst="pct90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90-4380-8204-667816E8776F}"/>
              </c:ext>
            </c:extLst>
          </c:dPt>
          <c:dPt>
            <c:idx val="1"/>
            <c:bubble3D val="0"/>
            <c:spPr>
              <a:pattFill prst="pct90">
                <a:fgClr>
                  <a:srgbClr val="FF99CC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90-4380-8204-667816E8776F}"/>
              </c:ext>
            </c:extLst>
          </c:dPt>
          <c:dPt>
            <c:idx val="2"/>
            <c:bubble3D val="0"/>
            <c:spPr>
              <a:pattFill prst="pct90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90-4380-8204-667816E8776F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90-4380-8204-667816E8776F}"/>
              </c:ext>
            </c:extLst>
          </c:dPt>
          <c:cat>
            <c:strRef>
              <c:f>Sheet1!$A$2:$A$5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181</c:v>
                </c:pt>
                <c:pt idx="1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90-4380-8204-667816E87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pattFill prst="pct90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c:spPr>
          <c:dPt>
            <c:idx val="0"/>
            <c:bubble3D val="0"/>
            <c:spPr>
              <a:pattFill prst="pct90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2D-4D36-8ADF-EB4496FBA539}"/>
              </c:ext>
            </c:extLst>
          </c:dPt>
          <c:dPt>
            <c:idx val="1"/>
            <c:bubble3D val="0"/>
            <c:spPr>
              <a:pattFill prst="pct90">
                <a:fgClr>
                  <a:srgbClr val="FF99CC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2D-4D36-8ADF-EB4496FBA539}"/>
              </c:ext>
            </c:extLst>
          </c:dPt>
          <c:dPt>
            <c:idx val="2"/>
            <c:bubble3D val="0"/>
            <c:spPr>
              <a:pattFill prst="pct90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2D-4D36-8ADF-EB4496FBA539}"/>
              </c:ext>
            </c:extLst>
          </c:dPt>
          <c:dPt>
            <c:idx val="3"/>
            <c:bubble3D val="0"/>
            <c:spPr>
              <a:pattFill prst="pct90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2D-4D36-8ADF-EB4496FBA539}"/>
              </c:ext>
            </c:extLst>
          </c:dPt>
          <c:cat>
            <c:strRef>
              <c:f>Sheet1!$A$2:$A$5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391</c:v>
                </c:pt>
                <c:pt idx="1">
                  <c:v>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2D-4D36-8ADF-EB4496FBA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'[Grafico in Microsoft PowerPoint]Foglio1'!$A$2:$C$13</cx:f>
        <cx:lvl ptCount="12">
          <cx:pt idx="0">O2</cx:pt>
          <cx:pt idx="1">HFNC</cx:pt>
          <cx:pt idx="2">CPAP</cx:pt>
          <cx:pt idx="3">NIV</cx:pt>
          <cx:pt idx="4">O2</cx:pt>
          <cx:pt idx="5">HFNC</cx:pt>
          <cx:pt idx="6">CPAP</cx:pt>
          <cx:pt idx="7">NIV</cx:pt>
          <cx:pt idx="8">O2</cx:pt>
          <cx:pt idx="9">HFNC</cx:pt>
          <cx:pt idx="10">CPAP</cx:pt>
          <cx:pt idx="11">NIV</cx:pt>
        </cx:lvl>
        <cx:lvl ptCount="12">
          <cx:pt idx="0">2022</cx:pt>
          <cx:pt idx="1">2022</cx:pt>
          <cx:pt idx="2">2022</cx:pt>
          <cx:pt idx="3">2022</cx:pt>
          <cx:pt idx="4">2023</cx:pt>
          <cx:pt idx="5">2023</cx:pt>
          <cx:pt idx="6">2023</cx:pt>
          <cx:pt idx="7">2023</cx:pt>
          <cx:pt idx="8">2024</cx:pt>
          <cx:pt idx="9">2024</cx:pt>
          <cx:pt idx="10">2024</cx:pt>
          <cx:pt idx="11">2024</cx:pt>
        </cx:lvl>
        <cx:lvl ptCount="12"/>
      </cx:strDim>
      <cx:numDim type="size">
        <cx:f>'[Grafico in Microsoft PowerPoint]Foglio1'!$D$2:$D$13</cx:f>
        <cx:lvl ptCount="12" formatCode="Standard">
          <cx:pt idx="0">58</cx:pt>
          <cx:pt idx="1">4</cx:pt>
          <cx:pt idx="2">15</cx:pt>
          <cx:pt idx="3">22</cx:pt>
          <cx:pt idx="4">91</cx:pt>
          <cx:pt idx="5">24</cx:pt>
          <cx:pt idx="6">24</cx:pt>
          <cx:pt idx="7">30</cx:pt>
          <cx:pt idx="8">71</cx:pt>
          <cx:pt idx="9">36</cx:pt>
          <cx:pt idx="10">29</cx:pt>
          <cx:pt idx="11">40</cx:pt>
        </cx:lvl>
      </cx:numDim>
    </cx:data>
    <cx:data id="1">
      <cx:strDim type="cat">
        <cx:f>'[Grafico in Microsoft PowerPoint]Foglio1'!$A$2:$C$13</cx:f>
        <cx:lvl ptCount="12">
          <cx:pt idx="0">O2</cx:pt>
          <cx:pt idx="1">HFNC</cx:pt>
          <cx:pt idx="2">CPAP</cx:pt>
          <cx:pt idx="3">NIV</cx:pt>
          <cx:pt idx="4">O2</cx:pt>
          <cx:pt idx="5">HFNC</cx:pt>
          <cx:pt idx="6">CPAP</cx:pt>
          <cx:pt idx="7">NIV</cx:pt>
          <cx:pt idx="8">O2</cx:pt>
          <cx:pt idx="9">HFNC</cx:pt>
          <cx:pt idx="10">CPAP</cx:pt>
          <cx:pt idx="11">NIV</cx:pt>
        </cx:lvl>
        <cx:lvl ptCount="12">
          <cx:pt idx="0">2022</cx:pt>
          <cx:pt idx="1">2022</cx:pt>
          <cx:pt idx="2">2022</cx:pt>
          <cx:pt idx="3">2022</cx:pt>
          <cx:pt idx="4">2023</cx:pt>
          <cx:pt idx="5">2023</cx:pt>
          <cx:pt idx="6">2023</cx:pt>
          <cx:pt idx="7">2023</cx:pt>
          <cx:pt idx="8">2024</cx:pt>
          <cx:pt idx="9">2024</cx:pt>
          <cx:pt idx="10">2024</cx:pt>
          <cx:pt idx="11">2024</cx:pt>
        </cx:lvl>
        <cx:lvl ptCount="12"/>
      </cx:strDim>
      <cx:numDim type="size">
        <cx:f>'[Grafico in Microsoft PowerPoint]Foglio1'!$E$2:$E$13</cx:f>
        <cx:lvl ptCount="12" formatCode="Standard"/>
      </cx:numDim>
    </cx:data>
  </cx:chartData>
  <cx:chart>
    <cx:plotArea>
      <cx:plotAreaRegion>
        <cx:series layoutId="treemap" uniqueId="{AA872FD7-E2D2-4EE0-BA80-09B494EBB403}" formatIdx="0">
          <cx:tx>
            <cx:txData>
              <cx:f>'[Grafico in Microsoft PowerPoint]Foglio1'!$D$1</cx:f>
              <cx:v>admission</cx:v>
            </cx:txData>
          </cx:tx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  <cx:series layoutId="treemap" hidden="1" uniqueId="{7AE1865B-5E28-4077-B791-294A783AE22E}" formatIdx="1">
          <cx:tx>
            <cx:txData>
              <cx:f>'[Grafico in Microsoft PowerPoint]Foglio1'!$E$1</cx:f>
              <cx:v/>
            </cx:txData>
          </cx:tx>
          <cx:dataLabels pos="inEnd">
            <cx:visibility seriesName="0" categoryName="1" value="0"/>
          </cx:dataLabels>
          <cx:dataId val="1"/>
          <cx:layoutPr>
            <cx:parentLabelLayout val="none"/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Foglio1!$B$20:$C$31</cx:f>
        <cx:lvl ptCount="12">
          <cx:pt idx="0">O2</cx:pt>
          <cx:pt idx="1">HFNC</cx:pt>
          <cx:pt idx="2">CPAP</cx:pt>
          <cx:pt idx="3">NIV</cx:pt>
          <cx:pt idx="4">O2</cx:pt>
          <cx:pt idx="5">HFNC</cx:pt>
          <cx:pt idx="6">CPAP</cx:pt>
          <cx:pt idx="7">NIV</cx:pt>
          <cx:pt idx="8">O2</cx:pt>
          <cx:pt idx="9">HFNC</cx:pt>
          <cx:pt idx="10">CPAP</cx:pt>
          <cx:pt idx="11">NIV</cx:pt>
        </cx:lvl>
        <cx:lvl ptCount="12">
          <cx:pt idx="0">2022</cx:pt>
          <cx:pt idx="1">2022</cx:pt>
          <cx:pt idx="2">2022</cx:pt>
          <cx:pt idx="3">2022</cx:pt>
          <cx:pt idx="4">2023</cx:pt>
          <cx:pt idx="5">2023</cx:pt>
          <cx:pt idx="6">2023</cx:pt>
          <cx:pt idx="7">2023</cx:pt>
          <cx:pt idx="8">2024</cx:pt>
          <cx:pt idx="9">2024</cx:pt>
          <cx:pt idx="10">2024</cx:pt>
          <cx:pt idx="11">2024</cx:pt>
        </cx:lvl>
      </cx:strDim>
      <cx:numDim type="size">
        <cx:f>Foglio1!$D$20:$D$31</cx:f>
        <cx:lvl ptCount="12" formatCode="Standard">
          <cx:pt idx="0">78</cx:pt>
          <cx:pt idx="1">32</cx:pt>
          <cx:pt idx="2">19</cx:pt>
          <cx:pt idx="3">39</cx:pt>
          <cx:pt idx="4">156</cx:pt>
          <cx:pt idx="5">81</cx:pt>
          <cx:pt idx="6">45</cx:pt>
          <cx:pt idx="7">50</cx:pt>
          <cx:pt idx="8">173</cx:pt>
          <cx:pt idx="9">116</cx:pt>
          <cx:pt idx="10">54</cx:pt>
          <cx:pt idx="11">76</cx:pt>
        </cx:lvl>
      </cx:numDim>
    </cx:data>
  </cx:chartData>
  <cx:chart>
    <cx:plotArea>
      <cx:plotAreaRegion>
        <cx:series layoutId="treemap" uniqueId="{E00D150A-3EE8-42C0-83FD-1CB44A0F7191}">
          <cx:tx>
            <cx:txData>
              <cx:f>Foglio1!$D$19</cx:f>
              <cx:v>Hstay</cx:v>
            </cx:txData>
          </cx:tx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Sheet1!$A$2:$C$17</cx:f>
        <cx:lvl ptCount="16">
          <cx:pt idx="0">PS</cx:pt>
          <cx:pt idx="1">reparto medico</cx:pt>
          <cx:pt idx="2">reparto chirurgico</cx:pt>
          <cx:pt idx="3">terapia intensiva</cx:pt>
          <cx:pt idx="4">altra semintensiva</cx:pt>
        </cx:lvl>
        <cx:lvl ptCount="16">
          <cx:pt idx="0">stesso ospedale</cx:pt>
          <cx:pt idx="1">stesso ospedale</cx:pt>
          <cx:pt idx="2">stesso ospedale</cx:pt>
          <cx:pt idx="3">stesso ospedale</cx:pt>
          <cx:pt idx="4">stesso ospedale</cx:pt>
          <cx:pt idx="5">altro ospedale</cx:pt>
          <cx:pt idx="6">accesso diretto</cx:pt>
          <cx:pt idx="7">RSA</cx:pt>
        </cx:lvl>
        <cx:lvl ptCount="16"/>
      </cx:strDim>
      <cx:numDim type="size">
        <cx:f>Sheet1!$D$2:$D$17</cx:f>
        <cx:lvl ptCount="16" formatCode="Standard">
          <cx:pt idx="0">3477</cx:pt>
          <cx:pt idx="1">490</cx:pt>
          <cx:pt idx="2">151</cx:pt>
          <cx:pt idx="3">240</cx:pt>
          <cx:pt idx="4">52</cx:pt>
          <cx:pt idx="5">76</cx:pt>
          <cx:pt idx="6">4</cx:pt>
          <cx:pt idx="7">5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sunburst" uniqueId="{7CE2C050-022E-4AFA-809F-DEE79F2160F3}">
          <cx:tx>
            <cx:txData>
              <cx:f>Sheet1!$D$1</cx:f>
              <cx:v/>
            </cx:txData>
          </cx:tx>
          <cx:dataPt idx="1">
            <cx:spPr>
              <a:solidFill>
                <a:srgbClr val="FF0000"/>
              </a:solidFill>
              <a:ln>
                <a:solidFill>
                  <a:srgbClr val="FF0000"/>
                </a:solidFill>
              </a:ln>
            </cx:spPr>
          </cx:dataPt>
          <cx:dataPt idx="2">
            <cx:spPr>
              <a:solidFill>
                <a:srgbClr val="FF6600"/>
              </a:solidFill>
            </cx:spPr>
          </cx:dataPt>
          <cx:dataPt idx="3">
            <cx:spPr>
              <a:solidFill>
                <a:srgbClr val="FF9933"/>
              </a:solidFill>
              <a:ln>
                <a:solidFill>
                  <a:srgbClr val="FFC000"/>
                </a:solidFill>
              </a:ln>
            </cx:spPr>
          </cx:dataPt>
          <cx:dataPt idx="4">
            <cx:spPr>
              <a:solidFill>
                <a:srgbClr val="FFFF00"/>
              </a:solidFill>
              <a:ln>
                <a:solidFill>
                  <a:srgbClr val="FFFF00"/>
                </a:solidFill>
              </a:ln>
            </cx:spPr>
          </cx:dataPt>
          <cx:dataPt idx="5">
            <cx:spPr>
              <a:solidFill>
                <a:srgbClr val="FFC000">
                  <a:lumMod val="60000"/>
                  <a:lumOff val="40000"/>
                </a:srgbClr>
              </a:solidFill>
              <a:ln>
                <a:solidFill>
                  <a:srgbClr val="FFC000">
                    <a:lumMod val="60000"/>
                    <a:lumOff val="40000"/>
                  </a:srgbClr>
                </a:solidFill>
              </a:ln>
            </cx:spPr>
          </cx:dataPt>
          <cx:dataLabels pos="ctr">
            <cx:visibility seriesName="0" categoryName="1" value="0"/>
          </cx:dataLabels>
          <cx:dataId val="0"/>
        </cx:series>
      </cx:plotAreaRegion>
    </cx:plotArea>
  </cx:chart>
  <cx:spPr>
    <a:noFill/>
    <a:ln>
      <a:noFill/>
    </a:ln>
  </cx:spPr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Sheet1!$A$2:$A$6</cx:f>
        <cx:lvl ptCount="5">
          <cx:pt idx="0">BPCO riac</cx:pt>
          <cx:pt idx="1">Versamento pl</cx:pt>
          <cx:pt idx="2">Altra patologia</cx:pt>
          <cx:pt idx="3">ARDS moderata</cx:pt>
          <cx:pt idx="4">ARDS lieve </cx:pt>
        </cx:lvl>
      </cx:strDim>
      <cx:numDim type="val">
        <cx:f>Sheet1!$B$2:$B$6</cx:f>
        <cx:lvl ptCount="5" formatCode="Standard">
          <cx:pt idx="0">1273</cx:pt>
          <cx:pt idx="1">1034</cx:pt>
          <cx:pt idx="2">624</cx:pt>
          <cx:pt idx="3">546</cx:pt>
          <cx:pt idx="4">307</cx:pt>
        </cx:lvl>
      </cx:numDim>
    </cx:data>
  </cx:chartData>
  <cx:chart>
    <cx:plotArea>
      <cx:plotAreaRegion>
        <cx:series layoutId="funnel" uniqueId="{633B25C6-A88F-49FE-90C2-DF434D66218D}">
          <cx:tx>
            <cx:txData>
              <cx:f>Sheet1!$B$1</cx:f>
              <cx:v>Series1</cx:v>
            </cx:txData>
          </cx:tx>
          <cx:dataPt idx="1">
            <cx:spPr>
              <a:solidFill>
                <a:srgbClr val="D60093"/>
              </a:solidFill>
            </cx:spPr>
          </cx:dataPt>
          <cx:dataPt idx="2">
            <cx:spPr>
              <a:solidFill>
                <a:srgbClr val="FF3399"/>
              </a:solidFill>
            </cx:spPr>
          </cx:dataPt>
          <cx:dataPt idx="3">
            <cx:spPr>
              <a:solidFill>
                <a:srgbClr val="FF6699"/>
              </a:solidFill>
            </cx:spPr>
          </cx:dataPt>
          <cx:dataPt idx="4">
            <cx:spPr>
              <a:solidFill>
                <a:srgbClr val="FF99CC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solidFill>
                      <a:schemeClr val="tx1"/>
                    </a:solidFill>
                  </a:defRPr>
                </a:pPr>
                <a:endParaRPr lang="en-GB" sz="1200" b="1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1" value="1"/>
            <cx:separator>
</cx:separator>
          </cx:dataLabels>
          <cx:dataId val="0"/>
        </cx:series>
      </cx:plotAreaRegion>
      <cx:axis id="0" hidden="1">
        <cx:catScaling gapWidth="0.0599999987"/>
        <cx:tickLabels/>
      </cx:axis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Sheet1!$A$2:$A$6</cx:f>
        <cx:lvl ptCount="5">
          <cx:pt idx="0">COT</cx:pt>
          <cx:pt idx="1">HFNC</cx:pt>
          <cx:pt idx="2">CPAP</cx:pt>
          <cx:pt idx="3">NIV</cx:pt>
          <cx:pt idx="4">IV</cx:pt>
        </cx:lvl>
      </cx:strDim>
      <cx:numDim type="size">
        <cx:f>Sheet1!$B$2:$B$6</cx:f>
        <cx:lvl ptCount="5" formatCode="General">
          <cx:pt idx="0">1785</cx:pt>
          <cx:pt idx="1">822</cx:pt>
          <cx:pt idx="2">428</cx:pt>
          <cx:pt idx="3">1154</cx:pt>
          <cx:pt idx="4">22</cx:pt>
        </cx:lvl>
      </cx:numDim>
    </cx:data>
  </cx:chartData>
  <cx:chart>
    <cx:plotArea>
      <cx:plotAreaRegion>
        <cx:plotSurface>
          <cx:spPr>
            <a:noFill/>
            <a:ln>
              <a:noFill/>
            </a:ln>
          </cx:spPr>
        </cx:plotSurface>
        <cx:series layoutId="sunburst" uniqueId="{4C9373DF-9851-4C6D-B968-6732A9D5AC23}">
          <cx:tx>
            <cx:txData>
              <cx:f>Sheet1!$B$1</cx:f>
              <cx:v>Sales</cx:v>
            </cx:txData>
          </cx:tx>
          <cx:dataPt idx="0">
            <cx:spPr>
              <a:solidFill>
                <a:srgbClr val="4BACC6">
                  <a:lumMod val="40000"/>
                  <a:lumOff val="60000"/>
                </a:srgbClr>
              </a:solidFill>
              <a:ln>
                <a:solidFill>
                  <a:srgbClr val="002060"/>
                </a:solidFill>
              </a:ln>
              <a:effectLst>
                <a:outerShdw blurRad="50800" dist="50800" dir="5400000" algn="ctr" rotWithShape="0">
                  <a:srgbClr val="4BACC6">
                    <a:lumMod val="20000"/>
                    <a:lumOff val="80000"/>
                  </a:srgbClr>
                </a:outerShdw>
              </a:effectLst>
            </cx:spPr>
          </cx:dataPt>
          <cx:dataPt idx="1">
            <cx:spPr>
              <a:solidFill>
                <a:prstClr val="white">
                  <a:lumMod val="65000"/>
                </a:prstClr>
              </a:solidFill>
              <a:ln>
                <a:solidFill>
                  <a:srgbClr val="002060"/>
                </a:solidFill>
              </a:ln>
            </cx:spPr>
          </cx:dataPt>
          <cx:dataPt idx="2">
            <cx:spPr>
              <a:solidFill>
                <a:srgbClr val="FF3399"/>
              </a:solidFill>
              <a:ln>
                <a:solidFill>
                  <a:srgbClr val="002060"/>
                </a:solidFill>
              </a:ln>
            </cx:spPr>
          </cx:dataPt>
          <cx:dataPt idx="3">
            <cx:spPr>
              <a:solidFill>
                <a:srgbClr val="00B0F0"/>
              </a:solidFill>
              <a:ln>
                <a:solidFill>
                  <a:srgbClr val="002060"/>
                </a:solidFill>
              </a:ln>
            </cx:spPr>
          </cx:dataPt>
          <cx:dataLabels>
            <cx:visibility seriesName="0" categoryName="1" value="1"/>
            <cx:separator>
</cx:separator>
          </cx:dataLabels>
          <cx:dataId val="0"/>
        </cx:series>
      </cx:plotAreaRegion>
    </cx:plotArea>
  </cx:chart>
  <cx:spPr>
    <a:noFill/>
    <a:ln>
      <a:noFill/>
    </a:ln>
  </cx:spPr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Sheet1!$A$2:$C$61</cx:f>
        <cx:lvl ptCount="60">
          <cx:pt idx="0">80</cx:pt>
          <cx:pt idx="1">34</cx:pt>
          <cx:pt idx="2">37</cx:pt>
          <cx:pt idx="3">59</cx:pt>
          <cx:pt idx="4">1</cx:pt>
          <cx:pt idx="5">93</cx:pt>
          <cx:pt idx="6">46</cx:pt>
          <cx:pt idx="7">31</cx:pt>
          <cx:pt idx="8">73</cx:pt>
          <cx:pt idx="9">1</cx:pt>
          <cx:pt idx="10">110</cx:pt>
          <cx:pt idx="11">99</cx:pt>
          <cx:pt idx="12">70</cx:pt>
          <cx:pt idx="13">115</cx:pt>
          <cx:pt idx="14">2</cx:pt>
          <cx:pt idx="15">80</cx:pt>
          <cx:pt idx="16">27</cx:pt>
          <cx:pt idx="17">25</cx:pt>
          <cx:pt idx="18">187</cx:pt>
          <cx:pt idx="19">3</cx:pt>
          <cx:pt idx="20">118</cx:pt>
          <cx:pt idx="21">48</cx:pt>
          <cx:pt idx="22">13</cx:pt>
          <cx:pt idx="23">175</cx:pt>
          <cx:pt idx="24">0</cx:pt>
          <cx:pt idx="25">148</cx:pt>
          <cx:pt idx="26">65</cx:pt>
          <cx:pt idx="27">27</cx:pt>
          <cx:pt idx="28">207</cx:pt>
          <cx:pt idx="29">0</cx:pt>
          <cx:pt idx="30">49</cx:pt>
          <cx:pt idx="31">8</cx:pt>
          <cx:pt idx="32">2</cx:pt>
          <cx:pt idx="33">5</cx:pt>
          <cx:pt idx="34">0</cx:pt>
          <cx:pt idx="35">46</cx:pt>
          <cx:pt idx="36">10</cx:pt>
          <cx:pt idx="37">4</cx:pt>
          <cx:pt idx="38">14</cx:pt>
          <cx:pt idx="39">0</cx:pt>
          <cx:pt idx="40">66</cx:pt>
          <cx:pt idx="41">14</cx:pt>
          <cx:pt idx="42">3</cx:pt>
          <cx:pt idx="43">1</cx:pt>
          <cx:pt idx="44">0</cx:pt>
          <cx:pt idx="45">195</cx:pt>
          <cx:pt idx="46">75</cx:pt>
          <cx:pt idx="47">67</cx:pt>
          <cx:pt idx="48">149</cx:pt>
          <cx:pt idx="49">2</cx:pt>
          <cx:pt idx="50">255</cx:pt>
          <cx:pt idx="51">125</cx:pt>
          <cx:pt idx="52">69</cx:pt>
          <cx:pt idx="53">173</cx:pt>
          <cx:pt idx="54">2</cx:pt>
          <cx:pt idx="55">283</cx:pt>
          <cx:pt idx="56">214</cx:pt>
          <cx:pt idx="57">87</cx:pt>
          <cx:pt idx="58">209</cx:pt>
          <cx:pt idx="59">2</cx:pt>
        </cx:lvl>
        <cx:lvl ptCount="60">
          <cx:pt idx="0">214</cx:pt>
          <cx:pt idx="1">214</cx:pt>
          <cx:pt idx="2">214</cx:pt>
          <cx:pt idx="3">214</cx:pt>
          <cx:pt idx="4">214</cx:pt>
          <cx:pt idx="5">250</cx:pt>
          <cx:pt idx="6">250</cx:pt>
          <cx:pt idx="7">250</cx:pt>
          <cx:pt idx="8">250</cx:pt>
          <cx:pt idx="9">250</cx:pt>
          <cx:pt idx="10">407</cx:pt>
          <cx:pt idx="11">407</cx:pt>
          <cx:pt idx="12">407</cx:pt>
          <cx:pt idx="13">407</cx:pt>
          <cx:pt idx="14">407</cx:pt>
          <cx:pt idx="15">325</cx:pt>
          <cx:pt idx="16">325</cx:pt>
          <cx:pt idx="17">325</cx:pt>
          <cx:pt idx="18">325</cx:pt>
          <cx:pt idx="19">325</cx:pt>
          <cx:pt idx="20">362</cx:pt>
          <cx:pt idx="21">362</cx:pt>
          <cx:pt idx="22">362</cx:pt>
          <cx:pt idx="23">362</cx:pt>
          <cx:pt idx="24">362</cx:pt>
          <cx:pt idx="25">457</cx:pt>
          <cx:pt idx="26">457</cx:pt>
          <cx:pt idx="27">457</cx:pt>
          <cx:pt idx="28">457</cx:pt>
          <cx:pt idx="29">457</cx:pt>
          <cx:pt idx="30">68</cx:pt>
          <cx:pt idx="31">68</cx:pt>
          <cx:pt idx="32">68</cx:pt>
          <cx:pt idx="33">68</cx:pt>
          <cx:pt idx="34">68</cx:pt>
          <cx:pt idx="35">79</cx:pt>
          <cx:pt idx="36">79</cx:pt>
          <cx:pt idx="37">79</cx:pt>
          <cx:pt idx="38">79</cx:pt>
          <cx:pt idx="39">79</cx:pt>
          <cx:pt idx="40">92</cx:pt>
          <cx:pt idx="41">92</cx:pt>
          <cx:pt idx="42">92</cx:pt>
          <cx:pt idx="43">92</cx:pt>
          <cx:pt idx="44">92</cx:pt>
          <cx:pt idx="45">502</cx:pt>
          <cx:pt idx="46">502</cx:pt>
          <cx:pt idx="47">502</cx:pt>
          <cx:pt idx="48">502</cx:pt>
          <cx:pt idx="49">502</cx:pt>
          <cx:pt idx="50">641</cx:pt>
          <cx:pt idx="51">641</cx:pt>
          <cx:pt idx="52">641</cx:pt>
          <cx:pt idx="53">641</cx:pt>
          <cx:pt idx="54">641</cx:pt>
          <cx:pt idx="55">817</cx:pt>
          <cx:pt idx="56">817</cx:pt>
          <cx:pt idx="57">817</cx:pt>
          <cx:pt idx="58">817</cx:pt>
          <cx:pt idx="59">817</cx:pt>
        </cx:lvl>
        <cx:lvl ptCount="60">
          <cx:pt idx="0">ARDS 871</cx:pt>
          <cx:pt idx="1">ARDS 871</cx:pt>
          <cx:pt idx="2">ARDS 871</cx:pt>
          <cx:pt idx="3">ARDS 871</cx:pt>
          <cx:pt idx="4">ARDS 871</cx:pt>
          <cx:pt idx="5">ARDS 871</cx:pt>
          <cx:pt idx="6">ARDS 871</cx:pt>
          <cx:pt idx="7">ARDS 871</cx:pt>
          <cx:pt idx="8">ARDS 871</cx:pt>
          <cx:pt idx="9">ARDS 871</cx:pt>
          <cx:pt idx="10">ARDS 871</cx:pt>
          <cx:pt idx="11">ARDS 871</cx:pt>
          <cx:pt idx="12">ARDS 871</cx:pt>
          <cx:pt idx="13">ARDS 871</cx:pt>
          <cx:pt idx="14">ARDS 871</cx:pt>
          <cx:pt idx="15">BPCO 1144</cx:pt>
          <cx:pt idx="16">BPCO 1144</cx:pt>
          <cx:pt idx="17">BPCO 1144</cx:pt>
          <cx:pt idx="18">BPCO 1144</cx:pt>
          <cx:pt idx="19">BPCO 1144</cx:pt>
          <cx:pt idx="20">BPCO 1144</cx:pt>
          <cx:pt idx="21">BPCO 1144</cx:pt>
          <cx:pt idx="22">BPCO 1144</cx:pt>
          <cx:pt idx="23">BPCO 1144</cx:pt>
          <cx:pt idx="24">BPCO 1144</cx:pt>
          <cx:pt idx="25">BPCO 1144</cx:pt>
          <cx:pt idx="26">BPCO 1144</cx:pt>
          <cx:pt idx="27">BPCO 1144</cx:pt>
          <cx:pt idx="28">BPCO 1144</cx:pt>
          <cx:pt idx="29">BPCO 1144</cx:pt>
          <cx:pt idx="30">TEP 239</cx:pt>
          <cx:pt idx="31">TEP 239</cx:pt>
          <cx:pt idx="32">TEP 239</cx:pt>
          <cx:pt idx="33">TEP 239</cx:pt>
          <cx:pt idx="34">TEP 239</cx:pt>
          <cx:pt idx="35">TEP 239</cx:pt>
          <cx:pt idx="36">TEP 239</cx:pt>
          <cx:pt idx="37">TEP 239</cx:pt>
          <cx:pt idx="38">TEP 239</cx:pt>
          <cx:pt idx="39">TEP 239</cx:pt>
          <cx:pt idx="40">TEP 239</cx:pt>
          <cx:pt idx="41">TEP 239</cx:pt>
          <cx:pt idx="42">TEP 239</cx:pt>
          <cx:pt idx="43">TEP 239</cx:pt>
          <cx:pt idx="44">TEP 239</cx:pt>
          <cx:pt idx="45">POLMONITE  1960</cx:pt>
          <cx:pt idx="46">POLMONITE  1960</cx:pt>
          <cx:pt idx="47">POLMONITE  1960</cx:pt>
          <cx:pt idx="48">POLMONITE  1960</cx:pt>
          <cx:pt idx="49">POLMONITE  1960</cx:pt>
          <cx:pt idx="50">POLMONITE  1960</cx:pt>
          <cx:pt idx="51">POLMONITE  1960</cx:pt>
          <cx:pt idx="52">POLMONITE  1960</cx:pt>
          <cx:pt idx="53">POLMONITE  1960</cx:pt>
          <cx:pt idx="54">POLMONITE  1960</cx:pt>
          <cx:pt idx="55">POLMONITE  1960</cx:pt>
          <cx:pt idx="56">POLMONITE  1960</cx:pt>
          <cx:pt idx="57">POLMONITE  1960</cx:pt>
          <cx:pt idx="58">POLMONITE  1960</cx:pt>
          <cx:pt idx="59">POLMONITE  1960</cx:pt>
        </cx:lvl>
      </cx:strDim>
      <cx:numDim type="size">
        <cx:f>Sheet1!$D$2:$D$61</cx:f>
        <cx:lvl ptCount="60" formatCode="Standard">
          <cx:pt idx="0">80</cx:pt>
          <cx:pt idx="1">34</cx:pt>
          <cx:pt idx="2">37</cx:pt>
          <cx:pt idx="3">59</cx:pt>
          <cx:pt idx="4">1</cx:pt>
          <cx:pt idx="5">93</cx:pt>
          <cx:pt idx="6">46</cx:pt>
          <cx:pt idx="7">31</cx:pt>
          <cx:pt idx="8">73</cx:pt>
          <cx:pt idx="9">1</cx:pt>
          <cx:pt idx="10">110</cx:pt>
          <cx:pt idx="11">99</cx:pt>
          <cx:pt idx="12">70</cx:pt>
          <cx:pt idx="13">115</cx:pt>
          <cx:pt idx="14">2</cx:pt>
          <cx:pt idx="15">80</cx:pt>
          <cx:pt idx="16">27</cx:pt>
          <cx:pt idx="17">25</cx:pt>
          <cx:pt idx="18">187</cx:pt>
          <cx:pt idx="19">3</cx:pt>
          <cx:pt idx="20">118</cx:pt>
          <cx:pt idx="21">48</cx:pt>
          <cx:pt idx="22">13</cx:pt>
          <cx:pt idx="23">175</cx:pt>
          <cx:pt idx="24">0</cx:pt>
          <cx:pt idx="25">148</cx:pt>
          <cx:pt idx="26">65</cx:pt>
          <cx:pt idx="27">27</cx:pt>
          <cx:pt idx="28">207</cx:pt>
          <cx:pt idx="29">0</cx:pt>
          <cx:pt idx="30">49</cx:pt>
          <cx:pt idx="31">8</cx:pt>
          <cx:pt idx="32">2</cx:pt>
          <cx:pt idx="33">5</cx:pt>
          <cx:pt idx="34">0</cx:pt>
          <cx:pt idx="35">46</cx:pt>
          <cx:pt idx="36">10</cx:pt>
          <cx:pt idx="37">4</cx:pt>
          <cx:pt idx="38">14</cx:pt>
          <cx:pt idx="39">0</cx:pt>
          <cx:pt idx="40">66</cx:pt>
          <cx:pt idx="41">14</cx:pt>
          <cx:pt idx="42">3</cx:pt>
          <cx:pt idx="43">1</cx:pt>
          <cx:pt idx="44">0</cx:pt>
          <cx:pt idx="45">195</cx:pt>
          <cx:pt idx="46">75</cx:pt>
          <cx:pt idx="47">67</cx:pt>
          <cx:pt idx="48">149</cx:pt>
          <cx:pt idx="49">2</cx:pt>
          <cx:pt idx="50">255</cx:pt>
          <cx:pt idx="51">125</cx:pt>
          <cx:pt idx="52">69</cx:pt>
          <cx:pt idx="53">173</cx:pt>
          <cx:pt idx="54">2</cx:pt>
          <cx:pt idx="55">283</cx:pt>
          <cx:pt idx="56">214</cx:pt>
          <cx:pt idx="57">87</cx:pt>
          <cx:pt idx="58">209</cx:pt>
          <cx:pt idx="59">2</cx:pt>
        </cx:lvl>
      </cx:numDim>
    </cx:data>
  </cx:chartData>
  <cx:chart>
    <cx:plotArea>
      <cx:plotAreaRegion>
        <cx:plotSurface>
          <cx:spPr>
            <a:solidFill>
              <a:schemeClr val="bg1"/>
            </a:solidFill>
          </cx:spPr>
        </cx:plotSurface>
        <cx:series layoutId="sunburst" uniqueId="{754376C7-3CA3-4776-BCA6-C542121F7BAA}">
          <cx:tx>
            <cx:txData>
              <cx:f>Sheet1!$D$1</cx:f>
              <cx:v>Series1</cx:v>
            </cx:txData>
          </cx:tx>
          <cx:dataPt idx="0">
            <cx:spPr>
              <a:solidFill>
                <a:srgbClr val="CC00FF"/>
              </a:solidFill>
            </cx:spPr>
          </cx:dataPt>
          <cx:dataPt idx="2">
            <cx:spPr>
              <a:pattFill prst="pct80">
                <a:fgClr>
                  <a:srgbClr val="CC00FF"/>
                </a:fgClr>
                <a:bgClr>
                  <a:prstClr val="white"/>
                </a:bgClr>
              </a:pattFill>
            </cx:spPr>
          </cx:dataPt>
          <cx:dataPt idx="4">
            <cx:spPr>
              <a:pattFill prst="zigZag">
                <a:fgClr>
                  <a:srgbClr val="CC00FF"/>
                </a:fgClr>
                <a:bgClr>
                  <a:prstClr val="white"/>
                </a:bgClr>
              </a:pattFill>
            </cx:spPr>
          </cx:dataPt>
          <cx:dataPt idx="5">
            <cx:spPr>
              <a:pattFill prst="dkDnDiag">
                <a:fgClr>
                  <a:srgbClr val="CC00FF"/>
                </a:fgClr>
                <a:bgClr>
                  <a:prstClr val="white"/>
                </a:bgClr>
              </a:pattFill>
            </cx:spPr>
          </cx:dataPt>
          <cx:dataPt idx="8">
            <cx:spPr>
              <a:pattFill prst="pct80">
                <a:fgClr>
                  <a:srgbClr val="CC00FF"/>
                </a:fgClr>
                <a:bgClr>
                  <a:prstClr val="white"/>
                </a:bgClr>
              </a:pattFill>
            </cx:spPr>
          </cx:dataPt>
          <cx:dataPt idx="9">
            <cx:spPr>
              <a:pattFill prst="zigZag">
                <a:fgClr>
                  <a:srgbClr val="CC00FF"/>
                </a:fgClr>
                <a:bgClr>
                  <a:prstClr val="white"/>
                </a:bgClr>
              </a:pattFill>
            </cx:spPr>
          </cx:dataPt>
          <cx:dataPt idx="11">
            <cx:spPr>
              <a:pattFill prst="dkDnDiag">
                <a:fgClr>
                  <a:srgbClr val="CC00FF"/>
                </a:fgClr>
                <a:bgClr>
                  <a:prstClr val="white"/>
                </a:bgClr>
              </a:pattFill>
            </cx:spPr>
          </cx:dataPt>
          <cx:dataPt idx="14">
            <cx:spPr>
              <a:pattFill prst="dkDnDiag">
                <a:fgClr>
                  <a:srgbClr val="CC00FF"/>
                </a:fgClr>
                <a:bgClr>
                  <a:prstClr val="white"/>
                </a:bgClr>
              </a:pattFill>
            </cx:spPr>
          </cx:dataPt>
          <cx:dataPt idx="15">
            <cx:spPr>
              <a:pattFill prst="zigZag">
                <a:fgClr>
                  <a:srgbClr val="CC00FF"/>
                </a:fgClr>
                <a:bgClr>
                  <a:prstClr val="white"/>
                </a:bgClr>
              </a:pattFill>
            </cx:spPr>
          </cx:dataPt>
          <cx:dataPt idx="17">
            <cx:spPr>
              <a:pattFill prst="pct80">
                <a:fgClr>
                  <a:srgbClr val="CC00FF"/>
                </a:fgClr>
                <a:bgClr>
                  <a:prstClr val="white"/>
                </a:bgClr>
              </a:pattFill>
            </cx:spPr>
          </cx:dataPt>
          <cx:dataPt idx="19">
            <cx:spPr>
              <a:solidFill>
                <a:srgbClr val="7030A0"/>
              </a:solidFill>
            </cx:spPr>
          </cx:dataPt>
          <cx:dataPt idx="21">
            <cx:spPr>
              <a:pattFill prst="dkDnDiag">
                <a:fgClr>
                  <a:srgbClr val="7030A0"/>
                </a:fgClr>
                <a:bgClr>
                  <a:prstClr val="white"/>
                </a:bgClr>
              </a:pattFill>
            </cx:spPr>
          </cx:dataPt>
          <cx:dataPt idx="22">
            <cx:spPr>
              <a:pattFill prst="zigZag">
                <a:fgClr>
                  <a:srgbClr val="7030A0"/>
                </a:fgClr>
                <a:bgClr>
                  <a:prstClr val="white"/>
                </a:bgClr>
              </a:pattFill>
            </cx:spPr>
          </cx:dataPt>
          <cx:dataPt idx="24">
            <cx:spPr>
              <a:pattFill prst="pct80">
                <a:fgClr>
                  <a:srgbClr val="7030A0"/>
                </a:fgClr>
                <a:bgClr>
                  <a:prstClr val="white"/>
                </a:bgClr>
              </a:pattFill>
            </cx:spPr>
          </cx:dataPt>
          <cx:dataPt idx="27">
            <cx:spPr>
              <a:pattFill prst="dkDnDiag">
                <a:fgClr>
                  <a:srgbClr val="7030A0"/>
                </a:fgClr>
                <a:bgClr>
                  <a:prstClr val="white"/>
                </a:bgClr>
              </a:pattFill>
            </cx:spPr>
          </cx:dataPt>
          <cx:dataPt idx="28">
            <cx:spPr>
              <a:pattFill prst="zigZag">
                <a:fgClr>
                  <a:srgbClr val="7030A0"/>
                </a:fgClr>
                <a:bgClr>
                  <a:prstClr val="white"/>
                </a:bgClr>
              </a:pattFill>
            </cx:spPr>
          </cx:dataPt>
          <cx:dataPt idx="30">
            <cx:spPr>
              <a:pattFill prst="pct80">
                <a:fgClr>
                  <a:srgbClr val="7030A0"/>
                </a:fgClr>
                <a:bgClr>
                  <a:prstClr val="white"/>
                </a:bgClr>
              </a:pattFill>
            </cx:spPr>
          </cx:dataPt>
          <cx:dataPt idx="33">
            <cx:spPr>
              <a:pattFill prst="dkDnDiag">
                <a:fgClr>
                  <a:srgbClr val="7030A0"/>
                </a:fgClr>
                <a:bgClr>
                  <a:prstClr val="white"/>
                </a:bgClr>
              </a:pattFill>
            </cx:spPr>
          </cx:dataPt>
          <cx:dataPt idx="34">
            <cx:spPr>
              <a:pattFill prst="zigZag">
                <a:fgClr>
                  <a:srgbClr val="7030A0"/>
                </a:fgClr>
                <a:bgClr>
                  <a:prstClr val="white"/>
                </a:bgClr>
              </a:pattFill>
            </cx:spPr>
          </cx:dataPt>
          <cx:dataPt idx="36">
            <cx:spPr>
              <a:pattFill prst="pct80">
                <a:fgClr>
                  <a:srgbClr val="7030A0"/>
                </a:fgClr>
                <a:bgClr>
                  <a:prstClr val="white"/>
                </a:bgClr>
              </a:pattFill>
            </cx:spPr>
          </cx:dataPt>
          <cx:dataPt idx="38">
            <cx:spPr>
              <a:solidFill>
                <a:srgbClr val="FF99CC"/>
              </a:solidFill>
            </cx:spPr>
          </cx:dataPt>
          <cx:dataPt idx="40">
            <cx:spPr>
              <a:pattFill prst="pct80">
                <a:fgClr>
                  <a:srgbClr val="FF99CC"/>
                </a:fgClr>
                <a:bgClr>
                  <a:prstClr val="white"/>
                </a:bgClr>
              </a:pattFill>
            </cx:spPr>
          </cx:dataPt>
          <cx:dataPt idx="46">
            <cx:spPr>
              <a:pattFill prst="pct80">
                <a:fgClr>
                  <a:srgbClr val="FF99CC"/>
                </a:fgClr>
                <a:bgClr>
                  <a:prstClr val="white"/>
                </a:bgClr>
              </a:pattFill>
            </cx:spPr>
          </cx:dataPt>
          <cx:dataPt idx="52">
            <cx:spPr>
              <a:pattFill prst="pct80">
                <a:fgClr>
                  <a:srgbClr val="FF99CC"/>
                </a:fgClr>
                <a:bgClr>
                  <a:prstClr val="white"/>
                </a:bgClr>
              </a:pattFill>
            </cx:spPr>
          </cx:dataPt>
          <cx:dataPt idx="57">
            <cx:spPr>
              <a:solidFill>
                <a:srgbClr val="9966FF"/>
              </a:solidFill>
            </cx:spPr>
          </cx:dataPt>
          <cx:dataPt idx="59">
            <cx:spPr>
              <a:pattFill prst="pct80">
                <a:fgClr>
                  <a:srgbClr val="9966FF"/>
                </a:fgClr>
                <a:bgClr>
                  <a:prstClr val="white"/>
                </a:bgClr>
              </a:pattFill>
            </cx:spPr>
          </cx:dataPt>
          <cx:dataPt idx="60">
            <cx:spPr>
              <a:pattFill prst="zigZag">
                <a:fgClr>
                  <a:srgbClr val="9966FF"/>
                </a:fgClr>
                <a:bgClr>
                  <a:prstClr val="white"/>
                </a:bgClr>
              </a:pattFill>
            </cx:spPr>
          </cx:dataPt>
          <cx:dataPt idx="62">
            <cx:spPr>
              <a:pattFill prst="dkDnDiag">
                <a:fgClr>
                  <a:srgbClr val="9966FF"/>
                </a:fgClr>
                <a:bgClr>
                  <a:prstClr val="white"/>
                </a:bgClr>
              </a:pattFill>
            </cx:spPr>
          </cx:dataPt>
          <cx:dataPt idx="65">
            <cx:spPr>
              <a:pattFill prst="pct80">
                <a:fgClr>
                  <a:srgbClr val="9966FF"/>
                </a:fgClr>
                <a:bgClr>
                  <a:prstClr val="white"/>
                </a:bgClr>
              </a:pattFill>
            </cx:spPr>
          </cx:dataPt>
          <cx:dataPt idx="66">
            <cx:spPr>
              <a:pattFill prst="zigZag">
                <a:fgClr>
                  <a:srgbClr val="9966FF"/>
                </a:fgClr>
                <a:bgClr>
                  <a:prstClr val="white"/>
                </a:bgClr>
              </a:pattFill>
            </cx:spPr>
          </cx:dataPt>
          <cx:dataPt idx="68">
            <cx:spPr>
              <a:pattFill prst="dkDnDiag">
                <a:fgClr>
                  <a:srgbClr val="9966FF"/>
                </a:fgClr>
                <a:bgClr>
                  <a:prstClr val="white"/>
                </a:bgClr>
              </a:pattFill>
            </cx:spPr>
          </cx:dataPt>
          <cx:dataPt idx="71">
            <cx:spPr>
              <a:pattFill prst="pct80">
                <a:fgClr>
                  <a:srgbClr val="9966FF"/>
                </a:fgClr>
                <a:bgClr>
                  <a:prstClr val="white"/>
                </a:bgClr>
              </a:pattFill>
            </cx:spPr>
          </cx:dataPt>
          <cx:dataPt idx="72">
            <cx:spPr>
              <a:pattFill prst="dkDnDiag">
                <a:fgClr>
                  <a:srgbClr val="9966FF"/>
                </a:fgClr>
                <a:bgClr>
                  <a:prstClr val="white"/>
                </a:bgClr>
              </a:pattFill>
            </cx:spPr>
          </cx:dataPt>
          <cx:dataPt idx="74">
            <cx:spPr>
              <a:pattFill prst="zigZag">
                <a:fgClr>
                  <a:srgbClr val="9966FF"/>
                </a:fgClr>
                <a:bgClr>
                  <a:prstClr val="white"/>
                </a:bgClr>
              </a:pattFill>
            </cx:spPr>
          </cx:dataPt>
          <cx:dataLabels>
            <cx:visibility seriesName="0" categoryName="1" value="0"/>
          </cx:dataLabels>
          <cx:dataId val="0"/>
        </cx:series>
      </cx:plotAreaRegion>
    </cx:plotArea>
  </cx:chart>
  <cx:spPr>
    <a:pattFill prst="pct5">
      <a:fgClr>
        <a:srgbClr val="FF99CC"/>
      </a:fgClr>
      <a:bgClr>
        <a:schemeClr val="bg1"/>
      </a:bgClr>
    </a:pattFill>
  </cx:spPr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Foglio1!$A$2:$A$10</cx:f>
        <cx:lvl ptCount="9">
          <cx:pt idx="0">ARDS</cx:pt>
          <cx:pt idx="1">ARDS</cx:pt>
          <cx:pt idx="2">ARDS</cx:pt>
          <cx:pt idx="3">BPCO</cx:pt>
          <cx:pt idx="4">BPCO</cx:pt>
          <cx:pt idx="5">BPCO</cx:pt>
          <cx:pt idx="6">POLMONITE</cx:pt>
          <cx:pt idx="7">POLMONITE</cx:pt>
          <cx:pt idx="8">POLMONITE</cx:pt>
        </cx:lvl>
      </cx:strDim>
      <cx:numDim type="val">
        <cx:f>Foglio1!$B$2:$B$10</cx:f>
        <cx:lvl ptCount="9" formatCode="0,00">
          <cx:pt idx="0">64</cx:pt>
          <cx:pt idx="1">76</cx:pt>
          <cx:pt idx="2">83</cx:pt>
          <cx:pt idx="3">66</cx:pt>
          <cx:pt idx="4">74</cx:pt>
          <cx:pt idx="5">81</cx:pt>
          <cx:pt idx="6">64</cx:pt>
          <cx:pt idx="7">74</cx:pt>
          <cx:pt idx="8">83</cx:pt>
        </cx:lvl>
      </cx:numDim>
    </cx:data>
    <cx:data id="1">
      <cx:strDim type="cat">
        <cx:f>Foglio1!$A$2:$A$10</cx:f>
        <cx:lvl ptCount="9">
          <cx:pt idx="0">ARDS</cx:pt>
          <cx:pt idx="1">ARDS</cx:pt>
          <cx:pt idx="2">ARDS</cx:pt>
          <cx:pt idx="3">BPCO</cx:pt>
          <cx:pt idx="4">BPCO</cx:pt>
          <cx:pt idx="5">BPCO</cx:pt>
          <cx:pt idx="6">POLMONITE</cx:pt>
          <cx:pt idx="7">POLMONITE</cx:pt>
          <cx:pt idx="8">POLMONITE</cx:pt>
        </cx:lvl>
      </cx:strDim>
      <cx:numDim type="val">
        <cx:f>Foglio1!$C$2:$C$10</cx:f>
        <cx:lvl ptCount="9" formatCode="0,00">
          <cx:pt idx="0">66.5</cx:pt>
          <cx:pt idx="1">75</cx:pt>
          <cx:pt idx="2">83</cx:pt>
          <cx:pt idx="3">70</cx:pt>
          <cx:pt idx="4">76</cx:pt>
          <cx:pt idx="5">83</cx:pt>
          <cx:pt idx="6">61</cx:pt>
          <cx:pt idx="7">74</cx:pt>
          <cx:pt idx="8">81</cx:pt>
        </cx:lvl>
      </cx:numDim>
    </cx:data>
    <cx:data id="2">
      <cx:strDim type="cat">
        <cx:f>Foglio1!$A$2:$A$10</cx:f>
        <cx:lvl ptCount="9">
          <cx:pt idx="0">ARDS</cx:pt>
          <cx:pt idx="1">ARDS</cx:pt>
          <cx:pt idx="2">ARDS</cx:pt>
          <cx:pt idx="3">BPCO</cx:pt>
          <cx:pt idx="4">BPCO</cx:pt>
          <cx:pt idx="5">BPCO</cx:pt>
          <cx:pt idx="6">POLMONITE</cx:pt>
          <cx:pt idx="7">POLMONITE</cx:pt>
          <cx:pt idx="8">POLMONITE</cx:pt>
        </cx:lvl>
      </cx:strDim>
      <cx:numDim type="val">
        <cx:f>Foglio1!$D$2:$D$10</cx:f>
        <cx:lvl ptCount="9" formatCode="0,00">
          <cx:pt idx="0">69</cx:pt>
          <cx:pt idx="1">78</cx:pt>
          <cx:pt idx="2">84</cx:pt>
          <cx:pt idx="3">68</cx:pt>
          <cx:pt idx="4">75</cx:pt>
          <cx:pt idx="5">82</cx:pt>
          <cx:pt idx="6">68</cx:pt>
          <cx:pt idx="7">76</cx:pt>
          <cx:pt idx="8">83</cx:pt>
        </cx:lvl>
      </cx:numDim>
    </cx:data>
    <cx:data id="3">
      <cx:strDim type="cat">
        <cx:f>Foglio1!$A$2:$A$10</cx:f>
        <cx:lvl ptCount="9">
          <cx:pt idx="0">ARDS</cx:pt>
          <cx:pt idx="1">ARDS</cx:pt>
          <cx:pt idx="2">ARDS</cx:pt>
          <cx:pt idx="3">BPCO</cx:pt>
          <cx:pt idx="4">BPCO</cx:pt>
          <cx:pt idx="5">BPCO</cx:pt>
          <cx:pt idx="6">POLMONITE</cx:pt>
          <cx:pt idx="7">POLMONITE</cx:pt>
          <cx:pt idx="8">POLMONITE</cx:pt>
        </cx:lvl>
      </cx:strDim>
      <cx:numDim type="val">
        <cx:f>Foglio1!$E$2:$E$10</cx:f>
        <cx:lvl ptCount="9" formatCode="0,00">
          <cx:pt idx="0">67</cx:pt>
          <cx:pt idx="1">77</cx:pt>
          <cx:pt idx="2">84</cx:pt>
          <cx:pt idx="3">68</cx:pt>
          <cx:pt idx="4">75</cx:pt>
          <cx:pt idx="5">82</cx:pt>
          <cx:pt idx="6">65</cx:pt>
          <cx:pt idx="7">75</cx:pt>
          <cx:pt idx="8">83</cx:pt>
        </cx:lvl>
      </cx:numDim>
    </cx:data>
  </cx:chartData>
  <cx:chart>
    <cx:plotArea>
      <cx:plotAreaRegion>
        <cx:series layoutId="boxWhisker" uniqueId="{E8EBA371-9ECF-4835-904F-CE5619545D7E}">
          <cx:tx>
            <cx:txData>
              <cx:f>Foglio1!$B$1</cx:f>
              <cx:v>OSSIGENO</cx:v>
            </cx:txData>
          </cx:tx>
          <cx:spPr>
            <a:pattFill prst="pct40">
              <a:fgClr>
                <a:schemeClr val="accent1"/>
              </a:fgClr>
              <a:bgClr>
                <a:schemeClr val="bg1"/>
              </a:bgClr>
            </a:pattFill>
          </cx:spPr>
          <cx:dataId val="0"/>
          <cx:layoutPr>
            <cx:visibility meanMarker="0"/>
            <cx:statistics quartileMethod="exclusive"/>
          </cx:layoutPr>
        </cx:series>
        <cx:series layoutId="boxWhisker" uniqueId="{DFD181DE-6A2F-4EE4-A1D9-4C858C43CFB3}">
          <cx:tx>
            <cx:txData>
              <cx:f>Foglio1!$C$1</cx:f>
              <cx:v>HFNC</cx:v>
            </cx:txData>
          </cx:tx>
          <cx:spPr>
            <a:pattFill prst="zigZag">
              <a:fgClr>
                <a:schemeClr val="accent1"/>
              </a:fgClr>
              <a:bgClr>
                <a:schemeClr val="bg1"/>
              </a:bgClr>
            </a:pattFill>
          </cx:spPr>
          <cx:dataId val="1"/>
          <cx:layoutPr>
            <cx:visibility meanMarker="0"/>
            <cx:statistics quartileMethod="exclusive"/>
          </cx:layoutPr>
        </cx:series>
        <cx:series layoutId="boxWhisker" uniqueId="{38B33CA6-0822-401E-9240-B085E96782C9}">
          <cx:tx>
            <cx:txData>
              <cx:f>Foglio1!$D$1</cx:f>
              <cx:v>NIV</cx:v>
            </cx:txData>
          </cx:tx>
          <cx:spPr>
            <a:pattFill prst="dkDnDiag">
              <a:fgClr>
                <a:schemeClr val="accent1"/>
              </a:fgClr>
              <a:bgClr>
                <a:schemeClr val="bg1"/>
              </a:bgClr>
            </a:pattFill>
          </cx:spPr>
          <cx:dataId val="2"/>
          <cx:layoutPr>
            <cx:visibility meanMarker="0"/>
            <cx:statistics quartileMethod="exclusive"/>
          </cx:layoutPr>
        </cx:series>
        <cx:series layoutId="boxWhisker" uniqueId="{BC9E9007-FEC8-4DE0-93E3-D2D96AA14146}">
          <cx:tx>
            <cx:txData>
              <cx:f>Foglio1!$E$1</cx:f>
              <cx:v>OVERALL</cx:v>
            </cx:txData>
          </cx:tx>
          <cx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cx:spPr>
          <cx:dataId val="3"/>
          <cx:layoutPr>
            <cx:visibility meanMarker="0"/>
            <cx:statistics quartileMethod="exclusive"/>
          </cx:layoutPr>
        </cx:series>
      </cx:plotAreaRegion>
      <cx:axis id="0">
        <cx:catScaling gapWidth="1.10000002"/>
        <cx:tickLabels/>
      </cx:axis>
      <cx:axis id="1">
        <cx:valScaling min="60"/>
        <cx:majorGridlines/>
        <cx:tickLabels/>
      </cx:axis>
    </cx:plotArea>
    <cx:legend pos="t" align="ctr" overlay="0"/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Sheet1!$A$2:$B$22</cx:f>
        <cx:lvl ptCount="21">
          <cx:pt idx="0">VM24</cx:pt>
          <cx:pt idx="1">VMNOTT</cx:pt>
          <cx:pt idx="2">OTLT</cx:pt>
          <cx:pt idx="3">TRACH</cx:pt>
          <cx:pt idx="4">TAONAO</cx:pt>
          <cx:pt idx="5">DIALISI</cx:pt>
          <cx:pt idx="6">IMMUNODEP</cx:pt>
          <cx:pt idx="7">VM24</cx:pt>
          <cx:pt idx="8">VMNOTT</cx:pt>
          <cx:pt idx="9">OTLT</cx:pt>
          <cx:pt idx="10">TRACH</cx:pt>
          <cx:pt idx="11">TAONAO</cx:pt>
          <cx:pt idx="12">DIALISI</cx:pt>
          <cx:pt idx="13">IMMUNODEP</cx:pt>
          <cx:pt idx="14">VM24</cx:pt>
          <cx:pt idx="15">VMNOTT</cx:pt>
          <cx:pt idx="16">OTLT</cx:pt>
          <cx:pt idx="17">TRACH</cx:pt>
          <cx:pt idx="18">TAONAO</cx:pt>
          <cx:pt idx="19">DIALISI</cx:pt>
          <cx:pt idx="20">IMMUNODEP</cx:pt>
        </cx:lvl>
        <cx:lvl ptCount="21">
          <cx:pt idx="0">ARDS</cx:pt>
          <cx:pt idx="1">ARDS</cx:pt>
          <cx:pt idx="2">ARDS</cx:pt>
          <cx:pt idx="3">ARDS</cx:pt>
          <cx:pt idx="4">ARDS</cx:pt>
          <cx:pt idx="5">ARDS</cx:pt>
          <cx:pt idx="6">ARDS</cx:pt>
          <cx:pt idx="7">BPCO</cx:pt>
          <cx:pt idx="8">BPCO</cx:pt>
          <cx:pt idx="9">BPCO</cx:pt>
          <cx:pt idx="10">BPCO</cx:pt>
          <cx:pt idx="11">BPCO</cx:pt>
          <cx:pt idx="12">BPCO</cx:pt>
          <cx:pt idx="13">BPCO</cx:pt>
          <cx:pt idx="14">POLMONITE</cx:pt>
          <cx:pt idx="15">POLMONITE</cx:pt>
          <cx:pt idx="16">POLMONITE</cx:pt>
          <cx:pt idx="17">POLMONITE</cx:pt>
          <cx:pt idx="18">POLMONITE</cx:pt>
          <cx:pt idx="19">POLMONITE</cx:pt>
          <cx:pt idx="20">POLMONITE</cx:pt>
        </cx:lvl>
      </cx:strDim>
      <cx:numDim type="size">
        <cx:f>Sheet1!$C$2:$C$22</cx:f>
        <cx:lvl ptCount="21" formatCode="Standard">
          <cx:pt idx="0">5</cx:pt>
          <cx:pt idx="1">42</cx:pt>
          <cx:pt idx="2">196</cx:pt>
          <cx:pt idx="3">9</cx:pt>
          <cx:pt idx="4">381</cx:pt>
          <cx:pt idx="5">12</cx:pt>
          <cx:pt idx="6">39</cx:pt>
          <cx:pt idx="7">6</cx:pt>
          <cx:pt idx="8">146</cx:pt>
          <cx:pt idx="9">564</cx:pt>
          <cx:pt idx="10">3</cx:pt>
          <cx:pt idx="11">589</cx:pt>
          <cx:pt idx="12">8</cx:pt>
          <cx:pt idx="13">20</cx:pt>
          <cx:pt idx="14">16</cx:pt>
          <cx:pt idx="15">95</cx:pt>
          <cx:pt idx="16">461</cx:pt>
          <cx:pt idx="17">35</cx:pt>
          <cx:pt idx="18">820</cx:pt>
          <cx:pt idx="19">37</cx:pt>
          <cx:pt idx="20">77</cx:pt>
        </cx:lvl>
      </cx:numDim>
    </cx:data>
  </cx:chartData>
  <cx:chart>
    <cx:plotArea>
      <cx:plotAreaRegion>
        <cx:series layoutId="treemap" uniqueId="{5818AB5E-1B8A-4C63-A4B5-7441753A5AFE}">
          <cx:tx>
            <cx:txData>
              <cx:f>Sheet1!$C$1</cx:f>
              <cx:v>Series1</cx:v>
            </cx:txData>
          </cx:tx>
          <cx:dataPt idx="0">
            <cx:spPr>
              <a:solidFill>
                <a:srgbClr val="CC00FF"/>
              </a:solidFill>
            </cx:spPr>
          </cx:dataPt>
          <cx:dataPt idx="8">
            <cx:spPr>
              <a:solidFill>
                <a:srgbClr val="7030A0"/>
              </a:solidFill>
            </cx:spPr>
          </cx:dataPt>
          <cx:dataPt idx="16">
            <cx:spPr>
              <a:solidFill>
                <a:srgbClr val="00B0F0"/>
              </a:solidFill>
            </cx:spPr>
          </cx:dataPt>
          <cx:dataLabels>
            <cx:visibility seriesName="0" categoryName="1" value="1"/>
            <cx:separator>
</cx:separator>
          </cx:dataLabels>
          <cx:dataId val="0"/>
          <cx:layoutPr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4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25000"/>
            <a:lumOff val="7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cap="all" spc="15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0.3802</cdr:x>
      <cdr:y>0.08071</cdr:y>
    </cdr:from>
    <cdr:to>
      <cdr:x>0.46345</cdr:x>
      <cdr:y>0.12702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9290353-4805-950C-8332-BC18942564CE}"/>
            </a:ext>
          </a:extLst>
        </cdr:cNvPr>
        <cdr:cNvSpPr txBox="1"/>
      </cdr:nvSpPr>
      <cdr:spPr>
        <a:xfrm xmlns:a="http://schemas.openxmlformats.org/drawingml/2006/main">
          <a:off x="4391464" y="413708"/>
          <a:ext cx="961588" cy="237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kern="1200" dirty="0"/>
            <a:t>977 pz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7T18:41:10.636"/>
    </inkml:context>
    <inkml:brush xml:id="br0">
      <inkml:brushProperty name="width" value="0.35" units="cm"/>
      <inkml:brushProperty name="height" value="0.35" units="cm"/>
      <inkml:brushProperty name="color" value="#FF0066"/>
    </inkml:brush>
  </inkml:definitions>
  <inkml:trace contextRef="#ctx0" brushRef="#br0">372 517 24575,'-44'12'0,"31"-9"0,0 0 0,1 1 0,-25 11 0,24-9 0,0-1 0,-1 0 0,-19 4 0,6-4 0,0 1 0,-49 18 0,72-22 0,1-1 0,-1 0 0,0 0 0,0 0 0,-8 1 0,11-2 0,0 0 0,1 0 0,-1 0 0,0 0 0,1 0 0,-1 0 0,0-1 0,0 1 0,1 0 0,-1 0 0,0 0 0,1-1 0,-1 1 0,1 0 0,-1-1 0,0 1 0,1 0 0,-1-1 0,1 1 0,-1-1 0,1 1 0,-1-1 0,1 1 0,-1-1 0,1 1 0,-1-1 0,1 0 0,0 1 0,-1-1 0,1 0 0,0 1 0,0-1 0,0 0 0,-1 1 0,1-1 0,0 0 0,0 1 0,0-1 0,0 0 0,0 0 0,0 1 0,1-2 0,-1-4 0,1 0 0,0 0 0,1 0 0,0 0 0,0 0 0,0 0 0,0 1 0,1-1 0,0 1 0,0 0 0,1 0 0,-1 0 0,1 0 0,0 1 0,1-1 0,8-6 0,6-4 0,1 2 0,0 0 0,23-10 0,3-2 0,27-15 0,2 3 0,153-53 0,-82 50 0,5-2 0,-138 38 0,204-60 0,-91 28 0,-88 23 0,1 2 0,0 2 0,60-7 0,-3 3-1365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7T18:41:17.258"/>
    </inkml:context>
    <inkml:brush xml:id="br0">
      <inkml:brushProperty name="width" value="0.35" units="cm"/>
      <inkml:brushProperty name="height" value="0.35" units="cm"/>
      <inkml:brushProperty name="color" value="#FF0066"/>
    </inkml:brush>
  </inkml:definitions>
  <inkml:trace contextRef="#ctx0" brushRef="#br0">372 517 24575,'-44'12'0,"31"-9"0,0 0 0,1 1 0,-25 11 0,24-9 0,0-1 0,-1 0 0,-19 4 0,6-4 0,0 1 0,-49 18 0,72-22 0,1-1 0,-1 0 0,0 0 0,0 0 0,-8 1 0,11-2 0,0 0 0,1 0 0,-1 0 0,0 0 0,1 0 0,-1 0 0,0-1 0,0 1 0,1 0 0,-1 0 0,0 0 0,1-1 0,-1 1 0,1 0 0,-1-1 0,0 1 0,1 0 0,-1-1 0,1 1 0,-1-1 0,1 1 0,-1-1 0,1 1 0,-1-1 0,1 1 0,-1-1 0,1 0 0,0 1 0,-1-1 0,1 0 0,0 1 0,0-1 0,0 0 0,-1 1 0,1-1 0,0 0 0,0 1 0,0-1 0,0 0 0,0 0 0,0 1 0,1-2 0,-1-4 0,1 0 0,0 0 0,1 0 0,0 0 0,0 0 0,0 0 0,0 1 0,1-1 0,0 1 0,0 0 0,1 0 0,-1 0 0,1 0 0,0 1 0,1-1 0,8-6 0,6-4 0,1 2 0,0 0 0,23-10 0,3-2 0,27-15 0,2 3 0,153-53 0,-82 50 0,5-2 0,-138 38 0,204-60 0,-91 28 0,-88 23 0,1 2 0,0 2 0,60-7 0,-3 3-1365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7T18:41:27.454"/>
    </inkml:context>
    <inkml:brush xml:id="br0">
      <inkml:brushProperty name="width" value="0.35" units="cm"/>
      <inkml:brushProperty name="height" value="0.35" units="cm"/>
      <inkml:brushProperty name="color" value="#FF0066"/>
    </inkml:brush>
  </inkml:definitions>
  <inkml:trace contextRef="#ctx0" brushRef="#br0">372 517 24575,'-44'12'0,"31"-9"0,0 0 0,1 1 0,-25 11 0,24-9 0,0-1 0,-1 0 0,-19 4 0,6-4 0,0 1 0,-49 18 0,72-22 0,1-1 0,-1 0 0,0 0 0,0 0 0,-8 1 0,11-2 0,0 0 0,1 0 0,-1 0 0,0 0 0,1 0 0,-1 0 0,0-1 0,0 1 0,1 0 0,-1 0 0,0 0 0,1-1 0,-1 1 0,1 0 0,-1-1 0,0 1 0,1 0 0,-1-1 0,1 1 0,-1-1 0,1 1 0,-1-1 0,1 1 0,-1-1 0,1 1 0,-1-1 0,1 0 0,0 1 0,-1-1 0,1 0 0,0 1 0,0-1 0,0 0 0,-1 1 0,1-1 0,0 0 0,0 1 0,0-1 0,0 0 0,0 0 0,0 1 0,1-2 0,-1-4 0,1 0 0,0 0 0,1 0 0,0 0 0,0 0 0,0 0 0,0 1 0,1-1 0,0 1 0,0 0 0,1 0 0,-1 0 0,1 0 0,0 1 0,1-1 0,8-6 0,6-4 0,1 2 0,0 0 0,23-10 0,3-2 0,27-15 0,2 3 0,153-53 0,-82 50 0,5-2 0,-138 38 0,204-60 0,-91 28 0,-88 23 0,1 2 0,0 2 0,60-7 0,-3 3-1365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7T18:41:32.790"/>
    </inkml:context>
    <inkml:brush xml:id="br0">
      <inkml:brushProperty name="width" value="0.35" units="cm"/>
      <inkml:brushProperty name="height" value="0.35" units="cm"/>
      <inkml:brushProperty name="color" value="#FF0066"/>
    </inkml:brush>
  </inkml:definitions>
  <inkml:trace contextRef="#ctx0" brushRef="#br0">372 517 24575,'-44'12'0,"31"-9"0,0 0 0,1 1 0,-25 11 0,24-9 0,0-1 0,-1 0 0,-19 4 0,6-4 0,0 1 0,-49 18 0,72-22 0,1-1 0,-1 0 0,0 0 0,0 0 0,-8 1 0,11-2 0,0 0 0,1 0 0,-1 0 0,0 0 0,1 0 0,-1 0 0,0-1 0,0 1 0,1 0 0,-1 0 0,0 0 0,1-1 0,-1 1 0,1 0 0,-1-1 0,0 1 0,1 0 0,-1-1 0,1 1 0,-1-1 0,1 1 0,-1-1 0,1 1 0,-1-1 0,1 1 0,-1-1 0,1 0 0,0 1 0,-1-1 0,1 0 0,0 1 0,0-1 0,0 0 0,-1 1 0,1-1 0,0 0 0,0 1 0,0-1 0,0 0 0,0 0 0,0 1 0,1-2 0,-1-4 0,1 0 0,0 0 0,1 0 0,0 0 0,0 0 0,0 0 0,0 1 0,1-1 0,0 1 0,0 0 0,1 0 0,-1 0 0,1 0 0,0 1 0,1-1 0,8-6 0,6-4 0,1 2 0,0 0 0,23-10 0,3-2 0,27-15 0,2 3 0,153-53 0,-82 50 0,5-2 0,-138 38 0,204-60 0,-91 28 0,-88 23 0,1 2 0,0 2 0,60-7 0,-3 3-1365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7T18:41:38.008"/>
    </inkml:context>
    <inkml:brush xml:id="br0">
      <inkml:brushProperty name="width" value="0.35" units="cm"/>
      <inkml:brushProperty name="height" value="0.35" units="cm"/>
      <inkml:brushProperty name="color" value="#FF0066"/>
    </inkml:brush>
  </inkml:definitions>
  <inkml:trace contextRef="#ctx0" brushRef="#br0">372 517 24575,'-44'12'0,"31"-9"0,0 0 0,1 1 0,-25 11 0,24-9 0,0-1 0,-1 0 0,-19 4 0,6-4 0,0 1 0,-49 18 0,72-22 0,1-1 0,-1 0 0,0 0 0,0 0 0,-8 1 0,11-2 0,0 0 0,1 0 0,-1 0 0,0 0 0,1 0 0,-1 0 0,0-1 0,0 1 0,1 0 0,-1 0 0,0 0 0,1-1 0,-1 1 0,1 0 0,-1-1 0,0 1 0,1 0 0,-1-1 0,1 1 0,-1-1 0,1 1 0,-1-1 0,1 1 0,-1-1 0,1 1 0,-1-1 0,1 0 0,0 1 0,-1-1 0,1 0 0,0 1 0,0-1 0,0 0 0,-1 1 0,1-1 0,0 0 0,0 1 0,0-1 0,0 0 0,0 0 0,0 1 0,1-2 0,-1-4 0,1 0 0,0 0 0,1 0 0,0 0 0,0 0 0,0 0 0,0 1 0,1-1 0,0 1 0,0 0 0,1 0 0,-1 0 0,1 0 0,0 1 0,1-1 0,8-6 0,6-4 0,1 2 0,0 0 0,23-10 0,3-2 0,27-15 0,2 3 0,153-53 0,-82 50 0,5-2 0,-138 38 0,204-60 0,-91 28 0,-88 23 0,1 2 0,0 2 0,60-7 0,-3 3-1365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7T18:41:42.630"/>
    </inkml:context>
    <inkml:brush xml:id="br0">
      <inkml:brushProperty name="width" value="0.35" units="cm"/>
      <inkml:brushProperty name="height" value="0.35" units="cm"/>
      <inkml:brushProperty name="color" value="#FF0066"/>
    </inkml:brush>
  </inkml:definitions>
  <inkml:trace contextRef="#ctx0" brushRef="#br0">372 517 24575,'-44'12'0,"31"-9"0,0 0 0,1 1 0,-25 11 0,24-9 0,0-1 0,-1 0 0,-19 4 0,6-4 0,0 1 0,-49 18 0,72-22 0,1-1 0,-1 0 0,0 0 0,0 0 0,-8 1 0,11-2 0,0 0 0,1 0 0,-1 0 0,0 0 0,1 0 0,-1 0 0,0-1 0,0 1 0,1 0 0,-1 0 0,0 0 0,1-1 0,-1 1 0,1 0 0,-1-1 0,0 1 0,1 0 0,-1-1 0,1 1 0,-1-1 0,1 1 0,-1-1 0,1 1 0,-1-1 0,1 1 0,-1-1 0,1 0 0,0 1 0,-1-1 0,1 0 0,0 1 0,0-1 0,0 0 0,-1 1 0,1-1 0,0 0 0,0 1 0,0-1 0,0 0 0,0 0 0,0 1 0,1-2 0,-1-4 0,1 0 0,0 0 0,1 0 0,0 0 0,0 0 0,0 0 0,0 1 0,1-1 0,0 1 0,0 0 0,1 0 0,-1 0 0,1 0 0,0 1 0,1-1 0,8-6 0,6-4 0,1 2 0,0 0 0,23-10 0,3-2 0,27-15 0,2 3 0,153-53 0,-82 50 0,5-2 0,-138 38 0,204-60 0,-91 28 0,-88 23 0,1 2 0,0 2 0,60-7 0,-3 3-1365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7T18:41:53.047"/>
    </inkml:context>
    <inkml:brush xml:id="br0">
      <inkml:brushProperty name="width" value="0.35" units="cm"/>
      <inkml:brushProperty name="height" value="0.35" units="cm"/>
      <inkml:brushProperty name="color" value="#FF0066"/>
    </inkml:brush>
  </inkml:definitions>
  <inkml:trace contextRef="#ctx0" brushRef="#br0">372 517 24575,'-44'12'0,"31"-9"0,0 0 0,1 1 0,-25 11 0,24-9 0,0-1 0,-1 0 0,-19 4 0,6-4 0,0 1 0,-49 18 0,72-22 0,1-1 0,-1 0 0,0 0 0,0 0 0,-8 1 0,11-2 0,0 0 0,1 0 0,-1 0 0,0 0 0,1 0 0,-1 0 0,0-1 0,0 1 0,1 0 0,-1 0 0,0 0 0,1-1 0,-1 1 0,1 0 0,-1-1 0,0 1 0,1 0 0,-1-1 0,1 1 0,-1-1 0,1 1 0,-1-1 0,1 1 0,-1-1 0,1 1 0,-1-1 0,1 0 0,0 1 0,-1-1 0,1 0 0,0 1 0,0-1 0,0 0 0,-1 1 0,1-1 0,0 0 0,0 1 0,0-1 0,0 0 0,0 0 0,0 1 0,1-2 0,-1-4 0,1 0 0,0 0 0,1 0 0,0 0 0,0 0 0,0 0 0,0 1 0,1-1 0,0 1 0,0 0 0,1 0 0,-1 0 0,1 0 0,0 1 0,1-1 0,8-6 0,6-4 0,1 2 0,0 0 0,23-10 0,3-2 0,27-15 0,2 3 0,153-53 0,-82 50 0,5-2 0,-138 38 0,204-60 0,-91 28 0,-88 23 0,1 2 0,0 2 0,60-7 0,-3 3-1365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8T12:13:47.473"/>
    </inkml:context>
    <inkml:brush xml:id="br0">
      <inkml:brushProperty name="width" value="0.35" units="cm"/>
      <inkml:brushProperty name="height" value="0.35" units="cm"/>
      <inkml:brushProperty name="color" value="#FF0066"/>
    </inkml:brush>
  </inkml:definitions>
  <inkml:trace contextRef="#ctx0" brushRef="#br0">372 517 24575,'-44'12'0,"31"-9"0,0 0 0,1 1 0,-25 11 0,24-9 0,0-1 0,-1 0 0,-19 4 0,6-4 0,0 1 0,-49 18 0,72-22 0,1-1 0,-1 0 0,0 0 0,0 0 0,-8 1 0,11-2 0,0 0 0,1 0 0,-1 0 0,0 0 0,1 0 0,-1 0 0,0-1 0,0 1 0,1 0 0,-1 0 0,0 0 0,1-1 0,-1 1 0,1 0 0,-1-1 0,0 1 0,1 0 0,-1-1 0,1 1 0,-1-1 0,1 1 0,-1-1 0,1 1 0,-1-1 0,1 1 0,-1-1 0,1 0 0,0 1 0,-1-1 0,1 0 0,0 1 0,0-1 0,0 0 0,-1 1 0,1-1 0,0 0 0,0 1 0,0-1 0,0 0 0,0 0 0,0 1 0,1-2 0,-1-4 0,1 0 0,0 0 0,1 0 0,0 0 0,0 0 0,0 0 0,0 1 0,1-1 0,0 1 0,0 0 0,1 0 0,-1 0 0,1 0 0,0 1 0,1-1 0,8-6 0,6-4 0,1 2 0,0 0 0,23-10 0,3-2 0,27-15 0,2 3 0,153-53 0,-82 50 0,5-2 0,-138 38 0,204-60 0,-91 28 0,-88 23 0,1 2 0,0 2 0,60-7 0,-3 3-1365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25D87-A47F-4762-A212-DB27B0AFF936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E8C7A-F1B7-4F6D-8EC5-5CCD79E462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642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485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Policomorbidi</a:t>
            </a: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laddove la comorbidità più rappresentata è la Cardiovascolare 70%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Pneumologiche 40%</a:t>
            </a:r>
          </a:p>
          <a:p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Pneumopatia cronica ostruttiva (BPCO) 1679 (38.0%)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Sindrome delle Apnee Ostruttive nel Sonno (OSAS) 261 (5.9%)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Altra patologia rilevante 185 (4.2%)</a:t>
            </a: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Interstiziopatie 156 (3.5%)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Asma 152 (3.4%)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Endocrinologiche 30%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0902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E242C-7AA3-96C3-7523-9E0CCB49D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C9920-AE4A-C680-8FF6-119EBCC6F4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CC8DF-9328-F74B-E4E4-1A9C11CE8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le comorbidità cardiologiche la classe NYHA è mediamente bassa, si tratta verosimilmente di pz con ipertensione o CAD pregressa ma funzionalmente integri, mentre per le respiratorie il 30% ha classe 2 e un altro 20 % è distribuito nelle due classi funzionali 3 e 4, questo ci dice che solo una minoranza di pazienti ha comorbidità pneumologiche poco impattanti sulla funzionalità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EA411-27CA-2BE5-E8C8-E5320DE8CC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2795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modo simile sebbene Tao </a:t>
            </a:r>
            <a:r>
              <a:rPr lang="it-IT" dirty="0" err="1"/>
              <a:t>nao</a:t>
            </a:r>
            <a:r>
              <a:rPr lang="it-IT" dirty="0"/>
              <a:t> e antiaggreganti (nel 42 % dei pazienti) siano le principali terapie l’ ossigeno terapia </a:t>
            </a:r>
            <a:r>
              <a:rPr lang="it-IT" dirty="0" err="1"/>
              <a:t>domciliare</a:t>
            </a:r>
            <a:r>
              <a:rPr lang="it-IT" dirty="0"/>
              <a:t> è presente nel 22,7%, nel 5% di VM notturna, 3% di immunosoppressi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103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trauma associato al problema </a:t>
            </a:r>
            <a:r>
              <a:rPr lang="it-IT" dirty="0" err="1"/>
              <a:t>respiratrio</a:t>
            </a:r>
            <a:r>
              <a:rPr lang="it-IT" dirty="0"/>
              <a:t> è presente in meno del 5% e solo nel 3% è un trauma toracico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622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L’infezione invece è </a:t>
            </a:r>
            <a:r>
              <a:rPr lang="it-IT" dirty="0" err="1"/>
              <a:t>presnte</a:t>
            </a:r>
            <a:r>
              <a:rPr lang="it-IT" dirty="0"/>
              <a:t> in più della metà dei pz come polmonite 50%</a:t>
            </a:r>
          </a:p>
          <a:p>
            <a:r>
              <a:rPr lang="it-IT" dirty="0"/>
              <a:t>6% basse vie </a:t>
            </a:r>
            <a:r>
              <a:rPr lang="it-IT" dirty="0" err="1"/>
              <a:t>resp</a:t>
            </a:r>
            <a:endParaRPr lang="it-IT" dirty="0"/>
          </a:p>
          <a:p>
            <a:r>
              <a:rPr lang="it-IT" dirty="0"/>
              <a:t>1%alte vie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322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pazienti con problematica respiratoria ed insufficienza respiratoria avevano spesso fino a poco meno del 30% una patologia vascolare associata , e nel 15% una encefalopatia</a:t>
            </a:r>
          </a:p>
          <a:p>
            <a:endParaRPr lang="it-IT" dirty="0"/>
          </a:p>
          <a:p>
            <a:r>
              <a:rPr lang="it-IT" dirty="0"/>
              <a:t>Le diagnosi della top 5 erano queste qui descritte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517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All’ingresso l’ossigeno terapia convenzionale è la metodica più usata, seguita da NIV e poi HFNC e CPAP, durante la degenza COT, HFNC e NIV sono maggioritarie con una ampia sovrapposizione delle metodiche fra loro e , per i limiti descritti in precedenza è complesso definire la escalation, la durata e la </a:t>
            </a:r>
            <a:r>
              <a:rPr lang="it-IT" dirty="0" err="1"/>
              <a:t>deescalation</a:t>
            </a:r>
            <a:r>
              <a:rPr lang="it-IT" dirty="0"/>
              <a:t>, che si possono cogliere solo come approssimazioni</a:t>
            </a:r>
          </a:p>
          <a:p>
            <a:endParaRPr lang="it-IT" dirty="0"/>
          </a:p>
          <a:p>
            <a:r>
              <a:rPr lang="it-IT" dirty="0"/>
              <a:t>Nel 2024 a regime la voce «presente all’ingresso» ci potrà consentire forse valutazioni diverse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616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quanto riguarda le procedure una maggioranza di pazienti facevano antibiotici e poco meno del 40% posizionava una catetere arterioso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436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Andando a vedere l’andamento per anno abbiamo notato che la prima diagnosi era la polmonite, seguita da BPCO, ARDS e embolia, gli accessi aumentavano per ogni diagnosi ogni anno mantenendo le </a:t>
            </a:r>
            <a:r>
              <a:rPr lang="it-IT" dirty="0" err="1"/>
              <a:t>proporsioni</a:t>
            </a:r>
            <a:r>
              <a:rPr lang="it-IT" dirty="0"/>
              <a:t> descritte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745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Andando a vedere le 4 patologie per anno e il tipo di supporto effettuato, si vede come la ossigeno terapia </a:t>
            </a:r>
            <a:r>
              <a:rPr lang="it-IT" dirty="0" err="1"/>
              <a:t>convenzioanle</a:t>
            </a:r>
            <a:r>
              <a:rPr lang="it-IT" dirty="0"/>
              <a:t> sia sempre maggioritaria, seguita da NIV e HFNC per la polmonite e l’</a:t>
            </a:r>
            <a:r>
              <a:rPr lang="it-IT" dirty="0" err="1"/>
              <a:t>ards</a:t>
            </a:r>
            <a:r>
              <a:rPr lang="it-IT" dirty="0"/>
              <a:t>, con </a:t>
            </a:r>
            <a:r>
              <a:rPr lang="it-IT" dirty="0" err="1"/>
              <a:t>uamento</a:t>
            </a:r>
            <a:r>
              <a:rPr lang="it-IT" dirty="0"/>
              <a:t> dell’uso di HFNC nel tempo, mentre la NIV resta prevalente nella BPCO</a:t>
            </a:r>
          </a:p>
          <a:p>
            <a:endParaRPr lang="it-IT" dirty="0"/>
          </a:p>
          <a:p>
            <a:r>
              <a:rPr lang="it-IT" dirty="0"/>
              <a:t>I pazienti con embolia invece erano una minoranza e facevano prevalentemente ossigeno convenzionale, considerando che sono pochi, la loro prognosi e la loro gestione peculiare abbiamo deciso di rimuovere dal collettivo i pazienti con TEO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32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2</a:t>
            </a:fld>
            <a:endParaRPr lang="it-IT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BCAE9B-10E6-F4D2-0491-123579726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r>
              <a:rPr lang="it-IT" dirty="0"/>
              <a:t>Dalle prime analisi derivanti dai primi anni di raccolta dati delle semintensive è emersa una grande eterogeneità ma anche alcune caratteristiche comuni, come l’impegno nella gestione di problematiche mediche e infettive e patologie acute respiratorie e cardiologiche. Inoltre notate come emerga anche la complessità e il carattere polivalente e multispecialistico delle nostre semintensive come si evince dalla compresenza di molteplici patologie concomitanti e problemi di organi diversi.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4675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Eliminare i pazienti provenienti da altri reparti, eliminare le riammissioni, eliminare le TEP siamo rimasti con 3538 pazienti, </a:t>
            </a:r>
            <a:r>
              <a:rPr lang="it-IT" dirty="0" err="1"/>
              <a:t>suddivsi</a:t>
            </a:r>
            <a:r>
              <a:rPr lang="it-IT" dirty="0"/>
              <a:t> in queste tre diagnosi principali su cui verosimilmente possiamo andare a ragionare in modo più omogeneo</a:t>
            </a:r>
          </a:p>
          <a:p>
            <a:endParaRPr lang="it-IT" dirty="0"/>
          </a:p>
          <a:p>
            <a:r>
              <a:rPr lang="it-IT" dirty="0"/>
              <a:t>In particolare ci siamo chiesti:</a:t>
            </a:r>
          </a:p>
          <a:p>
            <a:pPr marL="228600" indent="-228600">
              <a:buAutoNum type="arabicParenR"/>
            </a:pPr>
            <a:r>
              <a:rPr lang="it-IT" dirty="0"/>
              <a:t>Ma l’uso di un tipo di supporto </a:t>
            </a:r>
            <a:r>
              <a:rPr lang="it-IT" dirty="0" err="1"/>
              <a:t>piùttosto</a:t>
            </a:r>
            <a:r>
              <a:rPr lang="it-IT" dirty="0"/>
              <a:t> che un altro all’ingresso a cosa è legato? Scegliamo in base alla severità, alla diagnosi, alla «moda degli alti flussi» o alle linee guida? Come possiamo ai dati capire i fattori associati alla scelta del supporto all’ingresso</a:t>
            </a:r>
          </a:p>
          <a:p>
            <a:pPr marL="228600" indent="-228600">
              <a:buAutoNum type="arabicParenR"/>
            </a:pPr>
            <a:r>
              <a:rPr lang="it-IT" dirty="0"/>
              <a:t> E questa scelta di supporto come influenzerà l’</a:t>
            </a:r>
            <a:r>
              <a:rPr lang="it-IT" dirty="0" err="1"/>
              <a:t>outcome</a:t>
            </a:r>
            <a:r>
              <a:rPr lang="it-IT" dirty="0"/>
              <a:t> dei miei pazienti?</a:t>
            </a:r>
          </a:p>
          <a:p>
            <a:pPr marL="228600" indent="-228600">
              <a:buAutoNum type="arabicParenR"/>
            </a:pPr>
            <a:endParaRPr lang="it-IT" dirty="0"/>
          </a:p>
          <a:p>
            <a:pPr marL="0" indent="0">
              <a:buNone/>
            </a:pPr>
            <a:r>
              <a:rPr lang="it-IT" dirty="0"/>
              <a:t>Per fare questo siamo andati a descrivere e confrontare i gruppi per patologia e soprattutto i gruppi in base al supporto all’ingresso , in particolare ponendo l’attenzione sugli </a:t>
            </a:r>
            <a:r>
              <a:rPr lang="it-IT" dirty="0" err="1"/>
              <a:t>HFNc</a:t>
            </a:r>
            <a:r>
              <a:rPr lang="it-IT" dirty="0"/>
              <a:t> confrontati rispettivamente con la metodica «inferiore COT e quella «superiore» NIV, analogamente a quanti fatto dai diversi trial il FLORALI nella </a:t>
            </a:r>
            <a:r>
              <a:rPr lang="it-IT" dirty="0" err="1"/>
              <a:t>insuff</a:t>
            </a:r>
            <a:r>
              <a:rPr lang="it-IT" dirty="0"/>
              <a:t> </a:t>
            </a:r>
            <a:r>
              <a:rPr lang="it-IT" dirty="0" err="1"/>
              <a:t>ipossiemica</a:t>
            </a:r>
            <a:r>
              <a:rPr lang="it-IT" dirty="0"/>
              <a:t> </a:t>
            </a:r>
            <a:r>
              <a:rPr lang="it-IT" dirty="0" err="1"/>
              <a:t>cot</a:t>
            </a:r>
            <a:r>
              <a:rPr lang="it-IT" dirty="0"/>
              <a:t> vs </a:t>
            </a:r>
            <a:r>
              <a:rPr lang="it-IT" dirty="0" err="1"/>
              <a:t>hfnc</a:t>
            </a:r>
            <a:r>
              <a:rPr lang="it-IT" dirty="0"/>
              <a:t> vs </a:t>
            </a:r>
            <a:r>
              <a:rPr lang="it-IT" dirty="0" err="1"/>
              <a:t>niv</a:t>
            </a:r>
            <a:r>
              <a:rPr lang="it-IT" dirty="0"/>
              <a:t> 2015 (pari IOT, minore mortalità 90 gg per </a:t>
            </a:r>
            <a:r>
              <a:rPr lang="it-IT" dirty="0" err="1"/>
              <a:t>hfnc</a:t>
            </a:r>
            <a:r>
              <a:rPr lang="it-IT" dirty="0"/>
              <a:t>) e nel RENOVATE dove si sono </a:t>
            </a:r>
            <a:r>
              <a:rPr lang="it-IT" dirty="0" err="1"/>
              <a:t>ipossiemici</a:t>
            </a:r>
            <a:r>
              <a:rPr lang="it-IT" dirty="0"/>
              <a:t>/</a:t>
            </a:r>
            <a:r>
              <a:rPr lang="it-IT" dirty="0" err="1"/>
              <a:t>ipercapnici</a:t>
            </a:r>
            <a:r>
              <a:rPr lang="it-IT" dirty="0"/>
              <a:t>, epa e covid 2025 HFNC vs NIV non inferiorità su IOT e morte a 7 gg , tranne in 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114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ARDS più anziani 77 mediana con 54,9% &gt; 75; 23,3% 66-75; NIV più anziani (ma non significativo); polmonite più giovani 75 anni , con 45% over 75 e 25%  fra 66 e 75;  HFNC più giovani se polmonite, </a:t>
            </a:r>
            <a:r>
              <a:rPr lang="it-IT" dirty="0" err="1"/>
              <a:t>niv</a:t>
            </a:r>
            <a:r>
              <a:rPr lang="it-IT" dirty="0"/>
              <a:t> più anziani. </a:t>
            </a:r>
          </a:p>
          <a:p>
            <a:endParaRPr lang="it-IT" dirty="0"/>
          </a:p>
          <a:p>
            <a:r>
              <a:rPr lang="it-IT" dirty="0"/>
              <a:t>Nelle diverse patologie  la distribuzione per sesso è diseguale, nella BPCO le donne fanno più NIV e meno HFNC</a:t>
            </a:r>
          </a:p>
          <a:p>
            <a:r>
              <a:rPr lang="it-IT" dirty="0"/>
              <a:t>Nella polmonite le donne fanno meno HFNC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411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 gruppo polmonite e BPCO ci sono più OBESI E SOVRAPPESO che FANNO Più NIV e meno HFNC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313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11189-DBC8-963F-A30E-7E7586CC7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B2636B-1BB6-54CD-02AC-AB351D8CC4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297981-E5FC-47AE-9935-D8ED3C78B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distribuzione della comorbidità mostra che nei BPCO c’è la maggior parte delle comorbidità </a:t>
            </a:r>
            <a:r>
              <a:rPr lang="it-IT" dirty="0" err="1"/>
              <a:t>resp</a:t>
            </a:r>
            <a:r>
              <a:rPr lang="it-IT" dirty="0"/>
              <a:t> e invece le cv sono più rappresentate nella polmonite, così come le neoplastiche e le endocrinologiche</a:t>
            </a:r>
          </a:p>
          <a:p>
            <a:endParaRPr lang="it-IT" dirty="0"/>
          </a:p>
          <a:p>
            <a:r>
              <a:rPr lang="it-IT" dirty="0"/>
              <a:t>Ci siamo chiesti quali comorbidità potessero influire sulla scelta del supporto e abbiamo «a priori « confrontato la presenza di comorbidità neurologiche, immunodepressione e comorbidità oncoematologiche nei vari gruppi, senza trovare differenze nella distribuzione di </a:t>
            </a:r>
            <a:r>
              <a:rPr lang="it-IT" dirty="0" err="1"/>
              <a:t>quests</a:t>
            </a:r>
            <a:r>
              <a:rPr lang="it-IT" dirty="0"/>
              <a:t> comorbidità nei vari gruppi per tipo di supporto</a:t>
            </a: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885F0-D9F1-DBED-B878-C0B7672BA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2259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E916C-E09B-593A-A9E7-7BCEA7ED6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05E550-CD7C-B582-81FA-57C4BE20D9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6C6710-B5CE-5494-7BA2-A5EB18BB0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Ci siamo chiesti l’impatto della cronicità, osservando che i BPCO avevano la maggior quota di pz in </a:t>
            </a:r>
            <a:r>
              <a:rPr lang="it-IT" dirty="0" err="1"/>
              <a:t>otlt</a:t>
            </a:r>
            <a:r>
              <a:rPr lang="it-IT" dirty="0"/>
              <a:t> e ventilazione, l’immunodepressione era maggiore nell’</a:t>
            </a:r>
            <a:r>
              <a:rPr lang="it-IT" dirty="0" err="1"/>
              <a:t>ards</a:t>
            </a:r>
            <a:r>
              <a:rPr lang="it-IT" dirty="0"/>
              <a:t> e nella polmonite ed abbiamo scelto questi fattori concomitanti di cronicità da analizzare nei gruppi definiti dal diverso supporto respiratorio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0FB7E-8CE2-FFF7-AB94-F4C1515A45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077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6A6EE-6027-B608-4DC4-8909F6B8A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A7DC01-E801-E91C-4A3D-99AD9DC965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76419A-5BDA-7010-E517-8D2DD832E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Genericamente possiamo dire che il supporto respiratorio sale significativamente in pz che già facevano OTLT</a:t>
            </a:r>
          </a:p>
          <a:p>
            <a:r>
              <a:rPr lang="it-IT" dirty="0"/>
              <a:t>Ed è interessante notare come i PZ IMMUNODEPRESSI con polmonite FANNO Più HFNC  -</a:t>
            </a:r>
            <a:r>
              <a:rPr lang="it-IT" dirty="0">
                <a:sym typeface="Wingdings" panose="05000000000000000000" pitchFamily="2" charset="2"/>
              </a:rPr>
              <a:t> questo potrebbe essere uno spunto a colmare il vuoto di evidenza sugli immunodepressi che emerge dagli ultimi trial come il renovate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AE74D-0D12-DF90-AC6F-112684701A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473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FC36F-CE66-5DDE-014B-8B3583660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CEED3-7181-0BF9-8630-C17803EC8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237255-C771-4233-F9A4-0B7AAA2CD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 livello dei parametri  vitali possiamo notare come in generale i BPCO siano più </a:t>
            </a:r>
            <a:r>
              <a:rPr lang="it-IT" dirty="0" err="1"/>
              <a:t>ipercapnici</a:t>
            </a:r>
            <a:r>
              <a:rPr lang="it-IT" dirty="0"/>
              <a:t>, la frequenza respiratoria sia maggiore per polmonite e </a:t>
            </a:r>
            <a:r>
              <a:rPr lang="it-IT" dirty="0" err="1"/>
              <a:t>ards</a:t>
            </a:r>
            <a:r>
              <a:rPr lang="it-IT" dirty="0"/>
              <a:t> ed i livelli di p/F  minori per </a:t>
            </a:r>
            <a:r>
              <a:rPr lang="it-IT" dirty="0" err="1"/>
              <a:t>ards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B6054-C2EC-29A4-CDDE-4B652255D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411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B815F-3F8C-B1F8-0B00-D826F9B7C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E63316-9A27-40BB-0E0E-EC613A3D4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F9D5D6-F20A-E625-40C7-CC9509150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distribuzione dell’acuzie, espressa dal NEWS sembra simile, slavo forse nei pazienti con ARDS che sono più </a:t>
            </a:r>
            <a:r>
              <a:rPr lang="it-IT" dirty="0" err="1"/>
              <a:t>crtici</a:t>
            </a:r>
            <a:r>
              <a:rPr lang="it-IT" dirty="0"/>
              <a:t> e hanno anche una maggiore presenza di danno d’organo al </a:t>
            </a:r>
            <a:r>
              <a:rPr lang="it-IT" dirty="0" err="1"/>
              <a:t>sofa</a:t>
            </a:r>
            <a:r>
              <a:rPr lang="it-IT" dirty="0"/>
              <a:t>, mentre quai con polmonite sono intermedi e quelli con bpco sono i più «bellini»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 pazienti con ARDS hanno news più alterati (13% basso, 21% medio 5-6 ) e 64% alto  BPCO 19% basso -24% medio e 55% alto , polmonite 15% basso – 24% medio e 60% alto </a:t>
            </a:r>
          </a:p>
          <a:p>
            <a:r>
              <a:rPr lang="it-IT" dirty="0"/>
              <a:t>Polmonite </a:t>
            </a:r>
            <a:r>
              <a:rPr lang="it-IT" dirty="0" err="1"/>
              <a:t>insuff</a:t>
            </a:r>
            <a:r>
              <a:rPr lang="it-IT" dirty="0"/>
              <a:t> 23 % 1, 11% 2, 4% &gt;2    no </a:t>
            </a:r>
            <a:r>
              <a:rPr lang="it-IT" dirty="0" err="1"/>
              <a:t>insuff</a:t>
            </a:r>
            <a:r>
              <a:rPr lang="it-IT" dirty="0"/>
              <a:t> 57%;    </a:t>
            </a:r>
            <a:r>
              <a:rPr lang="it-IT" dirty="0" err="1"/>
              <a:t>ards</a:t>
            </a:r>
            <a:r>
              <a:rPr lang="it-IT" dirty="0"/>
              <a:t> 38%-15% 5% no </a:t>
            </a:r>
            <a:r>
              <a:rPr lang="it-IT" dirty="0" err="1"/>
              <a:t>insuff</a:t>
            </a:r>
            <a:r>
              <a:rPr lang="it-IT" dirty="0"/>
              <a:t> 50%;   BPCO no </a:t>
            </a:r>
            <a:r>
              <a:rPr lang="it-IT" dirty="0" err="1"/>
              <a:t>insuff</a:t>
            </a:r>
            <a:r>
              <a:rPr lang="it-IT" dirty="0"/>
              <a:t> 69% - 1 23%, 2 7%, &gt;2 1%</a:t>
            </a:r>
          </a:p>
          <a:p>
            <a:r>
              <a:rPr lang="it-IT" dirty="0"/>
              <a:t>e più insufficienze d’organo , anche i pz con polmonite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45880-9D9A-BB17-90A3-AE62898AC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241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FC36F-CE66-5DDE-014B-8B3583660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CEED3-7181-0BF9-8630-C17803EC8A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237255-C771-4233-F9A4-0B7AAA2CD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 parametri vitali sicuramente influenzano la scelta del supporto</a:t>
            </a:r>
          </a:p>
          <a:p>
            <a:endParaRPr lang="it-IT" dirty="0"/>
          </a:p>
          <a:p>
            <a:r>
              <a:rPr lang="it-IT" dirty="0"/>
              <a:t>Infatti nell’ ARDS e polmonite chi ventila o fa </a:t>
            </a:r>
            <a:r>
              <a:rPr lang="it-IT" dirty="0" err="1"/>
              <a:t>hfnc</a:t>
            </a:r>
            <a:r>
              <a:rPr lang="it-IT" dirty="0"/>
              <a:t> ha una Fr significativamente maggiore</a:t>
            </a:r>
            <a:endParaRPr lang="it-IT" dirty="0">
              <a:sym typeface="Wingdings" panose="05000000000000000000" pitchFamily="2" charset="2"/>
            </a:endParaRPr>
          </a:p>
          <a:p>
            <a:r>
              <a:rPr lang="it-IT" dirty="0">
                <a:sym typeface="Wingdings" panose="05000000000000000000" pitchFamily="2" charset="2"/>
              </a:rPr>
              <a:t>Bpco NS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B6054-C2EC-29A4-CDDE-4B652255D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4116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4A216-4159-8C17-AC3A-B47D393DB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443197-ECD4-BE1B-B415-435B0B694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AAFAE4-CE6B-CA93-06F0-5B3F781D5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Nuovamente nei pazienti con ARDS e polmonite che ventilano e fanno NIV il PF è più basso; qui notiamo però anche che anche nel BPCO sembra che il gruppo con HFNC abbia un maggior grado di compromissione degli scambi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 P/F + bassi in </a:t>
            </a:r>
            <a:r>
              <a:rPr lang="it-IT" dirty="0" err="1"/>
              <a:t>hFNC</a:t>
            </a:r>
            <a:r>
              <a:rPr lang="it-IT" dirty="0"/>
              <a:t> e NIV; BPCO : P/F + bassi in HFNC in BPCO;  anche in polmonite P/F più bassi in HFNC e NIV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6E3FE-370A-DBA8-9879-443A34517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88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Sebbene, sia noto il ruolo delle semintensive nel fornire supporto respiratorio non invasivo, resta un gap di conoscenze e di evidenze, in quanto la letteratura esistente è per lo più tratta da studi in setting di terapia intensiva, che accoglie pazienti con caratteristiche più omogenee e quindi i risultati non sono direttamente traslabili al setting semintensivo o al PS. Dal 2020 ci sono alcuni spunti di lavori sull’uso di HFNC e NIV in PS e in terapia semintensiva ma mentre le evidenze sono crescenti in determinate patologie o nell’IR ipossiemia, mancano forti evidenze ad esempio degli HFNC negli </a:t>
            </a:r>
            <a:r>
              <a:rPr lang="it-IT" dirty="0" err="1"/>
              <a:t>ipercapnici</a:t>
            </a:r>
            <a:r>
              <a:rPr lang="it-IT" dirty="0"/>
              <a:t> o negli immunodepressi o in tutte le patologie diverse a confronto.</a:t>
            </a:r>
          </a:p>
          <a:p>
            <a:r>
              <a:rPr lang="it-IT" dirty="0"/>
              <a:t>Andando genericamente a includere tutti i ricoverati dal 2022 al 2024 nel mio centro per problematica respiratoria o infezione respiratoria il  48% pazienti aveva una di queste problematiche. </a:t>
            </a:r>
          </a:p>
          <a:p>
            <a:r>
              <a:rPr lang="it-IT" dirty="0"/>
              <a:t>All’ingresso 30% circa non faceva ossigeno, ma poi durante la degenza tutti i pazienti hanno fatto un qualche tipo di supporto respiratorio, con un generico aumento del supporto rispetto all’ingresso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3465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DD730-7426-6465-C61D-7B166FEE2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7F1042-CED4-2A98-7822-968332953D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36766D-B58F-5BC0-3E88-A34041248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ogni gruppo di diagnosi chi fa NIV ha PCO2 maggiore perciò sembra che resti la difficoltà a usare solo HFNC negli </a:t>
            </a:r>
            <a:r>
              <a:rPr lang="it-IT" dirty="0" err="1"/>
              <a:t>ipercapnici</a:t>
            </a:r>
            <a:r>
              <a:rPr lang="it-IT" dirty="0"/>
              <a:t> analogamente a quanto avviene nei trial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E3547-8917-0711-9E0E-E883654A1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044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valutare gli </a:t>
            </a:r>
            <a:r>
              <a:rPr lang="it-IT" dirty="0" err="1"/>
              <a:t>outcomes</a:t>
            </a:r>
            <a:r>
              <a:rPr lang="it-IT" dirty="0"/>
              <a:t> abbiamo preso in esame la comparsa di infezione respiratoria nosocomiale, che è maggiore nei pz con </a:t>
            </a:r>
            <a:r>
              <a:rPr lang="it-IT" dirty="0" err="1"/>
              <a:t>ards</a:t>
            </a:r>
            <a:r>
              <a:rPr lang="it-IT" dirty="0"/>
              <a:t>, ma non significativamente diversa in nessun gruppo a seconda del supporto</a:t>
            </a:r>
          </a:p>
          <a:p>
            <a:endParaRPr lang="it-IT" dirty="0"/>
          </a:p>
          <a:p>
            <a:r>
              <a:rPr lang="it-IT" dirty="0" err="1"/>
              <a:t>Ards</a:t>
            </a:r>
            <a:r>
              <a:rPr lang="it-IT" dirty="0"/>
              <a:t> ha più infezioni respiratorie durante la degenza, ma in ogni gruppo non vi sono differenze in tasso di infezioni durante la degenza a seconda del supporto applicato</a:t>
            </a:r>
          </a:p>
          <a:p>
            <a:r>
              <a:rPr lang="it-IT" dirty="0"/>
              <a:t>Il tasso di infezioni è comunque  fra 8 e 12%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301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Poi abbiamo valutato le Complicanze respiratorie  definite come …. Che sono poche 10 -15% e non diverse nei diversi tipi di ventilazione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279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modo analogo minori del 10% indipendentemente da tipo supporto le complicanze definite da necessità di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9022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delirium (definito come tale insorgente durante la degenza e dalla applicazione di misure di contenzione o sedazione) era presente nel 11 – 14% dei casi ed è significativamente maggiore nei pazienti in </a:t>
            </a:r>
            <a:r>
              <a:rPr lang="it-IT" dirty="0" err="1"/>
              <a:t>niv</a:t>
            </a:r>
            <a:r>
              <a:rPr lang="it-IT" dirty="0"/>
              <a:t> rispetto a quelli in </a:t>
            </a:r>
            <a:r>
              <a:rPr lang="it-IT" dirty="0" err="1"/>
              <a:t>hfnc</a:t>
            </a:r>
            <a:endParaRPr lang="it-IT" dirty="0"/>
          </a:p>
          <a:p>
            <a:endParaRPr lang="it-IT" dirty="0"/>
          </a:p>
          <a:p>
            <a:r>
              <a:rPr lang="it-IT" dirty="0"/>
              <a:t>Questo dato è interessante perché è riportato in pochi lavori in letteratura, in un setting diverso, in rianimazione ed è un modo per valutare, sebbene in modo approssimato, il confort del paziente e la perdita della funzionalità e dell’autonomia secondaria alle nostre amorevoli cure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6575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Mortalità in TSI va dal 9 al 22%, è maggiore in ARDS, intermedia nella polmonite e molto minore in bpco, intermedia nella polmonite, simile in diversi tipi di supporto (non inferiorità su mortalità come nel renovate)</a:t>
            </a: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3329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mortalità ospedaliera aumenta (quasi doppia nella polmonite) e non diversa a seconda del tipo di supporto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865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Degenza media in TSI è di 5 giorni, ed è minore nei pazienti in ossigeno per i BPCO e le polmoniti, probabilmente perché sono pazienti più rapidamente trasferibili o </a:t>
            </a:r>
            <a:r>
              <a:rPr lang="it-IT" dirty="0" err="1"/>
              <a:t>dimissibili</a:t>
            </a:r>
            <a:r>
              <a:rPr lang="it-IT" dirty="0"/>
              <a:t> avendo supporto più basso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0538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degenza ospedaliera che è intorno a 9-10 gg non varia con la modalità di ventilazione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7830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E’ interessante notare che i trasferimenti in TI, che vanno dal 2,5 al 6% sono significativamente minori nei pazienti che fanno HFNC e che abbiano bpco e polmonite. Dati i piccoli numeri questo dato è solo uno spunto, che andrà confermato ma almeno in linea con il renovate e il florali se non migliore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588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Nonostante questo abbiamo osservato che i pazienti aumentano negli anni ,ed aumenta l’uso di HFNC, a scapito di ossigeno </a:t>
            </a:r>
            <a:r>
              <a:rPr lang="it-IT" dirty="0" err="1"/>
              <a:t>niv</a:t>
            </a:r>
            <a:r>
              <a:rPr lang="it-IT" dirty="0"/>
              <a:t> e cpap, e questo avviene sia all’ingresso , sia durante la degenza, in coloro che provengono da PS e da medicine (step up) e in coloro che arrivano dalla RIA (step down, svezzamento da metodiche più </a:t>
            </a:r>
            <a:r>
              <a:rPr lang="it-IT" dirty="0" err="1"/>
              <a:t>vanzate</a:t>
            </a:r>
            <a:r>
              <a:rPr lang="it-IT" dirty="0"/>
              <a:t>), ed avviene in giovani/vecchi, in ipossici e </a:t>
            </a:r>
            <a:r>
              <a:rPr lang="it-IT" dirty="0" err="1"/>
              <a:t>ipercapnici</a:t>
            </a:r>
            <a:r>
              <a:rPr lang="it-IT" dirty="0"/>
              <a:t>, in tutte le patologie, le diagnosi, indipendentemente dai loro parametri e dalle loro cronicità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49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Regressione grossolana dei fattori associati a mortalità in TSI nei pazienti respiratori mostra che la mortalità in TSI correla con la acuzie (aumenta con il news) e con la necessità di usare cpap in degenza, mentre si riduce con il passare degli anni. Questo potrebbe essere imputabile a fattori organizzativi o a un miglioramento della qualità dell’assistenza, ma dato che i pazienti non si differenziano negli anni per caratteristiche cliniche, potrebbe essere anche imputabile all’</a:t>
            </a:r>
            <a:r>
              <a:rPr lang="it-IT" dirty="0" err="1"/>
              <a:t>aumenttao</a:t>
            </a:r>
            <a:r>
              <a:rPr lang="it-IT" dirty="0"/>
              <a:t> uso degli HFNC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83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 questo spunto abbiamo pensato di estendere lo studio a livello multicentrico analizzando i dati di tutti i pazienti di tutti i centri ricoverati dal 2022 al 2024, adulti con schede complete, ricoverati per problemi respiratori e definendo coloro che avevano insufficienza respiratoria tramite la presenza di ipossiemia, tachipnea, alterazione scambi, ipercapnia o acidosi respiratoria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675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Di questo collettivo di più di 4000 pazienti la maggior parte arrivava dallo stesso ospedale e dal 78% PS, con un  5,4% da terapia intensiva</a:t>
            </a:r>
          </a:p>
          <a:p>
            <a:r>
              <a:rPr lang="it-IT" dirty="0"/>
              <a:t>11% reparto medico</a:t>
            </a:r>
          </a:p>
          <a:p>
            <a:r>
              <a:rPr lang="it-IT" dirty="0"/>
              <a:t>3% reparto chirurgico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Abbiamo ragionato e valutato i dati decidendo che non potevamo considerare allo stesso modo pazienti in step up e step down, quelli appena arrivati dal PS in fase iniziale di malattia con quelli ricoverati da più tempo e soprattutto dal punto di vista respiratorio i pazienti da rianimazione erano molto più trattati e più «stabilizzati» degli altri, pertanto…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Altro ospedale 1,7%, RSA 0,1% accesso diretto &lt;0,1%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Altra </a:t>
            </a:r>
            <a:r>
              <a:rPr lang="it-IT" dirty="0" err="1"/>
              <a:t>semint</a:t>
            </a:r>
            <a:r>
              <a:rPr lang="it-IT" dirty="0"/>
              <a:t> 1,1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659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Evitiamo di considerare step up e step down, pz con parametri molto diversi all’arrivo ecc.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8091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collettivo generale: 75 mediana, anziani per il 75%, con circa 50% di pz sopra i 75, con leggera prevalenza di maschi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3E8C7A-F1B7-4F6D-8EC5-5CCD79E462F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5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066D13-FA9E-49D8-AC51-04E29640C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4F2301-B773-4B76-B75D-EC3E905AD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8BF13A-8C08-4A54-B2B0-DD6137FD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DEAA3B-ADD5-4CF3-BF34-9315B2C9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7D46FD-957E-45FC-8BBA-0875B354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39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FB9C7F-DFB5-4505-ADF6-85CCC65B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C435E9-AE27-4131-8E23-FECF9AD46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93FA59-D9D6-4858-A953-E46C9507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B9C8FE-C99A-47BC-828C-C7DC258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D8BEA2-0F52-4A19-BF98-C1008CA5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22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68E71B0-85F8-471B-87E8-273ED7AC1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21E2FC-586F-493F-B507-AE3BA1797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295FCF-53D2-4FB9-8F7B-C629A02D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E9E3D9-237C-4BD4-B2CB-395CEFE9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182D81-F1EA-4AC9-9BEB-91685822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94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719C523-FB1B-D04B-9939-3D64859B5556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22856"/>
            <a:ext cx="10972800" cy="87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5007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719C523-FB1B-D04B-9939-3D64859B5556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22856"/>
            <a:ext cx="10972800" cy="87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264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62FC90-B1DB-4A37-B7FA-31E4253F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50E92D-9727-473B-A622-4AE4C2FF4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F8EB2B-D0D1-4DA7-B6F9-7C00B636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487C2C-B6BC-4CC9-ABB3-F748823D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ED7575-416C-42E8-BE93-C176B65B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90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8827B3-F053-4A10-94A8-67581364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EADD6A-58CC-4B41-ADC0-D465820E0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97B9BD-4E73-46F8-A365-0DDDB72C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D7D46E-8BCF-48EA-A105-07C0AA7E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D8D151-56B7-475D-BD57-FB86A5EF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63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D7CC20-61A6-4E20-A225-E60BEA66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98826F-5EAF-474D-90F7-7A42372ED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B92F59-6CDC-4482-9172-F561D98A4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AAE56F-576E-4C21-B166-1542822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BFEF69-DABB-436C-A71E-489346D0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B7CFA3-AF80-4D5D-916A-01D99FB7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90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26F98C-3F3B-452F-93CE-2E50A11E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F27593-938F-4898-BA30-FD5BDCD08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3C9A88-89B0-4298-B45A-A759A50FA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8B492-3DBD-480A-8B28-156B53D26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1729273-4F51-47CC-80BA-39CB6BF40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BCA413-55E6-48D1-9FD9-EF765467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74C419-04CB-4836-B331-9F041930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E450CF5-EA9C-4F60-8274-C85F4307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05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0ADD7C-3B94-49FC-AC93-1A79DDA7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0EE452-46D6-4D00-92F8-98A785F9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45471C-E198-4BDB-97F8-016093F6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5137DD-4E1D-4936-B538-719F4DB2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44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915EBE4-278A-4553-9FFE-25341061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80CBF0-E145-49E7-8653-0FED6041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7E2263-B987-4B68-9E6B-D86BD69D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48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4C0F88-F42C-45E9-BBEC-E136B598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53D066-F18E-4B90-921A-5F7EC718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104053-D3F6-496D-8F06-0E954E0E2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55537B-2A75-47F3-81DC-AB245C50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97916E-C5E2-460C-BE62-E474CCBB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B811C4-23BF-406D-8B00-021C7B9A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67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EBF12-C5EF-4DD2-918A-0D4820D0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637BB24-FEEF-41AC-A367-1DEBAE017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83B142-DC4D-4EC8-91E1-2DBFA101E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524A9A-7DD8-46B5-95C1-DF20A6E3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5539D9-6D6C-4E57-928F-A6D62433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4B4005-AFCC-4A5F-9360-B2782F90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1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4DFA965-306E-4C5A-B067-52FC45A7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BFCD3A-5F1F-46D2-91B6-58BD2160B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0DB2A1-2236-4191-BF05-5C4DCBDFC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40BC9-F9C2-41CE-951F-78C645BC5C18}" type="datetimeFigureOut">
              <a:rPr lang="it-IT" smtClean="0"/>
              <a:t>05/11/2025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8D52E8-0D99-49D5-AA85-3AFDB2DE0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1C5E64-5CCF-4525-A727-7123AD9FD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24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22856"/>
            <a:ext cx="10972800" cy="87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C763E93-9AB7-AC4A-96DD-69102CFCD89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1286566"/>
            <a:ext cx="10972800" cy="0"/>
          </a:xfrm>
          <a:prstGeom prst="line">
            <a:avLst/>
          </a:prstGeom>
          <a:ln>
            <a:solidFill>
              <a:srgbClr val="F1BC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26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228600" rtl="0" eaLnBrk="1" latinLnBrk="0" hangingPunct="1">
        <a:spcBef>
          <a:spcPct val="0"/>
        </a:spcBef>
        <a:buNone/>
        <a:defRPr sz="2400" b="1" i="0" kern="1200">
          <a:solidFill>
            <a:srgbClr val="58595B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1pPr>
      <a:lvl2pPr marL="2286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2pPr>
      <a:lvl3pPr marL="4572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3pPr>
      <a:lvl4pPr marL="6858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4pPr>
      <a:lvl5pPr marL="9144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14/relationships/chartEx" Target="../charts/chartEx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14/relationships/chartEx" Target="../charts/chartEx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microsoft.com/office/2014/relationships/chartEx" Target="../charts/chartEx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13" Type="http://schemas.openxmlformats.org/officeDocument/2006/relationships/chart" Target="../charts/chart14.xml"/><Relationship Id="rId3" Type="http://schemas.openxmlformats.org/officeDocument/2006/relationships/image" Target="../media/image5.png"/><Relationship Id="rId7" Type="http://schemas.openxmlformats.org/officeDocument/2006/relationships/chart" Target="../charts/chart8.xml"/><Relationship Id="rId12" Type="http://schemas.openxmlformats.org/officeDocument/2006/relationships/chart" Target="../charts/chart13.xml"/><Relationship Id="rId17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6" Type="http://schemas.openxmlformats.org/officeDocument/2006/relationships/chart" Target="../charts/chart17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7.xml"/><Relationship Id="rId11" Type="http://schemas.openxmlformats.org/officeDocument/2006/relationships/chart" Target="../charts/chart12.xml"/><Relationship Id="rId5" Type="http://schemas.openxmlformats.org/officeDocument/2006/relationships/image" Target="../media/image26.png"/><Relationship Id="rId15" Type="http://schemas.openxmlformats.org/officeDocument/2006/relationships/chart" Target="../charts/chart16.xml"/><Relationship Id="rId10" Type="http://schemas.openxmlformats.org/officeDocument/2006/relationships/chart" Target="../charts/chart11.xml"/><Relationship Id="rId4" Type="http://schemas.microsoft.com/office/2014/relationships/chartEx" Target="../charts/chartEx7.xml"/><Relationship Id="rId9" Type="http://schemas.openxmlformats.org/officeDocument/2006/relationships/chart" Target="../charts/chart10.xml"/><Relationship Id="rId1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7.xml"/><Relationship Id="rId3" Type="http://schemas.openxmlformats.org/officeDocument/2006/relationships/image" Target="../media/image5.png"/><Relationship Id="rId7" Type="http://schemas.openxmlformats.org/officeDocument/2006/relationships/image" Target="../media/image210.png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.xml"/><Relationship Id="rId11" Type="http://schemas.openxmlformats.org/officeDocument/2006/relationships/customXml" Target="../ink/ink5.xml"/><Relationship Id="rId5" Type="http://schemas.openxmlformats.org/officeDocument/2006/relationships/image" Target="../media/image27.png"/><Relationship Id="rId10" Type="http://schemas.openxmlformats.org/officeDocument/2006/relationships/customXml" Target="../ink/ink4.xml"/><Relationship Id="rId4" Type="http://schemas.microsoft.com/office/2014/relationships/chartEx" Target="../charts/chartEx8.xml"/><Relationship Id="rId9" Type="http://schemas.openxmlformats.org/officeDocument/2006/relationships/customXml" Target="../ink/ink3.xml"/><Relationship Id="rId14" Type="http://schemas.openxmlformats.org/officeDocument/2006/relationships/customXml" Target="../ink/ink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14/relationships/chartEx" Target="../charts/chartEx2.xml"/><Relationship Id="rId5" Type="http://schemas.openxmlformats.org/officeDocument/2006/relationships/image" Target="../media/image8.png"/><Relationship Id="rId4" Type="http://schemas.microsoft.com/office/2014/relationships/chartEx" Target="../charts/chartEx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13" Type="http://schemas.openxmlformats.org/officeDocument/2006/relationships/image" Target="../media/image81.png"/><Relationship Id="rId18" Type="http://schemas.openxmlformats.org/officeDocument/2006/relationships/image" Target="../media/image86.svg"/><Relationship Id="rId26" Type="http://schemas.openxmlformats.org/officeDocument/2006/relationships/image" Target="../media/image94.sv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sv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5.png"/><Relationship Id="rId16" Type="http://schemas.openxmlformats.org/officeDocument/2006/relationships/image" Target="../media/image84.svg"/><Relationship Id="rId20" Type="http://schemas.openxmlformats.org/officeDocument/2006/relationships/image" Target="../media/image88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svg"/><Relationship Id="rId11" Type="http://schemas.openxmlformats.org/officeDocument/2006/relationships/image" Target="../media/image79.png"/><Relationship Id="rId24" Type="http://schemas.openxmlformats.org/officeDocument/2006/relationships/image" Target="../media/image92.sv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svg"/><Relationship Id="rId10" Type="http://schemas.openxmlformats.org/officeDocument/2006/relationships/image" Target="../media/image78.svg"/><Relationship Id="rId19" Type="http://schemas.openxmlformats.org/officeDocument/2006/relationships/image" Target="../media/image87.png"/><Relationship Id="rId4" Type="http://schemas.openxmlformats.org/officeDocument/2006/relationships/image" Target="../media/image72.svg"/><Relationship Id="rId9" Type="http://schemas.openxmlformats.org/officeDocument/2006/relationships/image" Target="../media/image77.png"/><Relationship Id="rId14" Type="http://schemas.openxmlformats.org/officeDocument/2006/relationships/image" Target="../media/image82.svg"/><Relationship Id="rId22" Type="http://schemas.openxmlformats.org/officeDocument/2006/relationships/image" Target="../media/image90.svg"/><Relationship Id="rId27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8.emf"/><Relationship Id="rId4" Type="http://schemas.openxmlformats.org/officeDocument/2006/relationships/image" Target="../media/image9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8.emf"/><Relationship Id="rId4" Type="http://schemas.openxmlformats.org/officeDocument/2006/relationships/image" Target="../media/image10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8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13" Type="http://schemas.openxmlformats.org/officeDocument/2006/relationships/image" Target="../media/image81.png"/><Relationship Id="rId18" Type="http://schemas.openxmlformats.org/officeDocument/2006/relationships/image" Target="../media/image86.svg"/><Relationship Id="rId26" Type="http://schemas.openxmlformats.org/officeDocument/2006/relationships/image" Target="../media/image94.sv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sv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5.png"/><Relationship Id="rId16" Type="http://schemas.openxmlformats.org/officeDocument/2006/relationships/image" Target="../media/image84.svg"/><Relationship Id="rId20" Type="http://schemas.openxmlformats.org/officeDocument/2006/relationships/image" Target="../media/image88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svg"/><Relationship Id="rId11" Type="http://schemas.openxmlformats.org/officeDocument/2006/relationships/image" Target="../media/image79.png"/><Relationship Id="rId24" Type="http://schemas.openxmlformats.org/officeDocument/2006/relationships/image" Target="../media/image92.sv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svg"/><Relationship Id="rId10" Type="http://schemas.openxmlformats.org/officeDocument/2006/relationships/image" Target="../media/image78.svg"/><Relationship Id="rId19" Type="http://schemas.openxmlformats.org/officeDocument/2006/relationships/image" Target="../media/image87.png"/><Relationship Id="rId4" Type="http://schemas.openxmlformats.org/officeDocument/2006/relationships/image" Target="../media/image72.svg"/><Relationship Id="rId9" Type="http://schemas.openxmlformats.org/officeDocument/2006/relationships/image" Target="../media/image77.png"/><Relationship Id="rId14" Type="http://schemas.openxmlformats.org/officeDocument/2006/relationships/image" Target="../media/image82.svg"/><Relationship Id="rId22" Type="http://schemas.openxmlformats.org/officeDocument/2006/relationships/image" Target="../media/image90.svg"/><Relationship Id="rId27" Type="http://schemas.openxmlformats.org/officeDocument/2006/relationships/image" Target="../media/image9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image" Target="../media/image102.emf"/><Relationship Id="rId7" Type="http://schemas.openxmlformats.org/officeDocument/2006/relationships/image" Target="../media/image10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emf"/><Relationship Id="rId5" Type="http://schemas.openxmlformats.org/officeDocument/2006/relationships/image" Target="../media/image104.emf"/><Relationship Id="rId4" Type="http://schemas.openxmlformats.org/officeDocument/2006/relationships/image" Target="../media/image103.emf"/><Relationship Id="rId9" Type="http://schemas.openxmlformats.org/officeDocument/2006/relationships/image" Target="../media/image10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image" Target="../media/image5.png"/><Relationship Id="rId7" Type="http://schemas.openxmlformats.org/officeDocument/2006/relationships/image" Target="../media/image105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4.emf"/><Relationship Id="rId5" Type="http://schemas.openxmlformats.org/officeDocument/2006/relationships/image" Target="../media/image103.emf"/><Relationship Id="rId10" Type="http://schemas.openxmlformats.org/officeDocument/2006/relationships/image" Target="../media/image108.emf"/><Relationship Id="rId4" Type="http://schemas.openxmlformats.org/officeDocument/2006/relationships/image" Target="../media/image102.emf"/><Relationship Id="rId9" Type="http://schemas.openxmlformats.org/officeDocument/2006/relationships/image" Target="../media/image107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14/relationships/chartEx" Target="../charts/chartEx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N_Orizzontale_RGB_Negativo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03" y="6036781"/>
            <a:ext cx="2904490" cy="47879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19" y="784985"/>
            <a:ext cx="6205215" cy="620521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850" y="3935"/>
            <a:ext cx="7677150" cy="781050"/>
          </a:xfrm>
          <a:prstGeom prst="rect">
            <a:avLst/>
          </a:prstGeom>
        </p:spPr>
      </p:pic>
      <p:pic>
        <p:nvPicPr>
          <p:cNvPr id="2" name="Picture 1" descr="Untitled-3-azzurr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"/>
            <a:ext cx="7393258" cy="6858000"/>
          </a:xfrm>
          <a:prstGeom prst="rect">
            <a:avLst/>
          </a:prstGeom>
        </p:spPr>
      </p:pic>
      <p:sp>
        <p:nvSpPr>
          <p:cNvPr id="10" name="Title 6"/>
          <p:cNvSpPr txBox="1"/>
          <p:nvPr/>
        </p:nvSpPr>
        <p:spPr>
          <a:xfrm>
            <a:off x="128932" y="284984"/>
            <a:ext cx="5850947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2860" rIns="22860" anchor="ctr">
            <a:spAutoFit/>
          </a:bodyPr>
          <a:lstStyle/>
          <a:p>
            <a:pPr defTabSz="228600">
              <a:defRPr sz="12000">
                <a:solidFill>
                  <a:srgbClr val="6B6C6E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lang="it-IT" sz="4000" dirty="0">
                <a:solidFill>
                  <a:srgbClr val="8319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Il supporto dell’insufficienza respiratoria in terapia semintensiva</a:t>
            </a:r>
            <a:endParaRPr sz="4000" dirty="0">
              <a:solidFill>
                <a:srgbClr val="A8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28932" y="3973077"/>
            <a:ext cx="450475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sz="1600" b="1" dirty="0">
                <a:latin typeface="Arial" charset="0"/>
                <a:cs typeface="Arial" charset="0"/>
              </a:rPr>
              <a:t>Valeria Caramello</a:t>
            </a:r>
          </a:p>
          <a:p>
            <a:pPr algn="l"/>
            <a:r>
              <a:rPr lang="it-IT" sz="1600" dirty="0">
                <a:latin typeface="Arial" charset="0"/>
                <a:cs typeface="Arial" charset="0"/>
              </a:rPr>
              <a:t>AOU San Luigi Gonzaga Orbassano (TO)</a:t>
            </a:r>
          </a:p>
          <a:p>
            <a:pPr algn="l"/>
            <a:endParaRPr lang="it-IT" sz="1600" dirty="0">
              <a:latin typeface="Arial" charset="0"/>
              <a:cs typeface="Arial" charset="0"/>
            </a:endParaRPr>
          </a:p>
          <a:p>
            <a:pPr algn="l"/>
            <a:endParaRPr lang="it-IT" sz="1600" dirty="0">
              <a:latin typeface="Arial" charset="0"/>
              <a:cs typeface="Arial" charset="0"/>
            </a:endParaRPr>
          </a:p>
          <a:p>
            <a:pPr algn="l"/>
            <a:r>
              <a:rPr lang="it-IT" sz="1600" b="1" dirty="0">
                <a:latin typeface="Arial" charset="0"/>
                <a:cs typeface="Arial" charset="0"/>
              </a:rPr>
              <a:t>Giovanni Nattino</a:t>
            </a:r>
          </a:p>
          <a:p>
            <a:r>
              <a:rPr lang="it-IT" sz="1600" dirty="0">
                <a:latin typeface="Arial" charset="0"/>
                <a:cs typeface="Arial" charset="0"/>
              </a:rPr>
              <a:t>Istituto di Ricerche Farmacologiche Mario Negri</a:t>
            </a:r>
          </a:p>
          <a:p>
            <a:r>
              <a:rPr lang="it-IT" sz="1600" dirty="0">
                <a:latin typeface="Arial" charset="0"/>
                <a:cs typeface="Arial" charset="0"/>
              </a:rPr>
              <a:t>IRCCS</a:t>
            </a:r>
            <a:endParaRPr lang="it-IT" sz="1600" dirty="0"/>
          </a:p>
          <a:p>
            <a:pPr algn="l"/>
            <a:endParaRPr lang="it-IT" sz="1600" b="1" dirty="0">
              <a:latin typeface="Arial" charset="0"/>
              <a:cs typeface="Arial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E11B4E-86E6-4148-8E0B-70FB97561D56}"/>
              </a:ext>
            </a:extLst>
          </p:cNvPr>
          <p:cNvSpPr txBox="1"/>
          <p:nvPr/>
        </p:nvSpPr>
        <p:spPr>
          <a:xfrm>
            <a:off x="237972" y="6276176"/>
            <a:ext cx="1949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07 novembre 2025</a:t>
            </a:r>
          </a:p>
        </p:txBody>
      </p:sp>
    </p:spTree>
    <p:extLst>
      <p:ext uri="{BB962C8B-B14F-4D97-AF65-F5344CB8AC3E}">
        <p14:creationId xmlns:p14="http://schemas.microsoft.com/office/powerpoint/2010/main" val="361394258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5A98F-46F0-0752-8988-3899917DF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31BF0F0-9BFB-7F22-95C7-96ACB9C8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9550" y="6492875"/>
            <a:ext cx="2844800" cy="365125"/>
          </a:xfrm>
        </p:spPr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10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69269C1-F283-3EDF-9B2A-D45D7A4F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Caratteristiche pazienti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6523299-4372-33B3-D52C-38D07895F5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E93F338-3F04-211A-57BA-3DE671243006}"/>
              </a:ext>
            </a:extLst>
          </p:cNvPr>
          <p:cNvGrpSpPr/>
          <p:nvPr/>
        </p:nvGrpSpPr>
        <p:grpSpPr>
          <a:xfrm>
            <a:off x="3752850" y="600095"/>
            <a:ext cx="7086600" cy="5657810"/>
            <a:chOff x="3006892" y="658395"/>
            <a:chExt cx="7086600" cy="56578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056753-AD7A-D498-4A7E-50FA1A99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882" t="-5071" r="-3882" b="5071"/>
            <a:stretch>
              <a:fillRect/>
            </a:stretch>
          </p:blipFill>
          <p:spPr>
            <a:xfrm>
              <a:off x="3006892" y="658395"/>
              <a:ext cx="7086600" cy="565781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CCACB1B-DA7D-3573-E220-406260774CB8}"/>
                </a:ext>
              </a:extLst>
            </p:cNvPr>
            <p:cNvGrpSpPr/>
            <p:nvPr/>
          </p:nvGrpSpPr>
          <p:grpSpPr>
            <a:xfrm>
              <a:off x="4686345" y="4974305"/>
              <a:ext cx="3216527" cy="341801"/>
              <a:chOff x="6876288" y="4807958"/>
              <a:chExt cx="3239243" cy="4074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1486727-3CD3-876E-140C-9F8B241B1499}"/>
                  </a:ext>
                </a:extLst>
              </p:cNvPr>
              <p:cNvGrpSpPr/>
              <p:nvPr/>
            </p:nvGrpSpPr>
            <p:grpSpPr>
              <a:xfrm>
                <a:off x="6876288" y="4846326"/>
                <a:ext cx="3239243" cy="330976"/>
                <a:chOff x="6876299" y="4846315"/>
                <a:chExt cx="2630794" cy="292874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4E80613-BD3A-E341-31DD-2118CD165E3B}"/>
                    </a:ext>
                  </a:extLst>
                </p:cNvPr>
                <p:cNvSpPr/>
                <p:nvPr/>
              </p:nvSpPr>
              <p:spPr>
                <a:xfrm>
                  <a:off x="6876299" y="4846315"/>
                  <a:ext cx="1691640" cy="292608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6F32346-EE37-8C46-22CE-227D1318EF7C}"/>
                    </a:ext>
                  </a:extLst>
                </p:cNvPr>
                <p:cNvSpPr/>
                <p:nvPr/>
              </p:nvSpPr>
              <p:spPr>
                <a:xfrm>
                  <a:off x="8567166" y="4846580"/>
                  <a:ext cx="320040" cy="29260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79E29FB-BABE-5132-F68B-A100A0102D48}"/>
                    </a:ext>
                  </a:extLst>
                </p:cNvPr>
                <p:cNvSpPr/>
                <p:nvPr/>
              </p:nvSpPr>
              <p:spPr>
                <a:xfrm>
                  <a:off x="8887220" y="4846326"/>
                  <a:ext cx="247269" cy="29261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ACEAF7C-19E3-81CF-66B0-F3B48D271745}"/>
                    </a:ext>
                  </a:extLst>
                </p:cNvPr>
                <p:cNvSpPr/>
                <p:nvPr/>
              </p:nvSpPr>
              <p:spPr>
                <a:xfrm>
                  <a:off x="9134475" y="4846319"/>
                  <a:ext cx="186309" cy="29260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EBED5E4-94C0-11A0-1793-F7FEA78716F4}"/>
                    </a:ext>
                  </a:extLst>
                </p:cNvPr>
                <p:cNvSpPr/>
                <p:nvPr/>
              </p:nvSpPr>
              <p:spPr>
                <a:xfrm>
                  <a:off x="9320784" y="4846318"/>
                  <a:ext cx="186309" cy="292609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E6EA9C-D9F3-6829-58B9-765DEF65D838}"/>
                  </a:ext>
                </a:extLst>
              </p:cNvPr>
              <p:cNvSpPr txBox="1"/>
              <p:nvPr/>
            </p:nvSpPr>
            <p:spPr>
              <a:xfrm>
                <a:off x="7310628" y="4807958"/>
                <a:ext cx="8229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BPCO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125225-3C53-C6B2-FC0C-B50440799AAB}"/>
                  </a:ext>
                </a:extLst>
              </p:cNvPr>
              <p:cNvSpPr txBox="1"/>
              <p:nvPr/>
            </p:nvSpPr>
            <p:spPr>
              <a:xfrm>
                <a:off x="9656752" y="4846024"/>
                <a:ext cx="229399" cy="369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I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21E614-64F2-C756-7010-9425204586C3}"/>
                  </a:ext>
                </a:extLst>
              </p:cNvPr>
              <p:cNvSpPr txBox="1"/>
              <p:nvPr/>
            </p:nvSpPr>
            <p:spPr>
              <a:xfrm>
                <a:off x="9846510" y="4846024"/>
                <a:ext cx="229399" cy="369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A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A48418B-C115-322D-81F4-F867D11978E7}"/>
                  </a:ext>
                </a:extLst>
              </p:cNvPr>
              <p:cNvSpPr txBox="1"/>
              <p:nvPr/>
            </p:nvSpPr>
            <p:spPr>
              <a:xfrm>
                <a:off x="8998075" y="4807958"/>
                <a:ext cx="229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O</a:t>
                </a: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05D710A-BF2E-A2DF-A6A3-B0B2BF6E3C84}"/>
              </a:ext>
            </a:extLst>
          </p:cNvPr>
          <p:cNvSpPr txBox="1"/>
          <p:nvPr/>
        </p:nvSpPr>
        <p:spPr>
          <a:xfrm>
            <a:off x="609600" y="1428750"/>
            <a:ext cx="3143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95% ha almeno 1 comorbilità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2 comorbilità   830 (23,5%)</a:t>
            </a:r>
          </a:p>
          <a:p>
            <a:endParaRPr lang="it-IT" dirty="0"/>
          </a:p>
          <a:p>
            <a:r>
              <a:rPr lang="it-IT" dirty="0"/>
              <a:t>3 comorbilità 753 (21,3%)</a:t>
            </a:r>
          </a:p>
          <a:p>
            <a:endParaRPr lang="it-IT" dirty="0"/>
          </a:p>
          <a:p>
            <a:r>
              <a:rPr lang="it-IT" dirty="0"/>
              <a:t>&gt; 3 comorbilità 979 (27,7%)</a:t>
            </a:r>
          </a:p>
        </p:txBody>
      </p:sp>
    </p:spTree>
    <p:extLst>
      <p:ext uri="{BB962C8B-B14F-4D97-AF65-F5344CB8AC3E}">
        <p14:creationId xmlns:p14="http://schemas.microsoft.com/office/powerpoint/2010/main" val="40292127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44DAE-9C8A-8BA6-1855-23432831B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2B3366-6377-1F22-E4B3-6B892EEA1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1475" y="6502400"/>
            <a:ext cx="2844800" cy="365125"/>
          </a:xfrm>
        </p:spPr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11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0C5C4E0-FF13-34FB-53F3-6617F6C3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Caratteristiche funzionali pz con comorbilità respiratoria e cardiovascolare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647673-F4BF-542F-AB62-7DF6320B84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7BC0C1-6295-8BBC-0407-1709884B4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" y="1665109"/>
            <a:ext cx="5438791" cy="27433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664E30-1A3C-32D8-5F21-DF03C3F62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672" y="1571471"/>
            <a:ext cx="5415760" cy="274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290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35C73-65A5-B4D0-21F0-D2A913481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A769134-9794-1537-3210-E2A6D161E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12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06CF5EB-03CC-7A48-8CBA-EDF2D9CF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Terapie croniche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1F2AF61-307B-E5D1-9CC2-BEEC8E0616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4BFE34B-B8BC-D2EF-43BB-6625C45B8D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57463"/>
              </p:ext>
            </p:extLst>
          </p:nvPr>
        </p:nvGraphicFramePr>
        <p:xfrm>
          <a:off x="1733550" y="1543050"/>
          <a:ext cx="9229725" cy="481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89320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8193F-F457-F134-F460-FAB7CA579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FFCB8AD-0146-7B1C-806E-5F5F67EE4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13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281916F-3338-83D1-3036-42137B23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Tipologia paziente : problematiche cliniche all’ammissione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DEA068D-71A5-FF91-F26B-7CE5D74590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50FA43-276F-D7BD-1B45-AA9E7D940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629" y="1611160"/>
            <a:ext cx="5449724" cy="49704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EF539D-54B6-5C7F-5A72-0DA407A55B99}"/>
              </a:ext>
            </a:extLst>
          </p:cNvPr>
          <p:cNvSpPr txBox="1"/>
          <p:nvPr/>
        </p:nvSpPr>
        <p:spPr>
          <a:xfrm>
            <a:off x="6595972" y="2664097"/>
            <a:ext cx="5449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3,3% trauma toracico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	2,7% fratture costali &gt; 3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	1,8% contusione polmonare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	1% emotorace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	0,7% altre lesioni toraciche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	0,2%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volet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costale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E145B-7269-20FF-7D6B-A33BD4951BE8}"/>
              </a:ext>
            </a:extLst>
          </p:cNvPr>
          <p:cNvSpPr txBox="1"/>
          <p:nvPr/>
        </p:nvSpPr>
        <p:spPr>
          <a:xfrm>
            <a:off x="7393015" y="2054865"/>
            <a:ext cx="342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Trauma</a:t>
            </a:r>
          </a:p>
        </p:txBody>
      </p:sp>
    </p:spTree>
    <p:extLst>
      <p:ext uri="{BB962C8B-B14F-4D97-AF65-F5344CB8AC3E}">
        <p14:creationId xmlns:p14="http://schemas.microsoft.com/office/powerpoint/2010/main" val="93117946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CC4F0-518C-CBAE-BC42-DB617231F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A3D5C25-D296-8A32-6E95-C922D2E3F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14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AD0DDA1-AB62-5ED3-CA5B-07E5D24F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Infezioni                     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3AA9493-9F10-78DD-FFB8-B83539796F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405EAD3-871A-49EA-B81C-402B3FA06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048390"/>
              </p:ext>
            </p:extLst>
          </p:nvPr>
        </p:nvGraphicFramePr>
        <p:xfrm>
          <a:off x="146304" y="132576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6C75FB9-0EC8-5A73-6C79-06208E0D1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920" y="2646299"/>
            <a:ext cx="4167776" cy="202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6768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8D511-4315-964B-0B5D-FC957B3E3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5E98279-3595-621A-9F81-611F39D92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15</a:t>
            </a:fld>
            <a:endParaRPr lang="en-US" kern="0" dirty="0">
              <a:sym typeface="Helvetica Neue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B16D56D-05D3-324D-D208-1E4EDF944C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21122B-9E97-647E-D0C5-1ABC7875A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26" y="1426701"/>
            <a:ext cx="5496203" cy="4076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45B03F-AE71-8D0E-240B-4C4BF3ABECB9}"/>
              </a:ext>
            </a:extLst>
          </p:cNvPr>
          <p:cNvSpPr txBox="1"/>
          <p:nvPr/>
        </p:nvSpPr>
        <p:spPr>
          <a:xfrm>
            <a:off x="1532092" y="5715677"/>
            <a:ext cx="9286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53 (1,7%) ha fatto procedura di radiologia interventistica</a:t>
            </a:r>
          </a:p>
          <a:p>
            <a:r>
              <a:rPr lang="it-IT" dirty="0"/>
              <a:t>37 (1,2 %) ha fatto broncoscopia interventistica</a:t>
            </a:r>
          </a:p>
          <a:p>
            <a:r>
              <a:rPr lang="it-IT" dirty="0"/>
              <a:t>29 (0,9%) broncoscopia diagnostica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8AD3B104-01D8-74BB-BE87-6BC25DBCE29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30747824"/>
                  </p:ext>
                </p:extLst>
              </p:nvPr>
            </p:nvGraphicFramePr>
            <p:xfrm>
              <a:off x="7280275" y="1333245"/>
              <a:ext cx="3978275" cy="520189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8AD3B104-01D8-74BB-BE87-6BC25DBCE2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0275" y="1333245"/>
                <a:ext cx="3978275" cy="5201899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itolo 2">
            <a:extLst>
              <a:ext uri="{FF2B5EF4-FFF2-40B4-BE49-F238E27FC236}">
                <a16:creationId xmlns:a16="http://schemas.microsoft.com/office/drawing/2014/main" id="{A6DE2EE0-90D6-A2AD-F692-CFF7C81197B9}"/>
              </a:ext>
            </a:extLst>
          </p:cNvPr>
          <p:cNvSpPr txBox="1">
            <a:spLocks/>
          </p:cNvSpPr>
          <p:nvPr/>
        </p:nvSpPr>
        <p:spPr>
          <a:xfrm>
            <a:off x="689129" y="455136"/>
            <a:ext cx="10972800" cy="87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2286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it-IT" dirty="0"/>
              <a:t>Tipologia paziente : problematiche cliniche all’ammissione </a:t>
            </a:r>
          </a:p>
        </p:txBody>
      </p:sp>
    </p:spTree>
    <p:extLst>
      <p:ext uri="{BB962C8B-B14F-4D97-AF65-F5344CB8AC3E}">
        <p14:creationId xmlns:p14="http://schemas.microsoft.com/office/powerpoint/2010/main" val="199729239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04D53-C616-4981-DB98-E0DB4570B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8338398-92B9-903D-6803-9A33AAC1B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16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9583A75-E4B4-1345-2EF6-61D1221B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Modalità di supporto respiratorio all’ingresso e durante la degenza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594E104-7D57-15E6-28CE-CD4D000283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9D362985-5D8D-22EC-9BC6-C9893763DE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58606449"/>
                  </p:ext>
                </p:extLst>
              </p:nvPr>
            </p:nvGraphicFramePr>
            <p:xfrm>
              <a:off x="-542925" y="1740959"/>
              <a:ext cx="6772275" cy="435504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9D362985-5D8D-22EC-9BC6-C9893763DE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42925" y="1740959"/>
                <a:ext cx="6772275" cy="4355041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C2961E1-EB19-CB41-BBD6-23BDB42E1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52" y="1629769"/>
            <a:ext cx="58959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794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0A08D-826A-100C-073F-8EEF1AFEC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B1995E2-D7D8-6975-75C1-89CAFFA42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17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1AF1BEE-42AA-ED5A-59F8-6386F711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Procedure durante la degenza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2004273-BCDB-9209-D3BA-744A657168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FB0BCF-BB4C-3583-45BE-2D7ED6C2042B}"/>
              </a:ext>
            </a:extLst>
          </p:cNvPr>
          <p:cNvSpPr txBox="1"/>
          <p:nvPr/>
        </p:nvSpPr>
        <p:spPr>
          <a:xfrm>
            <a:off x="609600" y="1334161"/>
            <a:ext cx="109251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Antibiotici empirici 			67%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Antibiotici mirati 				20%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COT 					75,5%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HFNC 					49,7%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NIV 					40,6%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CPAP 					15,8%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VMI   					2,8%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Catetere arterioso 			38,9%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Toracentesi 				4,3%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Drenaggio toracico 			4,8%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CVC   					31,6%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641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88DBB-A6DE-2816-F80B-F8F6D1032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D106BEE-5A58-B2B6-DA4F-8CF8CC38D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18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84F2ADE-DE12-FC44-6909-7693DBC7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Accessi per anno delle diagnosi principali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E66487B-8D65-78A8-1FCC-30FD980B58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4381EA7-D1FC-42B9-31C2-F65B9C575B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176500"/>
              </p:ext>
            </p:extLst>
          </p:nvPr>
        </p:nvGraphicFramePr>
        <p:xfrm>
          <a:off x="752475" y="1321593"/>
          <a:ext cx="9953625" cy="521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5BD614A-5DC3-1DC3-3D50-5E0194DF46F1}"/>
              </a:ext>
            </a:extLst>
          </p:cNvPr>
          <p:cNvSpPr/>
          <p:nvPr/>
        </p:nvSpPr>
        <p:spPr>
          <a:xfrm>
            <a:off x="1571625" y="4131699"/>
            <a:ext cx="1562100" cy="1828800"/>
          </a:xfrm>
          <a:prstGeom prst="rect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DA8B3E-EDB6-6B42-BC14-52B255469ABA}"/>
              </a:ext>
            </a:extLst>
          </p:cNvPr>
          <p:cNvSpPr/>
          <p:nvPr/>
        </p:nvSpPr>
        <p:spPr>
          <a:xfrm>
            <a:off x="3905250" y="3895725"/>
            <a:ext cx="1562100" cy="2057400"/>
          </a:xfrm>
          <a:prstGeom prst="rect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C7D4BF-3604-383D-C007-7B9028CAFB80}"/>
              </a:ext>
            </a:extLst>
          </p:cNvPr>
          <p:cNvSpPr/>
          <p:nvPr/>
        </p:nvSpPr>
        <p:spPr>
          <a:xfrm>
            <a:off x="6257925" y="5536407"/>
            <a:ext cx="1562100" cy="416718"/>
          </a:xfrm>
          <a:prstGeom prst="rect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F43F49-8EA7-0F24-B2D0-7192749C5DA2}"/>
              </a:ext>
            </a:extLst>
          </p:cNvPr>
          <p:cNvSpPr/>
          <p:nvPr/>
        </p:nvSpPr>
        <p:spPr>
          <a:xfrm>
            <a:off x="8620125" y="2286000"/>
            <a:ext cx="1562100" cy="3667125"/>
          </a:xfrm>
          <a:prstGeom prst="rect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E97A2-175D-E16B-9CE9-36ED8A3A208B}"/>
              </a:ext>
            </a:extLst>
          </p:cNvPr>
          <p:cNvSpPr txBox="1"/>
          <p:nvPr/>
        </p:nvSpPr>
        <p:spPr>
          <a:xfrm>
            <a:off x="1709737" y="3743702"/>
            <a:ext cx="60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871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0E245-E877-6BBC-DCFB-393AEE92FFDE}"/>
              </a:ext>
            </a:extLst>
          </p:cNvPr>
          <p:cNvSpPr txBox="1"/>
          <p:nvPr/>
        </p:nvSpPr>
        <p:spPr>
          <a:xfrm>
            <a:off x="4086225" y="3429000"/>
            <a:ext cx="77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1144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427D73-8862-5123-9249-79996C2458C0}"/>
              </a:ext>
            </a:extLst>
          </p:cNvPr>
          <p:cNvSpPr txBox="1"/>
          <p:nvPr/>
        </p:nvSpPr>
        <p:spPr>
          <a:xfrm>
            <a:off x="6724652" y="4924425"/>
            <a:ext cx="77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239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1775C-3199-EF23-51F4-15761CAE7702}"/>
              </a:ext>
            </a:extLst>
          </p:cNvPr>
          <p:cNvSpPr txBox="1"/>
          <p:nvPr/>
        </p:nvSpPr>
        <p:spPr>
          <a:xfrm>
            <a:off x="9015412" y="1792302"/>
            <a:ext cx="77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1960</a:t>
            </a:r>
          </a:p>
        </p:txBody>
      </p:sp>
    </p:spTree>
    <p:extLst>
      <p:ext uri="{BB962C8B-B14F-4D97-AF65-F5344CB8AC3E}">
        <p14:creationId xmlns:p14="http://schemas.microsoft.com/office/powerpoint/2010/main" val="3973295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  <p:bldP spid="10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B4B9F-04E9-E10A-85C0-62A87C6A7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EBE1795-13E7-A8B8-970A-9AEED2199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19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A79E781-B106-0275-6C78-86A8D8062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Modalità di ventilazione all’ingresso per anno e per patologia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B049588-FFE9-B44D-FB2B-5D0FBE1B686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42272BAE-A089-1F3D-5A37-F63BB1C25CD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84966039"/>
                  </p:ext>
                </p:extLst>
              </p:nvPr>
            </p:nvGraphicFramePr>
            <p:xfrm>
              <a:off x="2032000" y="1386729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id="{42272BAE-A089-1F3D-5A37-F63BB1C25C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2000" y="1386729"/>
                <a:ext cx="8128000" cy="5418667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BC7E157-F65C-475D-F026-B288F171414B}"/>
              </a:ext>
            </a:extLst>
          </p:cNvPr>
          <p:cNvSpPr/>
          <p:nvPr/>
        </p:nvSpPr>
        <p:spPr>
          <a:xfrm>
            <a:off x="533400" y="1676400"/>
            <a:ext cx="2428875" cy="723900"/>
          </a:xfrm>
          <a:prstGeom prst="rect">
            <a:avLst/>
          </a:prstGeom>
          <a:pattFill prst="pct80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126FBA-6E74-21BC-9B5E-12E7B3A14F27}"/>
              </a:ext>
            </a:extLst>
          </p:cNvPr>
          <p:cNvSpPr/>
          <p:nvPr/>
        </p:nvSpPr>
        <p:spPr>
          <a:xfrm>
            <a:off x="533400" y="2486346"/>
            <a:ext cx="2428875" cy="723900"/>
          </a:xfrm>
          <a:prstGeom prst="rect">
            <a:avLst/>
          </a:prstGeom>
          <a:pattFill prst="dkDnDi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F32B51-62BE-BFC2-E7A7-F9AE00594FFC}"/>
              </a:ext>
            </a:extLst>
          </p:cNvPr>
          <p:cNvSpPr/>
          <p:nvPr/>
        </p:nvSpPr>
        <p:spPr>
          <a:xfrm>
            <a:off x="533400" y="3324725"/>
            <a:ext cx="2428875" cy="723900"/>
          </a:xfrm>
          <a:prstGeom prst="rect">
            <a:avLst/>
          </a:prstGeom>
          <a:pattFill prst="zigZag">
            <a:fgClr>
              <a:schemeClr val="tx2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B9F1C-E7B9-D7DD-8AE0-6A5924EC2AD0}"/>
              </a:ext>
            </a:extLst>
          </p:cNvPr>
          <p:cNvSpPr/>
          <p:nvPr/>
        </p:nvSpPr>
        <p:spPr>
          <a:xfrm>
            <a:off x="533400" y="4177167"/>
            <a:ext cx="2428875" cy="723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75B9D-327A-817F-845E-7229CC1B8BB0}"/>
              </a:ext>
            </a:extLst>
          </p:cNvPr>
          <p:cNvSpPr txBox="1"/>
          <p:nvPr/>
        </p:nvSpPr>
        <p:spPr>
          <a:xfrm>
            <a:off x="849330" y="18227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Ossigeno (COT)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F7D3D2-82BB-A686-D618-FB2C4733F240}"/>
              </a:ext>
            </a:extLst>
          </p:cNvPr>
          <p:cNvSpPr txBox="1"/>
          <p:nvPr/>
        </p:nvSpPr>
        <p:spPr>
          <a:xfrm>
            <a:off x="810410" y="266363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NIV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21A973-419A-666D-7DBE-32E21B75A288}"/>
              </a:ext>
            </a:extLst>
          </p:cNvPr>
          <p:cNvSpPr txBox="1"/>
          <p:nvPr/>
        </p:nvSpPr>
        <p:spPr>
          <a:xfrm>
            <a:off x="810410" y="350200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HFNC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ADBAD6-3B40-A10E-DE92-5F8AAB1D6FEC}"/>
              </a:ext>
            </a:extLst>
          </p:cNvPr>
          <p:cNvSpPr txBox="1"/>
          <p:nvPr/>
        </p:nvSpPr>
        <p:spPr>
          <a:xfrm>
            <a:off x="810410" y="435445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CPAP</a:t>
            </a:r>
          </a:p>
        </p:txBody>
      </p:sp>
      <p:sp>
        <p:nvSpPr>
          <p:cNvPr id="4" name="Trapezium 3">
            <a:extLst>
              <a:ext uri="{FF2B5EF4-FFF2-40B4-BE49-F238E27FC236}">
                <a16:creationId xmlns:a16="http://schemas.microsoft.com/office/drawing/2014/main" id="{D09B804E-9A92-9BBE-1147-3046CE53BACB}"/>
              </a:ext>
            </a:extLst>
          </p:cNvPr>
          <p:cNvSpPr/>
          <p:nvPr/>
        </p:nvSpPr>
        <p:spPr>
          <a:xfrm rot="10177724">
            <a:off x="5362013" y="1402474"/>
            <a:ext cx="881299" cy="2043135"/>
          </a:xfrm>
          <a:prstGeom prst="trapezoid">
            <a:avLst>
              <a:gd name="adj" fmla="val 4005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851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5E6C9-2878-A1E4-DCF4-2680FC12E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EC78683-AE79-406A-3E08-7CFB681F1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2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1DDFF1E-694A-A30B-A431-ECEF50DC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 pazienti respiratori in TSI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EA7E9C5-D471-9F76-FF9E-2A627CC74E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8119" r="1809"/>
          <a:stretch/>
        </p:blipFill>
        <p:spPr>
          <a:xfrm>
            <a:off x="142096" y="1522943"/>
            <a:ext cx="5478403" cy="499418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/>
          <a:srcRect l="3785" r="1978"/>
          <a:stretch/>
        </p:blipFill>
        <p:spPr>
          <a:xfrm>
            <a:off x="6083060" y="1325769"/>
            <a:ext cx="6032522" cy="553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8479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F48B0-3543-F9BD-0EDD-EBC814BAE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EE57E2F-35C4-6F90-9F6B-985D69C23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20</a:t>
            </a:fld>
            <a:endParaRPr lang="en-US" kern="0" dirty="0">
              <a:sym typeface="Helvetica Neue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CB70416-F3DA-2F54-507F-1DBFE9B4B7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D7E10B-5A4A-EE9F-4F05-152CD7038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78" y="1449241"/>
            <a:ext cx="4820850" cy="5408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702D6F-47F5-BA81-F141-B8D2D7252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1889" y="2995117"/>
            <a:ext cx="3658111" cy="35437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7C8C947-C61D-E423-3456-F6E50690245B}"/>
              </a:ext>
            </a:extLst>
          </p:cNvPr>
          <p:cNvGrpSpPr/>
          <p:nvPr/>
        </p:nvGrpSpPr>
        <p:grpSpPr>
          <a:xfrm>
            <a:off x="8871783" y="1162298"/>
            <a:ext cx="2934789" cy="2072640"/>
            <a:chOff x="9100456" y="1356360"/>
            <a:chExt cx="2934789" cy="2072640"/>
          </a:xfrm>
        </p:grpSpPr>
        <p:sp>
          <p:nvSpPr>
            <p:cNvPr id="12" name="Thought Bubble: Cloud 11">
              <a:extLst>
                <a:ext uri="{FF2B5EF4-FFF2-40B4-BE49-F238E27FC236}">
                  <a16:creationId xmlns:a16="http://schemas.microsoft.com/office/drawing/2014/main" id="{C2B57710-E8DA-79C9-DF9C-82EABE4FF427}"/>
                </a:ext>
              </a:extLst>
            </p:cNvPr>
            <p:cNvSpPr/>
            <p:nvPr/>
          </p:nvSpPr>
          <p:spPr>
            <a:xfrm>
              <a:off x="9100456" y="1356360"/>
              <a:ext cx="2934789" cy="2072640"/>
            </a:xfrm>
            <a:prstGeom prst="cloudCallout">
              <a:avLst>
                <a:gd name="adj1" fmla="val -52880"/>
                <a:gd name="adj2" fmla="val 5451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EBBA8F-2BAC-7A15-E270-8CCD2006FDE4}"/>
                </a:ext>
              </a:extLst>
            </p:cNvPr>
            <p:cNvSpPr txBox="1"/>
            <p:nvPr/>
          </p:nvSpPr>
          <p:spPr>
            <a:xfrm>
              <a:off x="9692639" y="2069514"/>
              <a:ext cx="19575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Come andrà il mio paziente?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B1B102C-0E40-4B58-FD89-4EA9BD0669BB}"/>
              </a:ext>
            </a:extLst>
          </p:cNvPr>
          <p:cNvGrpSpPr/>
          <p:nvPr/>
        </p:nvGrpSpPr>
        <p:grpSpPr>
          <a:xfrm>
            <a:off x="5106777" y="1356360"/>
            <a:ext cx="2934789" cy="2072640"/>
            <a:chOff x="5396155" y="4078861"/>
            <a:chExt cx="2934789" cy="2072640"/>
          </a:xfrm>
        </p:grpSpPr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7504590F-8BD8-96EE-4B18-9C4F270BA124}"/>
                </a:ext>
              </a:extLst>
            </p:cNvPr>
            <p:cNvSpPr/>
            <p:nvPr/>
          </p:nvSpPr>
          <p:spPr>
            <a:xfrm>
              <a:off x="5396155" y="4078861"/>
              <a:ext cx="2934789" cy="2072640"/>
            </a:xfrm>
            <a:prstGeom prst="cloudCallout">
              <a:avLst>
                <a:gd name="adj1" fmla="val 47714"/>
                <a:gd name="adj2" fmla="val 38550"/>
              </a:avLst>
            </a:prstGeom>
            <a:solidFill>
              <a:srgbClr val="FF99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EBA09C-BEF4-8DCD-06F6-7A056F559506}"/>
                </a:ext>
              </a:extLst>
            </p:cNvPr>
            <p:cNvSpPr txBox="1"/>
            <p:nvPr/>
          </p:nvSpPr>
          <p:spPr>
            <a:xfrm>
              <a:off x="6069222" y="4792015"/>
              <a:ext cx="1869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Come scegliamo di ventilare?</a:t>
              </a:r>
            </a:p>
          </p:txBody>
        </p:sp>
      </p:grpSp>
      <p:sp>
        <p:nvSpPr>
          <p:cNvPr id="3" name="Titolo 2">
            <a:extLst>
              <a:ext uri="{FF2B5EF4-FFF2-40B4-BE49-F238E27FC236}">
                <a16:creationId xmlns:a16="http://schemas.microsoft.com/office/drawing/2014/main" id="{5A018E8F-A27B-13E3-085B-EE2F2089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2856"/>
            <a:ext cx="10972800" cy="874371"/>
          </a:xfrm>
        </p:spPr>
        <p:txBody>
          <a:bodyPr>
            <a:normAutofit/>
          </a:bodyPr>
          <a:lstStyle/>
          <a:p>
            <a:r>
              <a:rPr lang="it-IT" dirty="0"/>
              <a:t>Ipotesi</a:t>
            </a:r>
          </a:p>
        </p:txBody>
      </p:sp>
    </p:spTree>
    <p:extLst>
      <p:ext uri="{BB962C8B-B14F-4D97-AF65-F5344CB8AC3E}">
        <p14:creationId xmlns:p14="http://schemas.microsoft.com/office/powerpoint/2010/main" val="3909062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94EB7-893F-F66F-2A3C-9C6CD6E16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EA3667F-1DE2-29BF-3906-0B49941D6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21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EA17DCC-385D-911E-181B-BC6E7DB2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Confronto fra i gruppi di diagnosi e per </a:t>
            </a:r>
            <a:r>
              <a:rPr lang="it-IT" dirty="0" err="1"/>
              <a:t>supprto</a:t>
            </a:r>
            <a:r>
              <a:rPr lang="it-IT" dirty="0"/>
              <a:t>: età e sesso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B495287-1DE4-ECD0-DF03-C33D5CAAE7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Grafico 6">
                <a:extLst>
                  <a:ext uri="{FF2B5EF4-FFF2-40B4-BE49-F238E27FC236}">
                    <a16:creationId xmlns:a16="http://schemas.microsoft.com/office/drawing/2014/main" id="{CC667313-B0BB-3F48-4AB1-66309BED3DB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96983740"/>
                  </p:ext>
                </p:extLst>
              </p:nvPr>
            </p:nvGraphicFramePr>
            <p:xfrm>
              <a:off x="1650284" y="1325769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7" name="Grafico 6">
                <a:extLst>
                  <a:ext uri="{FF2B5EF4-FFF2-40B4-BE49-F238E27FC236}">
                    <a16:creationId xmlns:a16="http://schemas.microsoft.com/office/drawing/2014/main" id="{CC667313-B0BB-3F48-4AB1-66309BED3D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50284" y="1325769"/>
                <a:ext cx="8128000" cy="541866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C4A01A2-823F-36EB-3591-971E7D1924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619376"/>
              </p:ext>
            </p:extLst>
          </p:nvPr>
        </p:nvGraphicFramePr>
        <p:xfrm>
          <a:off x="2589175" y="2013349"/>
          <a:ext cx="425871" cy="55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F2F531A-8EB6-3188-4EBA-4D03AB308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603437"/>
              </p:ext>
            </p:extLst>
          </p:nvPr>
        </p:nvGraphicFramePr>
        <p:xfrm>
          <a:off x="4860327" y="1952496"/>
          <a:ext cx="770388" cy="63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0FCC94F-79B0-ACEB-196F-1B963FBCE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098942"/>
              </p:ext>
            </p:extLst>
          </p:nvPr>
        </p:nvGraphicFramePr>
        <p:xfrm>
          <a:off x="7314541" y="1955916"/>
          <a:ext cx="917459" cy="632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6EF2B19-404A-B46A-32C4-801B0AE9A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427433"/>
              </p:ext>
            </p:extLst>
          </p:nvPr>
        </p:nvGraphicFramePr>
        <p:xfrm>
          <a:off x="3289736" y="1958308"/>
          <a:ext cx="625475" cy="67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3941CDC-8EBF-A7F9-CBE4-5B55D6B04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300153"/>
              </p:ext>
            </p:extLst>
          </p:nvPr>
        </p:nvGraphicFramePr>
        <p:xfrm>
          <a:off x="5773118" y="1950739"/>
          <a:ext cx="625475" cy="67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EC09221-1929-68F8-6BB1-2BFFCF5E2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12854"/>
              </p:ext>
            </p:extLst>
          </p:nvPr>
        </p:nvGraphicFramePr>
        <p:xfrm>
          <a:off x="7809814" y="1944965"/>
          <a:ext cx="687900" cy="67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9FB0107-6FD8-B822-877A-27D799D5F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1265172"/>
              </p:ext>
            </p:extLst>
          </p:nvPr>
        </p:nvGraphicFramePr>
        <p:xfrm>
          <a:off x="8232000" y="1956446"/>
          <a:ext cx="625475" cy="67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1DDD5F1-E6CE-2D44-423D-38787836E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643675"/>
              </p:ext>
            </p:extLst>
          </p:nvPr>
        </p:nvGraphicFramePr>
        <p:xfrm>
          <a:off x="2898500" y="1956446"/>
          <a:ext cx="625475" cy="67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1A97851-8417-2F66-13A6-584698DDE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019949"/>
              </p:ext>
            </p:extLst>
          </p:nvPr>
        </p:nvGraphicFramePr>
        <p:xfrm>
          <a:off x="5351053" y="1958199"/>
          <a:ext cx="625475" cy="67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D32A1D0-A2FB-84CD-0929-D9E8CC0F1A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220637"/>
              </p:ext>
            </p:extLst>
          </p:nvPr>
        </p:nvGraphicFramePr>
        <p:xfrm>
          <a:off x="3708976" y="1956446"/>
          <a:ext cx="625475" cy="67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2E04213-C128-BAF5-D334-A8AC71C77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055972"/>
              </p:ext>
            </p:extLst>
          </p:nvPr>
        </p:nvGraphicFramePr>
        <p:xfrm>
          <a:off x="6172819" y="1939258"/>
          <a:ext cx="625475" cy="67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C8BC589-AE95-34CD-2531-11FC2BC00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22026"/>
              </p:ext>
            </p:extLst>
          </p:nvPr>
        </p:nvGraphicFramePr>
        <p:xfrm>
          <a:off x="8647736" y="1950383"/>
          <a:ext cx="625475" cy="67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94D1C0F-4362-36AF-2B0D-67A158B1C9E0}"/>
              </a:ext>
            </a:extLst>
          </p:cNvPr>
          <p:cNvSpPr txBox="1"/>
          <p:nvPr/>
        </p:nvSpPr>
        <p:spPr>
          <a:xfrm>
            <a:off x="3043587" y="1804310"/>
            <a:ext cx="770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0.003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135055-7065-17CC-49F1-F4C9E8A90FD2}"/>
              </a:ext>
            </a:extLst>
          </p:cNvPr>
          <p:cNvSpPr txBox="1"/>
          <p:nvPr/>
        </p:nvSpPr>
        <p:spPr>
          <a:xfrm>
            <a:off x="3110474" y="5957210"/>
            <a:ext cx="770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/>
              <a:t>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212D83-1C11-B350-C81F-0FA815511B59}"/>
              </a:ext>
            </a:extLst>
          </p:cNvPr>
          <p:cNvSpPr txBox="1"/>
          <p:nvPr/>
        </p:nvSpPr>
        <p:spPr>
          <a:xfrm>
            <a:off x="5529502" y="1785369"/>
            <a:ext cx="770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&lt;0.001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4F30EA-23BE-4488-A408-5B1F8F8E2A3D}"/>
              </a:ext>
            </a:extLst>
          </p:cNvPr>
          <p:cNvSpPr txBox="1"/>
          <p:nvPr/>
        </p:nvSpPr>
        <p:spPr>
          <a:xfrm>
            <a:off x="5402431" y="5957209"/>
            <a:ext cx="770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/>
              <a:t>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249BA1-DA33-F46D-B257-622C8B8C5249}"/>
              </a:ext>
            </a:extLst>
          </p:cNvPr>
          <p:cNvSpPr txBox="1"/>
          <p:nvPr/>
        </p:nvSpPr>
        <p:spPr>
          <a:xfrm>
            <a:off x="7946202" y="1804310"/>
            <a:ext cx="770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&lt;0.001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2915FF-4C84-4BC3-A3FA-EB40A449D01F}"/>
              </a:ext>
            </a:extLst>
          </p:cNvPr>
          <p:cNvSpPr txBox="1"/>
          <p:nvPr/>
        </p:nvSpPr>
        <p:spPr>
          <a:xfrm>
            <a:off x="8536784" y="5984302"/>
            <a:ext cx="770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&lt;0.001</a:t>
            </a:r>
          </a:p>
        </p:txBody>
      </p:sp>
    </p:spTree>
    <p:extLst>
      <p:ext uri="{BB962C8B-B14F-4D97-AF65-F5344CB8AC3E}">
        <p14:creationId xmlns:p14="http://schemas.microsoft.com/office/powerpoint/2010/main" val="307922299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E96EF-F8BD-B88E-84B6-AA45F87C4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2795302-4AD9-856B-272B-4FB06BEA3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7080" y="6492875"/>
            <a:ext cx="2844800" cy="365125"/>
          </a:xfrm>
        </p:spPr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22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207E32B-FAEC-9F7E-B052-E480A8190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Confronto fra i gruppi di diagnosi e per </a:t>
            </a:r>
            <a:r>
              <a:rPr lang="it-IT" dirty="0" err="1"/>
              <a:t>supprto</a:t>
            </a:r>
            <a:r>
              <a:rPr lang="it-IT" dirty="0"/>
              <a:t> : BMI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94939F-6661-DB35-AAB1-F0505DC677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539991C4-B345-2E4D-E09F-F1998DFD4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097050"/>
              </p:ext>
            </p:extLst>
          </p:nvPr>
        </p:nvGraphicFramePr>
        <p:xfrm>
          <a:off x="333776" y="1325769"/>
          <a:ext cx="6829425" cy="487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F09BE96E-0F0C-FE0B-C588-27A9DDB0CAE0}"/>
              </a:ext>
            </a:extLst>
          </p:cNvPr>
          <p:cNvSpPr txBox="1"/>
          <p:nvPr/>
        </p:nvSpPr>
        <p:spPr>
          <a:xfrm>
            <a:off x="1447509" y="3611138"/>
            <a:ext cx="770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/>
              <a:t>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DBE01C-E482-67F6-3E32-656A0114B110}"/>
              </a:ext>
            </a:extLst>
          </p:cNvPr>
          <p:cNvSpPr txBox="1"/>
          <p:nvPr/>
        </p:nvSpPr>
        <p:spPr>
          <a:xfrm>
            <a:off x="3577399" y="3121223"/>
            <a:ext cx="770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/>
              <a:t>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A5C9F3-1E66-A03D-F125-531F5010F089}"/>
              </a:ext>
            </a:extLst>
          </p:cNvPr>
          <p:cNvSpPr txBox="1"/>
          <p:nvPr/>
        </p:nvSpPr>
        <p:spPr>
          <a:xfrm>
            <a:off x="5627917" y="1720325"/>
            <a:ext cx="770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&lt;0.001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1B3A3D9-6A8C-871B-B905-3D9D82F85B16}"/>
              </a:ext>
            </a:extLst>
          </p:cNvPr>
          <p:cNvGrpSpPr/>
          <p:nvPr/>
        </p:nvGrpSpPr>
        <p:grpSpPr>
          <a:xfrm>
            <a:off x="6398305" y="1325770"/>
            <a:ext cx="5793695" cy="5277161"/>
            <a:chOff x="6398305" y="1325770"/>
            <a:chExt cx="5793695" cy="5277161"/>
          </a:xfrm>
        </p:grpSpPr>
        <p:graphicFrame>
          <p:nvGraphicFramePr>
            <p:cNvPr id="40" name="Chart 39">
              <a:extLst>
                <a:ext uri="{FF2B5EF4-FFF2-40B4-BE49-F238E27FC236}">
                  <a16:creationId xmlns:a16="http://schemas.microsoft.com/office/drawing/2014/main" id="{74EA47E6-24B2-881F-6119-AE5ECD3C92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45590146"/>
                </p:ext>
              </p:extLst>
            </p:nvPr>
          </p:nvGraphicFramePr>
          <p:xfrm>
            <a:off x="6788136" y="1325770"/>
            <a:ext cx="5403864" cy="52771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A403D27-06F8-A5DF-7A14-F0BFFF2045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98305" y="1511166"/>
              <a:ext cx="907270" cy="856649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DC0F9E7-A575-1983-585A-2D4AB2AA0CC9}"/>
                </a:ext>
              </a:extLst>
            </p:cNvPr>
            <p:cNvCxnSpPr>
              <a:cxnSpLocks/>
            </p:cNvCxnSpPr>
            <p:nvPr/>
          </p:nvCxnSpPr>
          <p:spPr>
            <a:xfrm>
              <a:off x="6398305" y="5503356"/>
              <a:ext cx="907270" cy="772316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4354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42CF6-4D33-C58E-54E8-1947F6FE8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8648AA8-9592-DB80-21F1-4BB320B11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7080" y="6492875"/>
            <a:ext cx="2844800" cy="365125"/>
          </a:xfrm>
        </p:spPr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23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9C24FB4-9506-EC2C-685B-0711842C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Confronto fra i gruppi di diagnosi e per </a:t>
            </a:r>
            <a:r>
              <a:rPr lang="it-IT" dirty="0" err="1"/>
              <a:t>supprto</a:t>
            </a:r>
            <a:r>
              <a:rPr lang="it-IT" dirty="0"/>
              <a:t> : COMORBILITA’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D9C2F7D-0262-BE91-6A3E-C697B681FA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C1A61D1-F694-3136-706F-422118197C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864862"/>
              </p:ext>
            </p:extLst>
          </p:nvPr>
        </p:nvGraphicFramePr>
        <p:xfrm>
          <a:off x="333776" y="1325769"/>
          <a:ext cx="6829425" cy="487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6F9C814-56D7-FBF8-948B-39E08C300D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55474"/>
              </p:ext>
            </p:extLst>
          </p:nvPr>
        </p:nvGraphicFramePr>
        <p:xfrm>
          <a:off x="6962775" y="1325769"/>
          <a:ext cx="5229225" cy="300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2AEB661-E558-ADAF-1CB1-298645FBB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211078"/>
              </p:ext>
            </p:extLst>
          </p:nvPr>
        </p:nvGraphicFramePr>
        <p:xfrm>
          <a:off x="6962775" y="3963459"/>
          <a:ext cx="5229225" cy="289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7668C291-73B6-36BF-78B7-AB890FEDDA57}"/>
              </a:ext>
            </a:extLst>
          </p:cNvPr>
          <p:cNvSpPr/>
          <p:nvPr/>
        </p:nvSpPr>
        <p:spPr>
          <a:xfrm>
            <a:off x="933450" y="3628031"/>
            <a:ext cx="238125" cy="420094"/>
          </a:xfrm>
          <a:prstGeom prst="downArrow">
            <a:avLst/>
          </a:prstGeom>
          <a:solidFill>
            <a:srgbClr val="FF3399"/>
          </a:solidFill>
          <a:ln>
            <a:solidFill>
              <a:srgbClr val="99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CC33A9D-B6B8-766A-FCCA-8C1239722568}"/>
              </a:ext>
            </a:extLst>
          </p:cNvPr>
          <p:cNvSpPr/>
          <p:nvPr/>
        </p:nvSpPr>
        <p:spPr>
          <a:xfrm>
            <a:off x="2057400" y="4106334"/>
            <a:ext cx="238125" cy="420094"/>
          </a:xfrm>
          <a:prstGeom prst="downArrow">
            <a:avLst/>
          </a:prstGeom>
          <a:solidFill>
            <a:srgbClr val="FF3399"/>
          </a:solidFill>
          <a:ln>
            <a:solidFill>
              <a:srgbClr val="99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8AB6BBC-4C0E-05B9-9911-A8E1C2BBAB4E}"/>
              </a:ext>
            </a:extLst>
          </p:cNvPr>
          <p:cNvSpPr/>
          <p:nvPr/>
        </p:nvSpPr>
        <p:spPr>
          <a:xfrm>
            <a:off x="3040309" y="1639359"/>
            <a:ext cx="238125" cy="420094"/>
          </a:xfrm>
          <a:prstGeom prst="downArrow">
            <a:avLst/>
          </a:prstGeom>
          <a:solidFill>
            <a:srgbClr val="FF3399"/>
          </a:solidFill>
          <a:ln>
            <a:solidFill>
              <a:srgbClr val="99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BBA38DE0-9B06-D22B-07CA-249E28483F6F}"/>
              </a:ext>
            </a:extLst>
          </p:cNvPr>
          <p:cNvSpPr/>
          <p:nvPr/>
        </p:nvSpPr>
        <p:spPr>
          <a:xfrm>
            <a:off x="4097584" y="4123828"/>
            <a:ext cx="238125" cy="420094"/>
          </a:xfrm>
          <a:prstGeom prst="downArrow">
            <a:avLst/>
          </a:prstGeom>
          <a:solidFill>
            <a:srgbClr val="FF3399"/>
          </a:solidFill>
          <a:ln>
            <a:solidFill>
              <a:srgbClr val="99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F3E42BF-F73B-4BCC-10DD-26C2579BCDF7}"/>
              </a:ext>
            </a:extLst>
          </p:cNvPr>
          <p:cNvSpPr/>
          <p:nvPr/>
        </p:nvSpPr>
        <p:spPr>
          <a:xfrm>
            <a:off x="5110163" y="1429312"/>
            <a:ext cx="238125" cy="420094"/>
          </a:xfrm>
          <a:prstGeom prst="downArrow">
            <a:avLst/>
          </a:prstGeom>
          <a:solidFill>
            <a:srgbClr val="FF3399"/>
          </a:solidFill>
          <a:ln>
            <a:solidFill>
              <a:srgbClr val="99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E02B6A6-FD95-F043-8A80-FA971890539F}"/>
              </a:ext>
            </a:extLst>
          </p:cNvPr>
          <p:cNvSpPr/>
          <p:nvPr/>
        </p:nvSpPr>
        <p:spPr>
          <a:xfrm>
            <a:off x="6186488" y="3429000"/>
            <a:ext cx="238125" cy="420094"/>
          </a:xfrm>
          <a:prstGeom prst="downArrow">
            <a:avLst/>
          </a:prstGeom>
          <a:solidFill>
            <a:srgbClr val="FF3399"/>
          </a:solidFill>
          <a:ln>
            <a:solidFill>
              <a:srgbClr val="99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8642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6388C-6EEC-4C73-0230-51FB98667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A7B53BD-7599-365B-ACDE-4A795FCC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Confronto fra i gruppi: Terapie croniche e fattori concomitanti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C1428DD-EAA1-B967-40D8-D5FF384F00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6" name="Chart 15">
                <a:extLst>
                  <a:ext uri="{FF2B5EF4-FFF2-40B4-BE49-F238E27FC236}">
                    <a16:creationId xmlns:a16="http://schemas.microsoft.com/office/drawing/2014/main" id="{D1BE8C84-3ADC-B1AF-2DC3-0C22484A7FF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29635399"/>
                  </p:ext>
                </p:extLst>
              </p:nvPr>
            </p:nvGraphicFramePr>
            <p:xfrm>
              <a:off x="609599" y="1419225"/>
              <a:ext cx="10972799" cy="511591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6" name="Chart 15">
                <a:extLst>
                  <a:ext uri="{FF2B5EF4-FFF2-40B4-BE49-F238E27FC236}">
                    <a16:creationId xmlns:a16="http://schemas.microsoft.com/office/drawing/2014/main" id="{D1BE8C84-3ADC-B1AF-2DC3-0C22484A7F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599" y="1419225"/>
                <a:ext cx="10972799" cy="5115919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0C04481-680D-F96C-BEA1-A723D4FB0DDA}"/>
              </a:ext>
            </a:extLst>
          </p:cNvPr>
          <p:cNvGrpSpPr/>
          <p:nvPr/>
        </p:nvGrpSpPr>
        <p:grpSpPr>
          <a:xfrm>
            <a:off x="1274751" y="5453010"/>
            <a:ext cx="9353712" cy="1019280"/>
            <a:chOff x="1274751" y="5453010"/>
            <a:chExt cx="9353712" cy="101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84D20B8-D8BF-26E1-0964-A7540E5EC713}"/>
                    </a:ext>
                  </a:extLst>
                </p14:cNvPr>
                <p14:cNvContentPartPr/>
                <p14:nvPr/>
              </p14:nvContentPartPr>
              <p14:xfrm>
                <a:off x="3875847" y="5453010"/>
                <a:ext cx="555644" cy="22389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84D20B8-D8BF-26E1-0964-A7540E5EC7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12869" y="5390120"/>
                  <a:ext cx="681240" cy="349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0161BD-F705-54C8-C0DE-50B759ABE2B9}"/>
                    </a:ext>
                  </a:extLst>
                </p14:cNvPr>
                <p14:cNvContentPartPr/>
                <p14:nvPr/>
              </p14:nvContentPartPr>
              <p14:xfrm>
                <a:off x="3132126" y="6200775"/>
                <a:ext cx="555644" cy="22389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0161BD-F705-54C8-C0DE-50B759ABE2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69148" y="6137885"/>
                  <a:ext cx="681240" cy="349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E815B3-B1B8-BE6E-C074-8B574362D125}"/>
                    </a:ext>
                  </a:extLst>
                </p14:cNvPr>
                <p14:cNvContentPartPr/>
                <p14:nvPr/>
              </p14:nvContentPartPr>
              <p14:xfrm>
                <a:off x="1274751" y="6088830"/>
                <a:ext cx="555644" cy="22389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E815B3-B1B8-BE6E-C074-8B574362D1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11773" y="6025940"/>
                  <a:ext cx="681240" cy="349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A21105-A581-CABC-580F-EF7E19094FB2}"/>
                    </a:ext>
                  </a:extLst>
                </p14:cNvPr>
                <p14:cNvContentPartPr/>
                <p14:nvPr/>
              </p14:nvContentPartPr>
              <p14:xfrm>
                <a:off x="7760511" y="5564955"/>
                <a:ext cx="555644" cy="22389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A21105-A581-CABC-580F-EF7E19094F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97533" y="5502065"/>
                  <a:ext cx="681240" cy="349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702B71B-C945-43E5-91B2-33D116AE86E8}"/>
                    </a:ext>
                  </a:extLst>
                </p14:cNvPr>
                <p14:cNvContentPartPr/>
                <p14:nvPr/>
              </p14:nvContentPartPr>
              <p14:xfrm>
                <a:off x="6095998" y="6136455"/>
                <a:ext cx="555644" cy="22389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702B71B-C945-43E5-91B2-33D116AE86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33020" y="6073565"/>
                  <a:ext cx="681240" cy="349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815F74-8548-8A54-3A14-911E06BA6C86}"/>
                    </a:ext>
                  </a:extLst>
                </p14:cNvPr>
                <p14:cNvContentPartPr/>
                <p14:nvPr/>
              </p14:nvContentPartPr>
              <p14:xfrm>
                <a:off x="9814049" y="5564955"/>
                <a:ext cx="555644" cy="22389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815F74-8548-8A54-3A14-911E06BA6C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51071" y="5502065"/>
                  <a:ext cx="681240" cy="349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F30DD59-4950-D2FC-B195-1E926DD3F02C}"/>
                    </a:ext>
                  </a:extLst>
                </p14:cNvPr>
                <p14:cNvContentPartPr/>
                <p14:nvPr/>
              </p14:nvContentPartPr>
              <p14:xfrm>
                <a:off x="10072819" y="6248400"/>
                <a:ext cx="555644" cy="22389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30DD59-4950-D2FC-B195-1E926DD3F0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09841" y="6185510"/>
                  <a:ext cx="681240" cy="349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AB35DDB-9BA9-3572-CBB3-ADAD05682725}"/>
                    </a:ext>
                  </a:extLst>
                </p14:cNvPr>
                <p14:cNvContentPartPr/>
                <p14:nvPr/>
              </p14:nvContentPartPr>
              <p14:xfrm>
                <a:off x="8609428" y="6099349"/>
                <a:ext cx="555644" cy="22389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AB35DDB-9BA9-3572-CBB3-ADAD056827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46450" y="6036459"/>
                  <a:ext cx="681240" cy="349312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96786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7609E-1F5C-3DE7-5125-B2C7B52D4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61B60D8B-085A-DEBB-6D3E-852A51BF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Confronto fra i gruppi: Terapie croniche e fattori concomitanti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E77C446-944A-472F-0B25-80C0F3B6FA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2560D8-CD87-B027-1215-EC776B0B6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753136"/>
              </p:ext>
            </p:extLst>
          </p:nvPr>
        </p:nvGraphicFramePr>
        <p:xfrm>
          <a:off x="344117" y="2488637"/>
          <a:ext cx="5229225" cy="3884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FEF9CA-AB53-6F6C-57FA-BB3B6B36DF0D}"/>
              </a:ext>
            </a:extLst>
          </p:cNvPr>
          <p:cNvSpPr txBox="1"/>
          <p:nvPr/>
        </p:nvSpPr>
        <p:spPr>
          <a:xfrm>
            <a:off x="2608762" y="1658266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OTLT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3B6DE-41A1-F23A-1F58-0940A9D85EC2}"/>
              </a:ext>
            </a:extLst>
          </p:cNvPr>
          <p:cNvSpPr txBox="1"/>
          <p:nvPr/>
        </p:nvSpPr>
        <p:spPr>
          <a:xfrm>
            <a:off x="8421733" y="1658266"/>
            <a:ext cx="269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IMMUNOSOPPRESSORI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88171-F48F-74BF-A717-F936CEEAFD2D}"/>
              </a:ext>
            </a:extLst>
          </p:cNvPr>
          <p:cNvSpPr txBox="1"/>
          <p:nvPr/>
        </p:nvSpPr>
        <p:spPr>
          <a:xfrm>
            <a:off x="4160936" y="2342413"/>
            <a:ext cx="81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&lt;0,001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670703-4F05-50C4-7D9D-852AADF1F3F1}"/>
              </a:ext>
            </a:extLst>
          </p:cNvPr>
          <p:cNvSpPr txBox="1"/>
          <p:nvPr/>
        </p:nvSpPr>
        <p:spPr>
          <a:xfrm>
            <a:off x="2608762" y="2342413"/>
            <a:ext cx="81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&lt;0,001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14D1D4-2637-0FFF-0997-DEF3A8E17BFD}"/>
              </a:ext>
            </a:extLst>
          </p:cNvPr>
          <p:cNvSpPr txBox="1"/>
          <p:nvPr/>
        </p:nvSpPr>
        <p:spPr>
          <a:xfrm>
            <a:off x="916993" y="2342413"/>
            <a:ext cx="81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0,004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530477-1708-A467-E729-0BE09C34FBB1}"/>
              </a:ext>
            </a:extLst>
          </p:cNvPr>
          <p:cNvSpPr txBox="1"/>
          <p:nvPr/>
        </p:nvSpPr>
        <p:spPr>
          <a:xfrm>
            <a:off x="10336273" y="2342413"/>
            <a:ext cx="81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0,043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06E6AD-F366-B161-DF71-6C3BE5442F22}"/>
              </a:ext>
            </a:extLst>
          </p:cNvPr>
          <p:cNvSpPr txBox="1"/>
          <p:nvPr/>
        </p:nvSpPr>
        <p:spPr>
          <a:xfrm>
            <a:off x="7411010" y="2342413"/>
            <a:ext cx="81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095008"/>
              </p:ext>
            </p:extLst>
          </p:nvPr>
        </p:nvGraphicFramePr>
        <p:xfrm>
          <a:off x="6445961" y="2488637"/>
          <a:ext cx="5302800" cy="3884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1">
            <a:extLst>
              <a:ext uri="{FF2B5EF4-FFF2-40B4-BE49-F238E27FC236}">
                <a16:creationId xmlns:a16="http://schemas.microsoft.com/office/drawing/2014/main" id="{BD530477-1708-A467-E729-0BE09C34FBB1}"/>
              </a:ext>
            </a:extLst>
          </p:cNvPr>
          <p:cNvSpPr txBox="1"/>
          <p:nvPr/>
        </p:nvSpPr>
        <p:spPr>
          <a:xfrm>
            <a:off x="8985634" y="2342413"/>
            <a:ext cx="81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</p:spTree>
    <p:extLst>
      <p:ext uri="{BB962C8B-B14F-4D97-AF65-F5344CB8AC3E}">
        <p14:creationId xmlns:p14="http://schemas.microsoft.com/office/powerpoint/2010/main" val="50535500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FD3E-2C8E-A6B4-3E04-FC422CEAF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983BB23-9F9B-991E-5D0D-0B38DC2D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Confronto fra i gruppi di diagnosi: Parametri vitali</a:t>
            </a:r>
            <a:br>
              <a:rPr lang="it-IT" dirty="0"/>
            </a:br>
            <a:r>
              <a:rPr lang="it-IT" dirty="0"/>
              <a:t>ARDS															BPCO																POLMONITE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79B82E-C41E-95BD-5C0D-C930D90A52F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2" name="image3.png">
            <a:extLst>
              <a:ext uri="{FF2B5EF4-FFF2-40B4-BE49-F238E27FC236}">
                <a16:creationId xmlns:a16="http://schemas.microsoft.com/office/drawing/2014/main" id="{A57F6FE4-9055-FF80-19C2-4AF92C5249F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7180" y="1352523"/>
            <a:ext cx="2335221" cy="2076477"/>
          </a:xfrm>
          <a:prstGeom prst="rect">
            <a:avLst/>
          </a:prstGeom>
          <a:ln/>
        </p:spPr>
      </p:pic>
      <p:pic>
        <p:nvPicPr>
          <p:cNvPr id="4" name="image6.png">
            <a:extLst>
              <a:ext uri="{FF2B5EF4-FFF2-40B4-BE49-F238E27FC236}">
                <a16:creationId xmlns:a16="http://schemas.microsoft.com/office/drawing/2014/main" id="{CD223267-CEDE-9339-DB01-24D8EA620A4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413352" y="1385394"/>
            <a:ext cx="2335221" cy="2010734"/>
          </a:xfrm>
          <a:prstGeom prst="rect">
            <a:avLst/>
          </a:prstGeom>
          <a:ln/>
        </p:spPr>
      </p:pic>
      <p:pic>
        <p:nvPicPr>
          <p:cNvPr id="6" name="image13.png">
            <a:extLst>
              <a:ext uri="{FF2B5EF4-FFF2-40B4-BE49-F238E27FC236}">
                <a16:creationId xmlns:a16="http://schemas.microsoft.com/office/drawing/2014/main" id="{3D6E6A39-595E-F97F-035F-55E974FD90DF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964804" y="1360005"/>
            <a:ext cx="2335221" cy="2017564"/>
          </a:xfrm>
          <a:prstGeom prst="rect">
            <a:avLst/>
          </a:prstGeom>
          <a:ln/>
        </p:spPr>
      </p:pic>
      <p:pic>
        <p:nvPicPr>
          <p:cNvPr id="8" name="image12.png">
            <a:extLst>
              <a:ext uri="{FF2B5EF4-FFF2-40B4-BE49-F238E27FC236}">
                <a16:creationId xmlns:a16="http://schemas.microsoft.com/office/drawing/2014/main" id="{4895AC9B-1FB9-156A-6469-A8ACF3E8FEC0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5462519" y="3125543"/>
            <a:ext cx="2330263" cy="2032079"/>
          </a:xfrm>
          <a:prstGeom prst="rect">
            <a:avLst/>
          </a:prstGeom>
          <a:ln/>
        </p:spPr>
      </p:pic>
      <p:pic>
        <p:nvPicPr>
          <p:cNvPr id="9" name="image16.png">
            <a:extLst>
              <a:ext uri="{FF2B5EF4-FFF2-40B4-BE49-F238E27FC236}">
                <a16:creationId xmlns:a16="http://schemas.microsoft.com/office/drawing/2014/main" id="{50E0C5C6-C7B9-1F33-D0C4-7EDED3358711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9653835" y="3067025"/>
            <a:ext cx="2330263" cy="1997926"/>
          </a:xfrm>
          <a:prstGeom prst="rect">
            <a:avLst/>
          </a:prstGeom>
          <a:ln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3C0370-6283-6C1E-11F3-0784D98F175E}"/>
              </a:ext>
            </a:extLst>
          </p:cNvPr>
          <p:cNvCxnSpPr/>
          <p:nvPr/>
        </p:nvCxnSpPr>
        <p:spPr>
          <a:xfrm>
            <a:off x="4352925" y="1197227"/>
            <a:ext cx="0" cy="538454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0A7AC7-5FFE-AD1F-66FE-6C984A53683E}"/>
              </a:ext>
            </a:extLst>
          </p:cNvPr>
          <p:cNvCxnSpPr/>
          <p:nvPr/>
        </p:nvCxnSpPr>
        <p:spPr>
          <a:xfrm>
            <a:off x="7964805" y="1197227"/>
            <a:ext cx="0" cy="538454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" name="image9.png">
            <a:extLst>
              <a:ext uri="{FF2B5EF4-FFF2-40B4-BE49-F238E27FC236}">
                <a16:creationId xmlns:a16="http://schemas.microsoft.com/office/drawing/2014/main" id="{0F9BFABA-F590-EF84-DC3B-B69EBEFB777D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11711" y="4789383"/>
            <a:ext cx="2330263" cy="2032079"/>
          </a:xfrm>
          <a:prstGeom prst="rect">
            <a:avLst/>
          </a:prstGeom>
          <a:ln/>
        </p:spPr>
      </p:pic>
      <p:pic>
        <p:nvPicPr>
          <p:cNvPr id="22" name="image8.png">
            <a:extLst>
              <a:ext uri="{FF2B5EF4-FFF2-40B4-BE49-F238E27FC236}">
                <a16:creationId xmlns:a16="http://schemas.microsoft.com/office/drawing/2014/main" id="{A53545C2-BDEF-B8AE-336D-EAF510C69BDA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4686076" y="4908918"/>
            <a:ext cx="2330263" cy="1878392"/>
          </a:xfrm>
          <a:prstGeom prst="rect">
            <a:avLst/>
          </a:prstGeom>
          <a:ln/>
        </p:spPr>
      </p:pic>
      <p:pic>
        <p:nvPicPr>
          <p:cNvPr id="23" name="image19.png">
            <a:extLst>
              <a:ext uri="{FF2B5EF4-FFF2-40B4-BE49-F238E27FC236}">
                <a16:creationId xmlns:a16="http://schemas.microsoft.com/office/drawing/2014/main" id="{10067AFE-A62B-0756-8806-602200C06412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8136829" y="4789383"/>
            <a:ext cx="2330263" cy="1963774"/>
          </a:xfrm>
          <a:prstGeom prst="rect">
            <a:avLst/>
          </a:prstGeom>
          <a:ln/>
        </p:spPr>
      </p:pic>
      <p:pic>
        <p:nvPicPr>
          <p:cNvPr id="7" name="image14.png">
            <a:extLst>
              <a:ext uri="{FF2B5EF4-FFF2-40B4-BE49-F238E27FC236}">
                <a16:creationId xmlns:a16="http://schemas.microsoft.com/office/drawing/2014/main" id="{82E5592B-28D1-8569-98E5-3832E5AAECE4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>
          <a:xfrm>
            <a:off x="1851129" y="3092725"/>
            <a:ext cx="2335221" cy="203293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5716434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16484-DE1C-DEF9-1D51-C6D60878A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A71B316-AE14-53CF-6A42-48B20AD9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Confronto fra i gruppi di diagnosi: Parametri vitali</a:t>
            </a:r>
            <a:br>
              <a:rPr lang="it-IT" dirty="0"/>
            </a:br>
            <a:r>
              <a:rPr lang="it-IT" dirty="0"/>
              <a:t>ARDS															        BPCO												POLMONITE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4D2BDA-1C43-46AF-0E05-66FBC49E3B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9822B1-BE76-846A-8515-5A5A680B2D0D}"/>
              </a:ext>
            </a:extLst>
          </p:cNvPr>
          <p:cNvCxnSpPr/>
          <p:nvPr/>
        </p:nvCxnSpPr>
        <p:spPr>
          <a:xfrm>
            <a:off x="4352925" y="1197227"/>
            <a:ext cx="0" cy="538454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327E48-1577-54B8-C95A-5D81DDEC0F18}"/>
              </a:ext>
            </a:extLst>
          </p:cNvPr>
          <p:cNvCxnSpPr/>
          <p:nvPr/>
        </p:nvCxnSpPr>
        <p:spPr>
          <a:xfrm>
            <a:off x="7964805" y="1197227"/>
            <a:ext cx="0" cy="538454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319BC931-BFE2-EB1A-1519-36E60E1E2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416289"/>
            <a:ext cx="3621300" cy="17792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4A6B27-C4BD-B91B-1F9D-82397FB45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18" y="3278551"/>
            <a:ext cx="3670543" cy="15598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938875-E779-B435-AC09-CBAC3AF3F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640" y="4866831"/>
            <a:ext cx="3778628" cy="18686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BE5099D-B195-83B8-CFCC-0DF2739DC7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8616" y="1399872"/>
            <a:ext cx="3766346" cy="18790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F45E993-D289-0DD9-7D60-1787CAE8CA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2829" y="3481532"/>
            <a:ext cx="2826729" cy="13979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D690850-7DE9-D248-205F-2E27AF6636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6999" y="4998777"/>
            <a:ext cx="3376943" cy="16773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E803DBD-EA30-BB6B-3E4E-659D756E09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2202" y="1481932"/>
            <a:ext cx="3406874" cy="16480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EA79875-E3CC-35F7-1881-A68A8743F4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2788" y="3448762"/>
            <a:ext cx="2953994" cy="1428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6E837D-E74A-9A92-704F-1FA3E77DC8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26735" y="4939469"/>
            <a:ext cx="3464260" cy="179600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43ADEB-0723-68F0-D441-FC7022FE164E}"/>
              </a:ext>
            </a:extLst>
          </p:cNvPr>
          <p:cNvCxnSpPr/>
          <p:nvPr/>
        </p:nvCxnSpPr>
        <p:spPr>
          <a:xfrm>
            <a:off x="1785257" y="1811385"/>
            <a:ext cx="0" cy="11930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91C536-F736-A5E4-1345-BF26D11211AD}"/>
              </a:ext>
            </a:extLst>
          </p:cNvPr>
          <p:cNvCxnSpPr/>
          <p:nvPr/>
        </p:nvCxnSpPr>
        <p:spPr>
          <a:xfrm>
            <a:off x="2111834" y="1824441"/>
            <a:ext cx="0" cy="11930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FFAD29-3C93-428E-F921-BC94FC2A660B}"/>
              </a:ext>
            </a:extLst>
          </p:cNvPr>
          <p:cNvCxnSpPr/>
          <p:nvPr/>
        </p:nvCxnSpPr>
        <p:spPr>
          <a:xfrm>
            <a:off x="5508172" y="1737362"/>
            <a:ext cx="0" cy="11930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630BFA-8FC8-EDC3-7521-89D56B2DB294}"/>
              </a:ext>
            </a:extLst>
          </p:cNvPr>
          <p:cNvCxnSpPr/>
          <p:nvPr/>
        </p:nvCxnSpPr>
        <p:spPr>
          <a:xfrm>
            <a:off x="5826035" y="1737362"/>
            <a:ext cx="0" cy="11930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26F3A7-38E5-9BF5-B671-AF4863ADA01D}"/>
              </a:ext>
            </a:extLst>
          </p:cNvPr>
          <p:cNvCxnSpPr/>
          <p:nvPr/>
        </p:nvCxnSpPr>
        <p:spPr>
          <a:xfrm>
            <a:off x="9183189" y="1867986"/>
            <a:ext cx="0" cy="11930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6D61DC-132A-EC75-BF4C-C75915651FDF}"/>
              </a:ext>
            </a:extLst>
          </p:cNvPr>
          <p:cNvCxnSpPr/>
          <p:nvPr/>
        </p:nvCxnSpPr>
        <p:spPr>
          <a:xfrm>
            <a:off x="9544595" y="1867986"/>
            <a:ext cx="0" cy="11930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F269F9D-E1DA-22EF-36A8-D1D6833D5F0A}"/>
              </a:ext>
            </a:extLst>
          </p:cNvPr>
          <p:cNvSpPr txBox="1"/>
          <p:nvPr/>
        </p:nvSpPr>
        <p:spPr>
          <a:xfrm>
            <a:off x="1105988" y="1867986"/>
            <a:ext cx="4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13%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1F975D-53BB-89F8-F834-146DDCE12080}"/>
              </a:ext>
            </a:extLst>
          </p:cNvPr>
          <p:cNvSpPr txBox="1"/>
          <p:nvPr/>
        </p:nvSpPr>
        <p:spPr>
          <a:xfrm>
            <a:off x="1721553" y="1894350"/>
            <a:ext cx="4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21%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D7B6F6-33A5-71EA-0271-06A86FE5FC95}"/>
              </a:ext>
            </a:extLst>
          </p:cNvPr>
          <p:cNvSpPr txBox="1"/>
          <p:nvPr/>
        </p:nvSpPr>
        <p:spPr>
          <a:xfrm>
            <a:off x="2628953" y="1867986"/>
            <a:ext cx="4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64%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D56054-C127-B16F-E968-3D5089AD1544}"/>
              </a:ext>
            </a:extLst>
          </p:cNvPr>
          <p:cNvSpPr txBox="1"/>
          <p:nvPr/>
        </p:nvSpPr>
        <p:spPr>
          <a:xfrm>
            <a:off x="5026533" y="1883807"/>
            <a:ext cx="4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19%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451B9F-C850-FF11-C0DF-06FB9AC9C572}"/>
              </a:ext>
            </a:extLst>
          </p:cNvPr>
          <p:cNvSpPr txBox="1"/>
          <p:nvPr/>
        </p:nvSpPr>
        <p:spPr>
          <a:xfrm>
            <a:off x="5451936" y="1887559"/>
            <a:ext cx="4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24%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D9A308-08C3-A13D-AE2F-673203B652A0}"/>
              </a:ext>
            </a:extLst>
          </p:cNvPr>
          <p:cNvSpPr txBox="1"/>
          <p:nvPr/>
        </p:nvSpPr>
        <p:spPr>
          <a:xfrm>
            <a:off x="6208913" y="1867986"/>
            <a:ext cx="4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60%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200F72-50FF-ED09-6452-570CA7898723}"/>
              </a:ext>
            </a:extLst>
          </p:cNvPr>
          <p:cNvSpPr txBox="1"/>
          <p:nvPr/>
        </p:nvSpPr>
        <p:spPr>
          <a:xfrm>
            <a:off x="10310193" y="1900986"/>
            <a:ext cx="4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60%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A0902B-32DE-3326-4285-5F4F29AAC8A1}"/>
              </a:ext>
            </a:extLst>
          </p:cNvPr>
          <p:cNvSpPr txBox="1"/>
          <p:nvPr/>
        </p:nvSpPr>
        <p:spPr>
          <a:xfrm>
            <a:off x="8600895" y="1894349"/>
            <a:ext cx="4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15%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3C5803-9846-8508-0D1B-1D3DFF005169}"/>
              </a:ext>
            </a:extLst>
          </p:cNvPr>
          <p:cNvSpPr txBox="1"/>
          <p:nvPr/>
        </p:nvSpPr>
        <p:spPr>
          <a:xfrm>
            <a:off x="9136528" y="1927382"/>
            <a:ext cx="4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24%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A8E9EA-DCD1-1D1C-6C1B-860196287113}"/>
              </a:ext>
            </a:extLst>
          </p:cNvPr>
          <p:cNvSpPr txBox="1"/>
          <p:nvPr/>
        </p:nvSpPr>
        <p:spPr>
          <a:xfrm>
            <a:off x="946598" y="4233710"/>
            <a:ext cx="4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50%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52DEC6-AB69-22B6-D3E7-59E52BC3455B}"/>
              </a:ext>
            </a:extLst>
          </p:cNvPr>
          <p:cNvSpPr txBox="1"/>
          <p:nvPr/>
        </p:nvSpPr>
        <p:spPr>
          <a:xfrm>
            <a:off x="1775588" y="4233710"/>
            <a:ext cx="4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38%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1BCDEA-0838-4E03-E79C-8ECABCB26048}"/>
              </a:ext>
            </a:extLst>
          </p:cNvPr>
          <p:cNvSpPr txBox="1"/>
          <p:nvPr/>
        </p:nvSpPr>
        <p:spPr>
          <a:xfrm>
            <a:off x="2517646" y="4372209"/>
            <a:ext cx="4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15%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BF23A9-3688-8B9B-9E5C-457FA64111EB}"/>
              </a:ext>
            </a:extLst>
          </p:cNvPr>
          <p:cNvSpPr txBox="1"/>
          <p:nvPr/>
        </p:nvSpPr>
        <p:spPr>
          <a:xfrm>
            <a:off x="4934623" y="4299025"/>
            <a:ext cx="4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69%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E5D4C2-5DD2-B593-848E-B35D8BAD7887}"/>
              </a:ext>
            </a:extLst>
          </p:cNvPr>
          <p:cNvSpPr txBox="1"/>
          <p:nvPr/>
        </p:nvSpPr>
        <p:spPr>
          <a:xfrm>
            <a:off x="5571158" y="4437524"/>
            <a:ext cx="4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23%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B619E7-902C-8997-0CB3-395D1C79FC29}"/>
              </a:ext>
            </a:extLst>
          </p:cNvPr>
          <p:cNvSpPr txBox="1"/>
          <p:nvPr/>
        </p:nvSpPr>
        <p:spPr>
          <a:xfrm>
            <a:off x="8791202" y="4299024"/>
            <a:ext cx="4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57%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B94B11-A6DE-6C47-10EE-3A2C8543F29B}"/>
              </a:ext>
            </a:extLst>
          </p:cNvPr>
          <p:cNvSpPr txBox="1"/>
          <p:nvPr/>
        </p:nvSpPr>
        <p:spPr>
          <a:xfrm>
            <a:off x="9381228" y="4299024"/>
            <a:ext cx="48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23%</a:t>
            </a:r>
          </a:p>
        </p:txBody>
      </p:sp>
    </p:spTree>
    <p:extLst>
      <p:ext uri="{BB962C8B-B14F-4D97-AF65-F5344CB8AC3E}">
        <p14:creationId xmlns:p14="http://schemas.microsoft.com/office/powerpoint/2010/main" val="390285856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FD3E-2C8E-A6B4-3E04-FC422CEAF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983BB23-9F9B-991E-5D0D-0B38DC2D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Confronto fra i gruppi per supporto: Parametri vitali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79B82E-C41E-95BD-5C0D-C930D90A52F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821B84F-ED49-48D2-DA84-FC76FCE85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6" y="1677907"/>
            <a:ext cx="3714427" cy="332520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9287925-F17C-2F42-87D6-EA1599DE58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2"/>
          <a:stretch/>
        </p:blipFill>
        <p:spPr>
          <a:xfrm>
            <a:off x="4251326" y="1765800"/>
            <a:ext cx="3689348" cy="33264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DB81436-C92B-C5C2-A805-795E080161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24"/>
          <a:stretch/>
        </p:blipFill>
        <p:spPr>
          <a:xfrm>
            <a:off x="8175233" y="1765800"/>
            <a:ext cx="3727005" cy="332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922EAC-9FEB-75D5-D7F7-F34095FAE13C}"/>
              </a:ext>
            </a:extLst>
          </p:cNvPr>
          <p:cNvSpPr txBox="1"/>
          <p:nvPr/>
        </p:nvSpPr>
        <p:spPr>
          <a:xfrm>
            <a:off x="1428206" y="5495109"/>
            <a:ext cx="129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0,008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7678C-34FB-9C22-B261-54EC45A47628}"/>
              </a:ext>
            </a:extLst>
          </p:cNvPr>
          <p:cNvSpPr txBox="1"/>
          <p:nvPr/>
        </p:nvSpPr>
        <p:spPr>
          <a:xfrm>
            <a:off x="5943601" y="5478232"/>
            <a:ext cx="129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DE44CE-2603-9D44-716D-7FD53E002DE6}"/>
              </a:ext>
            </a:extLst>
          </p:cNvPr>
          <p:cNvSpPr txBox="1"/>
          <p:nvPr/>
        </p:nvSpPr>
        <p:spPr>
          <a:xfrm>
            <a:off x="10022846" y="5478232"/>
            <a:ext cx="129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&lt;0,001</a:t>
            </a:r>
          </a:p>
        </p:txBody>
      </p:sp>
    </p:spTree>
    <p:extLst>
      <p:ext uri="{BB962C8B-B14F-4D97-AF65-F5344CB8AC3E}">
        <p14:creationId xmlns:p14="http://schemas.microsoft.com/office/powerpoint/2010/main" val="173265853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103FE-AF9E-69C2-E5FE-87DF4D39C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2D4FFD5-B0E1-7016-3F7B-1222890E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Confronto fra i gruppi per supporto: Parametri vitali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F3D503C-959E-8404-31A2-F6ABF2DD7F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B64EC7F-0B1D-3EE1-DBD6-0EC7B48C7D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0"/>
          <a:stretch/>
        </p:blipFill>
        <p:spPr>
          <a:xfrm>
            <a:off x="202948" y="1733203"/>
            <a:ext cx="3821976" cy="339159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F5020D7-9A76-5CE9-BFE8-B0E31F4A5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593" y="1765800"/>
            <a:ext cx="3756813" cy="3326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04A2F1B-94EF-0E4C-8CC0-091F8280C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075" y="1798396"/>
            <a:ext cx="3723030" cy="332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00A067-701F-0088-CAE8-EAC8D8ABC8D5}"/>
              </a:ext>
            </a:extLst>
          </p:cNvPr>
          <p:cNvSpPr txBox="1"/>
          <p:nvPr/>
        </p:nvSpPr>
        <p:spPr>
          <a:xfrm>
            <a:off x="1846218" y="5756906"/>
            <a:ext cx="129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0,016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5DFB2-35EB-D8E7-2801-642AED933D48}"/>
              </a:ext>
            </a:extLst>
          </p:cNvPr>
          <p:cNvSpPr txBox="1"/>
          <p:nvPr/>
        </p:nvSpPr>
        <p:spPr>
          <a:xfrm>
            <a:off x="9988732" y="5756906"/>
            <a:ext cx="129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&lt;0,001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7E459-64EF-E968-7666-0F255CF368E1}"/>
              </a:ext>
            </a:extLst>
          </p:cNvPr>
          <p:cNvSpPr txBox="1"/>
          <p:nvPr/>
        </p:nvSpPr>
        <p:spPr>
          <a:xfrm>
            <a:off x="5917475" y="5748738"/>
            <a:ext cx="129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&lt;0,001</a:t>
            </a:r>
          </a:p>
        </p:txBody>
      </p:sp>
    </p:spTree>
    <p:extLst>
      <p:ext uri="{BB962C8B-B14F-4D97-AF65-F5344CB8AC3E}">
        <p14:creationId xmlns:p14="http://schemas.microsoft.com/office/powerpoint/2010/main" val="11843154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ium 6">
            <a:extLst>
              <a:ext uri="{FF2B5EF4-FFF2-40B4-BE49-F238E27FC236}">
                <a16:creationId xmlns:a16="http://schemas.microsoft.com/office/drawing/2014/main" id="{EDF846E7-EF9C-9A76-2185-0166BC4C6891}"/>
              </a:ext>
            </a:extLst>
          </p:cNvPr>
          <p:cNvSpPr/>
          <p:nvPr/>
        </p:nvSpPr>
        <p:spPr>
          <a:xfrm rot="10800000">
            <a:off x="377952" y="1713303"/>
            <a:ext cx="4623110" cy="874370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3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L’esperienza nel nostro centro      (AOU San Luigi Orbassano (TO))</a:t>
            </a:r>
          </a:p>
        </p:txBody>
      </p:sp>
      <p:graphicFrame>
        <p:nvGraphicFramePr>
          <p:cNvPr id="4" name="Segnaposto contenuto 11">
            <a:extLst>
              <a:ext uri="{FF2B5EF4-FFF2-40B4-BE49-F238E27FC236}">
                <a16:creationId xmlns:a16="http://schemas.microsoft.com/office/drawing/2014/main" id="{5422F623-B669-447E-6583-7CD06077EB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546031"/>
              </p:ext>
            </p:extLst>
          </p:nvPr>
        </p:nvGraphicFramePr>
        <p:xfrm>
          <a:off x="609598" y="1699234"/>
          <a:ext cx="11550445" cy="512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B51E38-1B4D-2316-B277-037B8F1D281A}"/>
              </a:ext>
            </a:extLst>
          </p:cNvPr>
          <p:cNvSpPr txBox="1"/>
          <p:nvPr/>
        </p:nvSpPr>
        <p:spPr>
          <a:xfrm>
            <a:off x="731519" y="1980976"/>
            <a:ext cx="389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Ricoverati dal 1/1/2022 al 31/12/2024</a:t>
            </a:r>
          </a:p>
        </p:txBody>
      </p:sp>
      <p:sp>
        <p:nvSpPr>
          <p:cNvPr id="8" name="Trapezium 7">
            <a:extLst>
              <a:ext uri="{FF2B5EF4-FFF2-40B4-BE49-F238E27FC236}">
                <a16:creationId xmlns:a16="http://schemas.microsoft.com/office/drawing/2014/main" id="{4FB76527-098E-DBB3-81BE-8C28D57BF908}"/>
              </a:ext>
            </a:extLst>
          </p:cNvPr>
          <p:cNvSpPr/>
          <p:nvPr/>
        </p:nvSpPr>
        <p:spPr>
          <a:xfrm rot="10800000">
            <a:off x="600220" y="2601743"/>
            <a:ext cx="4166851" cy="152973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1B4BAF-130D-1269-9B69-DEA8B0144A22}"/>
              </a:ext>
            </a:extLst>
          </p:cNvPr>
          <p:cNvSpPr txBox="1"/>
          <p:nvPr/>
        </p:nvSpPr>
        <p:spPr>
          <a:xfrm>
            <a:off x="1280160" y="2912013"/>
            <a:ext cx="2827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Problematica respiratoria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Infezione respiratoria</a:t>
            </a:r>
          </a:p>
        </p:txBody>
      </p:sp>
      <p:sp>
        <p:nvSpPr>
          <p:cNvPr id="10" name="Trapezium 9">
            <a:extLst>
              <a:ext uri="{FF2B5EF4-FFF2-40B4-BE49-F238E27FC236}">
                <a16:creationId xmlns:a16="http://schemas.microsoft.com/office/drawing/2014/main" id="{53E0534E-E644-745D-0632-DC62E255B352}"/>
              </a:ext>
            </a:extLst>
          </p:cNvPr>
          <p:cNvSpPr/>
          <p:nvPr/>
        </p:nvSpPr>
        <p:spPr>
          <a:xfrm rot="10800000">
            <a:off x="991772" y="4106818"/>
            <a:ext cx="3397348" cy="152973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42C0EC-FD4F-7F9E-001E-DBB61594EA4A}"/>
              </a:ext>
            </a:extLst>
          </p:cNvPr>
          <p:cNvSpPr txBox="1"/>
          <p:nvPr/>
        </p:nvSpPr>
        <p:spPr>
          <a:xfrm>
            <a:off x="2011680" y="4586068"/>
            <a:ext cx="1420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478 pazienti</a:t>
            </a:r>
          </a:p>
        </p:txBody>
      </p:sp>
    </p:spTree>
    <p:extLst>
      <p:ext uri="{BB962C8B-B14F-4D97-AF65-F5344CB8AC3E}">
        <p14:creationId xmlns:p14="http://schemas.microsoft.com/office/powerpoint/2010/main" val="363667706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9D4BC-94C3-CC1F-D348-442BA18DA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AE62AF9-9A88-0867-5492-78C3AEDF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Confronto fra i gruppi per supporto: Parametri vitali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5D795BF-6BDC-DC1D-2EFC-B33EC1BDDF7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E5F3961-22E7-60FA-F76C-6B1EC81E3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10" y="1748923"/>
            <a:ext cx="3737639" cy="336015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881C186-B549-5079-6DF5-6671DC314D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70"/>
          <a:stretch/>
        </p:blipFill>
        <p:spPr>
          <a:xfrm>
            <a:off x="4242435" y="1765800"/>
            <a:ext cx="3707130" cy="33264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7C635F6-E6B9-D27D-C463-71A26F3E61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0251" y="1748923"/>
            <a:ext cx="3718989" cy="332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740A23-4EB8-5475-671F-D2B0027C0D6D}"/>
              </a:ext>
            </a:extLst>
          </p:cNvPr>
          <p:cNvSpPr txBox="1"/>
          <p:nvPr/>
        </p:nvSpPr>
        <p:spPr>
          <a:xfrm>
            <a:off x="9701349" y="5722072"/>
            <a:ext cx="129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&lt;0,001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3C83B-F148-DA23-7EF6-7B3FA5368B3A}"/>
              </a:ext>
            </a:extLst>
          </p:cNvPr>
          <p:cNvSpPr txBox="1"/>
          <p:nvPr/>
        </p:nvSpPr>
        <p:spPr>
          <a:xfrm>
            <a:off x="5708469" y="5660773"/>
            <a:ext cx="129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&lt;0,001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F06C76-7845-E251-802C-75CBE4913627}"/>
              </a:ext>
            </a:extLst>
          </p:cNvPr>
          <p:cNvSpPr txBox="1"/>
          <p:nvPr/>
        </p:nvSpPr>
        <p:spPr>
          <a:xfrm>
            <a:off x="1776549" y="5660772"/>
            <a:ext cx="129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&lt;0,001</a:t>
            </a:r>
          </a:p>
        </p:txBody>
      </p:sp>
    </p:spTree>
    <p:extLst>
      <p:ext uri="{BB962C8B-B14F-4D97-AF65-F5344CB8AC3E}">
        <p14:creationId xmlns:p14="http://schemas.microsoft.com/office/powerpoint/2010/main" val="7961139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71936-9CC4-9F09-1EBA-C51AAAB41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32E0F5A-8F7D-59A1-F3DA-F7288D096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31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DFECE23-2AA5-63C7-EF2B-EA7BD9BF8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Outcomes</a:t>
            </a:r>
            <a:r>
              <a:rPr lang="it-IT" dirty="0"/>
              <a:t> dei pazienti        Complicanze (1):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B7916B-8DDC-1400-C0B2-ACC7799AD8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039712-79BE-C2E1-485B-EF0807D810F1}"/>
              </a:ext>
            </a:extLst>
          </p:cNvPr>
          <p:cNvSpPr txBox="1"/>
          <p:nvPr/>
        </p:nvSpPr>
        <p:spPr>
          <a:xfrm>
            <a:off x="3600449" y="1400175"/>
            <a:ext cx="528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Infezione respiratoria insorta durante la degenza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BB7CA0F-E82F-2E14-97DF-BAD6BA128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292849"/>
              </p:ext>
            </p:extLst>
          </p:nvPr>
        </p:nvGraphicFramePr>
        <p:xfrm>
          <a:off x="2682873" y="2263711"/>
          <a:ext cx="7292975" cy="427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B306CC5-DD04-F97B-DD44-B3D86FDCEE61}"/>
              </a:ext>
            </a:extLst>
          </p:cNvPr>
          <p:cNvSpPr txBox="1"/>
          <p:nvPr/>
        </p:nvSpPr>
        <p:spPr>
          <a:xfrm>
            <a:off x="3943350" y="1914525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2B5C98-4CFA-86E0-DC75-0BB3C9D8ECFA}"/>
              </a:ext>
            </a:extLst>
          </p:cNvPr>
          <p:cNvSpPr txBox="1"/>
          <p:nvPr/>
        </p:nvSpPr>
        <p:spPr>
          <a:xfrm>
            <a:off x="6234111" y="1897648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10FD70-A5B5-9A86-ABBA-E9C12DC60E7E}"/>
              </a:ext>
            </a:extLst>
          </p:cNvPr>
          <p:cNvSpPr txBox="1"/>
          <p:nvPr/>
        </p:nvSpPr>
        <p:spPr>
          <a:xfrm>
            <a:off x="8524872" y="1897648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</p:spTree>
    <p:extLst>
      <p:ext uri="{BB962C8B-B14F-4D97-AF65-F5344CB8AC3E}">
        <p14:creationId xmlns:p14="http://schemas.microsoft.com/office/powerpoint/2010/main" val="88071153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D7B3E-B524-6C7F-B886-A0396CE30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C7E432-2377-8CD3-56AD-6E07248AC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32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3C4E51D-45D8-135A-4D08-DB31DA47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Outcomes</a:t>
            </a:r>
            <a:r>
              <a:rPr lang="it-IT" dirty="0"/>
              <a:t> dei pazienti        Complicanze respiratorie (2):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6F2DF5E-9AF1-A077-2649-C8B840AFA9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093FD4-80EC-3EED-2A6D-397F31822EA3}"/>
              </a:ext>
            </a:extLst>
          </p:cNvPr>
          <p:cNvSpPr txBox="1"/>
          <p:nvPr/>
        </p:nvSpPr>
        <p:spPr>
          <a:xfrm>
            <a:off x="504825" y="1325769"/>
            <a:ext cx="1142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Atelettasia, versamento pleurico, ARDS moderata o grave, nuova insufficienza respiratoria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73E50D7-884D-3713-4CC6-20E81BC1F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981953"/>
              </p:ext>
            </p:extLst>
          </p:nvPr>
        </p:nvGraphicFramePr>
        <p:xfrm>
          <a:off x="2682873" y="2263711"/>
          <a:ext cx="7292975" cy="427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8A61127-DD63-8882-405E-2E867CE81002}"/>
              </a:ext>
            </a:extLst>
          </p:cNvPr>
          <p:cNvSpPr txBox="1"/>
          <p:nvPr/>
        </p:nvSpPr>
        <p:spPr>
          <a:xfrm>
            <a:off x="3943350" y="2228850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8A0082-7060-0629-1827-806CA9E0B59F}"/>
              </a:ext>
            </a:extLst>
          </p:cNvPr>
          <p:cNvSpPr txBox="1"/>
          <p:nvPr/>
        </p:nvSpPr>
        <p:spPr>
          <a:xfrm>
            <a:off x="6234111" y="2211973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6BA12-85F1-4421-7083-CCFE9FCC5EFF}"/>
              </a:ext>
            </a:extLst>
          </p:cNvPr>
          <p:cNvSpPr txBox="1"/>
          <p:nvPr/>
        </p:nvSpPr>
        <p:spPr>
          <a:xfrm>
            <a:off x="8524872" y="2211973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</p:spTree>
    <p:extLst>
      <p:ext uri="{BB962C8B-B14F-4D97-AF65-F5344CB8AC3E}">
        <p14:creationId xmlns:p14="http://schemas.microsoft.com/office/powerpoint/2010/main" val="266007953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5256E-39DE-E363-CFFC-AE37CE6FD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FF42D37-480B-6C77-6B70-C382D28AC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33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0C3A82B-204F-039B-585D-9121B300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Outcomes</a:t>
            </a:r>
            <a:r>
              <a:rPr lang="it-IT" dirty="0"/>
              <a:t> dei pazienti        Procedure (3):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FD00EB2-C25C-9637-D722-CFD08D4E17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D9B577-7D0A-BA2D-C773-6A6F8BDAB916}"/>
              </a:ext>
            </a:extLst>
          </p:cNvPr>
          <p:cNvSpPr txBox="1"/>
          <p:nvPr/>
        </p:nvSpPr>
        <p:spPr>
          <a:xfrm>
            <a:off x="504825" y="1325769"/>
            <a:ext cx="1142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Toracentesi, drenaggio toracico, broncoscopia interventistica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3D0C3BC-E623-031C-C85F-DEDDA2531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960537"/>
              </p:ext>
            </p:extLst>
          </p:nvPr>
        </p:nvGraphicFramePr>
        <p:xfrm>
          <a:off x="2682873" y="2263711"/>
          <a:ext cx="7292975" cy="427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8767DA8-7B98-85AC-4D8C-9E962BFEA96D}"/>
              </a:ext>
            </a:extLst>
          </p:cNvPr>
          <p:cNvSpPr txBox="1"/>
          <p:nvPr/>
        </p:nvSpPr>
        <p:spPr>
          <a:xfrm>
            <a:off x="3864973" y="2211973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5D935-ECFB-8809-9617-7A66E258E2FF}"/>
              </a:ext>
            </a:extLst>
          </p:cNvPr>
          <p:cNvSpPr txBox="1"/>
          <p:nvPr/>
        </p:nvSpPr>
        <p:spPr>
          <a:xfrm>
            <a:off x="6234111" y="2211973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98851-8A0B-64F1-5533-43768B0490EC}"/>
              </a:ext>
            </a:extLst>
          </p:cNvPr>
          <p:cNvSpPr txBox="1"/>
          <p:nvPr/>
        </p:nvSpPr>
        <p:spPr>
          <a:xfrm>
            <a:off x="8524872" y="2211973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</p:spTree>
    <p:extLst>
      <p:ext uri="{BB962C8B-B14F-4D97-AF65-F5344CB8AC3E}">
        <p14:creationId xmlns:p14="http://schemas.microsoft.com/office/powerpoint/2010/main" val="222427364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FDD34-864A-128C-B700-035C15593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6823A45-C2E1-9078-4F63-2CADF3481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34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F6C4038-0B14-2F45-8F9C-7BEB5A6A5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Outcomes</a:t>
            </a:r>
            <a:r>
              <a:rPr lang="it-IT" dirty="0"/>
              <a:t> dei pazienti        Agitazione o delirium (4):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F41B84-48AA-8338-BA78-0A3E85207C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7186238-03E2-FD36-B736-C4A1F2F2D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7541165"/>
              </p:ext>
            </p:extLst>
          </p:nvPr>
        </p:nvGraphicFramePr>
        <p:xfrm>
          <a:off x="2378073" y="1956375"/>
          <a:ext cx="7292975" cy="427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C07E46-32D5-6895-725C-ABEA94C32D55}"/>
              </a:ext>
            </a:extLst>
          </p:cNvPr>
          <p:cNvSpPr txBox="1"/>
          <p:nvPr/>
        </p:nvSpPr>
        <p:spPr>
          <a:xfrm>
            <a:off x="3629025" y="1827833"/>
            <a:ext cx="72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0,005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D84D7-974E-DB5E-053D-71DC4CEE825C}"/>
              </a:ext>
            </a:extLst>
          </p:cNvPr>
          <p:cNvSpPr txBox="1"/>
          <p:nvPr/>
        </p:nvSpPr>
        <p:spPr>
          <a:xfrm>
            <a:off x="5857875" y="1827833"/>
            <a:ext cx="723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0,031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6A57F6-678B-A0A4-FC05-5C71D353059F}"/>
              </a:ext>
            </a:extLst>
          </p:cNvPr>
          <p:cNvSpPr txBox="1"/>
          <p:nvPr/>
        </p:nvSpPr>
        <p:spPr>
          <a:xfrm>
            <a:off x="8086724" y="1827833"/>
            <a:ext cx="94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&lt;0,001</a:t>
            </a:r>
          </a:p>
        </p:txBody>
      </p:sp>
    </p:spTree>
    <p:extLst>
      <p:ext uri="{BB962C8B-B14F-4D97-AF65-F5344CB8AC3E}">
        <p14:creationId xmlns:p14="http://schemas.microsoft.com/office/powerpoint/2010/main" val="3255689699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7D3E7-56F7-D3A1-2F5F-D799899B3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92C7501-9B93-7835-650F-3E844CAC4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35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95D1681-952E-57F5-19BF-2CD4917C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Outcomes</a:t>
            </a:r>
            <a:r>
              <a:rPr lang="it-IT" dirty="0"/>
              <a:t> dei pazienti        Mortalità TSI: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05364D-BBF7-E636-3F14-5D12F71B38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BCFBE3D-77EE-B378-9E52-C4D4962B1B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2" t="753" b="1165"/>
          <a:stretch/>
        </p:blipFill>
        <p:spPr>
          <a:xfrm>
            <a:off x="175295" y="1650174"/>
            <a:ext cx="3680636" cy="342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6047455-43EE-E177-0838-D26DBB1AFA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27" t="622"/>
          <a:stretch/>
        </p:blipFill>
        <p:spPr>
          <a:xfrm>
            <a:off x="4257115" y="1719000"/>
            <a:ext cx="3677770" cy="342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CD80C85-3FD4-0974-633F-1D8247488A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52" b="1911"/>
          <a:stretch/>
        </p:blipFill>
        <p:spPr>
          <a:xfrm>
            <a:off x="8119268" y="1719000"/>
            <a:ext cx="3702612" cy="34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79F6C2-AB20-B247-8EF3-35A50180A183}"/>
              </a:ext>
            </a:extLst>
          </p:cNvPr>
          <p:cNvSpPr txBox="1"/>
          <p:nvPr/>
        </p:nvSpPr>
        <p:spPr>
          <a:xfrm>
            <a:off x="6138166" y="5491496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C9FB03-9DE6-6871-5770-F1AEB7FF238B}"/>
              </a:ext>
            </a:extLst>
          </p:cNvPr>
          <p:cNvSpPr txBox="1"/>
          <p:nvPr/>
        </p:nvSpPr>
        <p:spPr>
          <a:xfrm>
            <a:off x="10122700" y="5491496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E265F9-9687-C0AE-5802-2E65200006CB}"/>
              </a:ext>
            </a:extLst>
          </p:cNvPr>
          <p:cNvSpPr txBox="1"/>
          <p:nvPr/>
        </p:nvSpPr>
        <p:spPr>
          <a:xfrm>
            <a:off x="1871329" y="5491496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</p:spTree>
    <p:extLst>
      <p:ext uri="{BB962C8B-B14F-4D97-AF65-F5344CB8AC3E}">
        <p14:creationId xmlns:p14="http://schemas.microsoft.com/office/powerpoint/2010/main" val="192488665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0A85B-8909-E018-6FA3-0775B881A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F0789C-68A2-5F36-CBCD-DE8485699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36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E70DF81-8DDA-D448-06E4-D2BE360E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Outcomes</a:t>
            </a:r>
            <a:r>
              <a:rPr lang="it-IT" dirty="0"/>
              <a:t> dei pazienti        Mortalità H: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48C6C5-9814-E742-C6CC-2CD9A7AA09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1F69DA8-24C7-8A62-EC14-CF24A87B57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7" t="598" b="598"/>
          <a:stretch/>
        </p:blipFill>
        <p:spPr>
          <a:xfrm>
            <a:off x="4030811" y="1620677"/>
            <a:ext cx="3660523" cy="3420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41E5597-274B-7717-20DA-614FF08CB7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2" r="393" b="2717"/>
          <a:stretch/>
        </p:blipFill>
        <p:spPr>
          <a:xfrm>
            <a:off x="354377" y="1620677"/>
            <a:ext cx="3676434" cy="3420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E53F6D5-1930-3865-16E5-BA8CA183F6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37" t="501" r="465" b="640"/>
          <a:stretch/>
        </p:blipFill>
        <p:spPr>
          <a:xfrm>
            <a:off x="8143947" y="1620677"/>
            <a:ext cx="3677933" cy="34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947A04-F7A5-2CD8-67DF-CC536CC74960}"/>
              </a:ext>
            </a:extLst>
          </p:cNvPr>
          <p:cNvSpPr txBox="1"/>
          <p:nvPr/>
        </p:nvSpPr>
        <p:spPr>
          <a:xfrm>
            <a:off x="10122700" y="5491496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EBCBB-7519-981E-341A-20AF880AAE39}"/>
              </a:ext>
            </a:extLst>
          </p:cNvPr>
          <p:cNvSpPr txBox="1"/>
          <p:nvPr/>
        </p:nvSpPr>
        <p:spPr>
          <a:xfrm>
            <a:off x="5848350" y="5491496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3E824-C41D-320A-6FAB-48310FF85957}"/>
              </a:ext>
            </a:extLst>
          </p:cNvPr>
          <p:cNvSpPr txBox="1"/>
          <p:nvPr/>
        </p:nvSpPr>
        <p:spPr>
          <a:xfrm>
            <a:off x="2069300" y="5491496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</p:spTree>
    <p:extLst>
      <p:ext uri="{BB962C8B-B14F-4D97-AF65-F5344CB8AC3E}">
        <p14:creationId xmlns:p14="http://schemas.microsoft.com/office/powerpoint/2010/main" val="404484524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7B22D-A756-3978-52F7-9DA3B926E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C8E0104-185A-139E-BAD8-156222486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37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E318676-B375-364B-5056-2EA8E0A7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Outcomes</a:t>
            </a:r>
            <a:r>
              <a:rPr lang="it-IT" dirty="0"/>
              <a:t> dei pazienti        Degenza: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422621D-3DAC-D5D1-3549-CDE71A5437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1D4F459-B1C6-C54C-8CCC-07B9A20C2F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" t="263" b="2435"/>
          <a:stretch/>
        </p:blipFill>
        <p:spPr>
          <a:xfrm>
            <a:off x="321295" y="1492857"/>
            <a:ext cx="3464124" cy="336508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2FCCADA-4A96-98EF-3C51-970E24D581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7" t="442" b="856"/>
          <a:stretch/>
        </p:blipFill>
        <p:spPr>
          <a:xfrm>
            <a:off x="3879232" y="1492857"/>
            <a:ext cx="3699046" cy="342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2F4F920-A28A-7B7F-4863-6025FA4813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4" t="476" b="2101"/>
          <a:stretch/>
        </p:blipFill>
        <p:spPr>
          <a:xfrm>
            <a:off x="7672091" y="1492857"/>
            <a:ext cx="3694461" cy="34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60FE24-4CED-4BAE-A432-5F96C19F8288}"/>
              </a:ext>
            </a:extLst>
          </p:cNvPr>
          <p:cNvSpPr txBox="1"/>
          <p:nvPr/>
        </p:nvSpPr>
        <p:spPr>
          <a:xfrm>
            <a:off x="1868533" y="5439245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1B79B2-345A-1D1F-B850-14C28FE9813F}"/>
              </a:ext>
            </a:extLst>
          </p:cNvPr>
          <p:cNvSpPr txBox="1"/>
          <p:nvPr/>
        </p:nvSpPr>
        <p:spPr>
          <a:xfrm>
            <a:off x="9912350" y="5439245"/>
            <a:ext cx="842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0,029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6B3365-42A0-F1D2-F222-DAFBDC095212}"/>
              </a:ext>
            </a:extLst>
          </p:cNvPr>
          <p:cNvSpPr txBox="1"/>
          <p:nvPr/>
        </p:nvSpPr>
        <p:spPr>
          <a:xfrm>
            <a:off x="5728755" y="5439245"/>
            <a:ext cx="842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0,012</a:t>
            </a:r>
          </a:p>
        </p:txBody>
      </p:sp>
    </p:spTree>
    <p:extLst>
      <p:ext uri="{BB962C8B-B14F-4D97-AF65-F5344CB8AC3E}">
        <p14:creationId xmlns:p14="http://schemas.microsoft.com/office/powerpoint/2010/main" val="82305418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B25AA-EDA0-576B-364F-00564A13D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20FE26A-B826-A297-F337-B07CA51EA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38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CF06B6D-B27E-7A82-49C0-6E087468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Outcomes</a:t>
            </a:r>
            <a:r>
              <a:rPr lang="it-IT" dirty="0"/>
              <a:t> dei pazienti        Degenza  H: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72BAE6-BCF5-6943-7D5B-B4BA4C505F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FB99FEA-31AB-1D5D-38DC-4C500F7BBE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9" t="186" b="1"/>
          <a:stretch/>
        </p:blipFill>
        <p:spPr>
          <a:xfrm>
            <a:off x="85691" y="1433865"/>
            <a:ext cx="3695222" cy="3420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7D1BB3C-508D-2ADE-DEA7-DE529CC1FA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5" t="483" r="161"/>
          <a:stretch/>
        </p:blipFill>
        <p:spPr>
          <a:xfrm>
            <a:off x="3924656" y="1433865"/>
            <a:ext cx="3693758" cy="342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AE403D3-EF93-4764-71DE-E8817CB73A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43" t="480" r="656" b="890"/>
          <a:stretch/>
        </p:blipFill>
        <p:spPr>
          <a:xfrm>
            <a:off x="7905900" y="1433865"/>
            <a:ext cx="3676500" cy="34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97B9BA-0E57-70C1-A4AE-F8824F703CE7}"/>
              </a:ext>
            </a:extLst>
          </p:cNvPr>
          <p:cNvSpPr txBox="1"/>
          <p:nvPr/>
        </p:nvSpPr>
        <p:spPr>
          <a:xfrm>
            <a:off x="10122700" y="5491496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4982AE-F6EC-6E03-CD6F-7F1026EBD206}"/>
              </a:ext>
            </a:extLst>
          </p:cNvPr>
          <p:cNvSpPr txBox="1"/>
          <p:nvPr/>
        </p:nvSpPr>
        <p:spPr>
          <a:xfrm>
            <a:off x="5848350" y="5491496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841EC-362F-2C34-98FE-6FEF385AF008}"/>
              </a:ext>
            </a:extLst>
          </p:cNvPr>
          <p:cNvSpPr txBox="1"/>
          <p:nvPr/>
        </p:nvSpPr>
        <p:spPr>
          <a:xfrm>
            <a:off x="2069300" y="5491496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</p:spTree>
    <p:extLst>
      <p:ext uri="{BB962C8B-B14F-4D97-AF65-F5344CB8AC3E}">
        <p14:creationId xmlns:p14="http://schemas.microsoft.com/office/powerpoint/2010/main" val="277016877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BD3C8-3203-1971-274F-8B98394A7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7DF83D-68EF-D852-D838-9D43CD892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39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EC00D30-F261-64A0-B86E-1744E469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Outcomes</a:t>
            </a:r>
            <a:r>
              <a:rPr lang="it-IT" dirty="0"/>
              <a:t> dei pazienti        Trasferimenti in TI: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F29CB54-76A8-50B3-9455-D396EBD149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5DA2447-D586-4A3B-30C9-D8C40170B2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5" t="682"/>
          <a:stretch/>
        </p:blipFill>
        <p:spPr>
          <a:xfrm>
            <a:off x="201191" y="1807490"/>
            <a:ext cx="3687838" cy="342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90B804D-80FE-9B8D-3147-1030B60562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9" t="107" b="-1"/>
          <a:stretch/>
        </p:blipFill>
        <p:spPr>
          <a:xfrm>
            <a:off x="3968631" y="1945142"/>
            <a:ext cx="3684469" cy="3420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716C074-A267-79B8-B88B-CDDD76370F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95" t="575" r="607" b="1666"/>
          <a:stretch/>
        </p:blipFill>
        <p:spPr>
          <a:xfrm>
            <a:off x="7914367" y="1970562"/>
            <a:ext cx="3668033" cy="34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7DBF3F-0510-A34D-82CA-BD02B279739A}"/>
              </a:ext>
            </a:extLst>
          </p:cNvPr>
          <p:cNvSpPr txBox="1"/>
          <p:nvPr/>
        </p:nvSpPr>
        <p:spPr>
          <a:xfrm>
            <a:off x="5848349" y="5491496"/>
            <a:ext cx="804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0,047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AF2C13-D3DB-E020-1EE1-402769807045}"/>
              </a:ext>
            </a:extLst>
          </p:cNvPr>
          <p:cNvSpPr txBox="1"/>
          <p:nvPr/>
        </p:nvSpPr>
        <p:spPr>
          <a:xfrm>
            <a:off x="2069300" y="5491496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096D89-413E-496E-C7C7-476D7E2DA309}"/>
              </a:ext>
            </a:extLst>
          </p:cNvPr>
          <p:cNvSpPr txBox="1"/>
          <p:nvPr/>
        </p:nvSpPr>
        <p:spPr>
          <a:xfrm>
            <a:off x="9937097" y="5534902"/>
            <a:ext cx="804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0,044</a:t>
            </a:r>
          </a:p>
        </p:txBody>
      </p:sp>
    </p:spTree>
    <p:extLst>
      <p:ext uri="{BB962C8B-B14F-4D97-AF65-F5344CB8AC3E}">
        <p14:creationId xmlns:p14="http://schemas.microsoft.com/office/powerpoint/2010/main" val="896923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03340-2E47-966C-2035-9B7CBCE91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30E2294-8407-2F6C-64E8-FFA9FE48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Supporto respiratorio all’ingresso  e     in degenza per anno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0B8D4E3-5FBB-E6AF-87F4-B748614F75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Grafico 4">
                <a:extLst>
                  <a:ext uri="{FF2B5EF4-FFF2-40B4-BE49-F238E27FC236}">
                    <a16:creationId xmlns:a16="http://schemas.microsoft.com/office/drawing/2014/main" id="{A8963A87-1B87-7AA9-65C2-B30C5CF5242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82188681"/>
                  </p:ext>
                </p:extLst>
              </p:nvPr>
            </p:nvGraphicFramePr>
            <p:xfrm>
              <a:off x="501444" y="1449029"/>
              <a:ext cx="5266310" cy="361251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4" name="Grafico 4">
                <a:extLst>
                  <a:ext uri="{FF2B5EF4-FFF2-40B4-BE49-F238E27FC236}">
                    <a16:creationId xmlns:a16="http://schemas.microsoft.com/office/drawing/2014/main" id="{A8963A87-1B87-7AA9-65C2-B30C5CF5242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444" y="1449029"/>
                <a:ext cx="5266310" cy="3612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Grafico 5">
                <a:extLst>
                  <a:ext uri="{FF2B5EF4-FFF2-40B4-BE49-F238E27FC236}">
                    <a16:creationId xmlns:a16="http://schemas.microsoft.com/office/drawing/2014/main" id="{9182676C-1BD4-2EFF-8241-B75BB68B7C3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35496543"/>
                  </p:ext>
                </p:extLst>
              </p:nvPr>
            </p:nvGraphicFramePr>
            <p:xfrm>
              <a:off x="5928751" y="1449029"/>
              <a:ext cx="5617698" cy="361251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6" name="Grafico 5">
                <a:extLst>
                  <a:ext uri="{FF2B5EF4-FFF2-40B4-BE49-F238E27FC236}">
                    <a16:creationId xmlns:a16="http://schemas.microsoft.com/office/drawing/2014/main" id="{9182676C-1BD4-2EFF-8241-B75BB68B7C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28751" y="1449029"/>
                <a:ext cx="5617698" cy="361251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Grafico 16">
            <a:extLst>
              <a:ext uri="{FF2B5EF4-FFF2-40B4-BE49-F238E27FC236}">
                <a16:creationId xmlns:a16="http://schemas.microsoft.com/office/drawing/2014/main" id="{6B697E9B-5147-75BE-2BCE-D9133EEC7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054790"/>
              </p:ext>
            </p:extLst>
          </p:nvPr>
        </p:nvGraphicFramePr>
        <p:xfrm>
          <a:off x="3099969" y="5023509"/>
          <a:ext cx="468687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92264067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7AA45-4891-85D0-EF66-53F699804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D927AB3-D3F9-1E7D-CE6D-A4779D148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40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8C7EBEC-8CA8-56C4-B5AE-CE9A63C3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Dai fattori prognostici al matching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FB6DF83-47F9-2172-AB5E-316DF1083E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5B231-F8C7-62BB-EE6A-94A8E51B9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657" y="1446351"/>
            <a:ext cx="3918686" cy="51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5693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CE7F6-A9E6-A130-DCED-7F6688379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CDFD1A8-8630-BF02-FF57-EDE38DE68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41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14B6396-0540-B344-8D5A-78262E8C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Obiettivo: effetto del primo supporto sull’esito dei pazienti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B0660FD-6B7E-6E24-CA7D-6C9D1175AC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95A90B-A738-1014-37EE-411CF8F70E5E}"/>
              </a:ext>
            </a:extLst>
          </p:cNvPr>
          <p:cNvSpPr txBox="1"/>
          <p:nvPr/>
        </p:nvSpPr>
        <p:spPr>
          <a:xfrm>
            <a:off x="1360360" y="2118177"/>
            <a:ext cx="26941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Primo </a:t>
            </a:r>
            <a:r>
              <a:rPr lang="en-US" sz="24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supporto</a:t>
            </a:r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ventilatorio</a:t>
            </a:r>
            <a:endParaRPr lang="en-US" sz="24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</a:t>
            </a:r>
            <a:r>
              <a:rPr lang="en-US" sz="2400" dirty="0">
                <a:solidFill>
                  <a:srgbClr val="084C61"/>
                </a:solidFill>
                <a:latin typeface="Arial" charset="0"/>
                <a:cs typeface="Arial" charset="0"/>
                <a:sym typeface="Telegraf"/>
              </a:rPr>
              <a:t>COT</a:t>
            </a:r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, </a:t>
            </a:r>
            <a:r>
              <a:rPr lang="it-IT" sz="2400" dirty="0">
                <a:solidFill>
                  <a:srgbClr val="E3B505"/>
                </a:solidFill>
                <a:latin typeface="Arial" charset="0"/>
                <a:cs typeface="Arial" charset="0"/>
                <a:sym typeface="Telegraf"/>
              </a:rPr>
              <a:t>HFNC</a:t>
            </a:r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, </a:t>
            </a:r>
            <a:r>
              <a:rPr lang="en-US" sz="2400" dirty="0">
                <a:solidFill>
                  <a:srgbClr val="DB504A"/>
                </a:solidFill>
                <a:latin typeface="Arial" charset="0"/>
                <a:cs typeface="Arial" charset="0"/>
                <a:sym typeface="Telegraf"/>
              </a:rPr>
              <a:t>NIV</a:t>
            </a:r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)</a:t>
            </a:r>
          </a:p>
          <a:p>
            <a:pPr algn="just"/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elegraf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0BD2C96-A289-23D9-A374-CA7EAA7DEF86}"/>
              </a:ext>
            </a:extLst>
          </p:cNvPr>
          <p:cNvSpPr txBox="1"/>
          <p:nvPr/>
        </p:nvSpPr>
        <p:spPr>
          <a:xfrm>
            <a:off x="8137495" y="2437114"/>
            <a:ext cx="26941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Esito</a:t>
            </a:r>
            <a:endParaRPr lang="en-US" sz="24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F92768-7504-6898-0A0F-4CD0518B7163}"/>
              </a:ext>
            </a:extLst>
          </p:cNvPr>
          <p:cNvSpPr txBox="1"/>
          <p:nvPr/>
        </p:nvSpPr>
        <p:spPr>
          <a:xfrm>
            <a:off x="4921898" y="4753722"/>
            <a:ext cx="26941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Caratteristiche</a:t>
            </a:r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del </a:t>
            </a:r>
            <a:r>
              <a:rPr lang="en-US" sz="24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paziente</a:t>
            </a:r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  <a:r>
              <a:rPr lang="en-US" sz="24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all’ammissione</a:t>
            </a:r>
            <a:endParaRPr lang="en-US" sz="24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C6AED98C-9A73-560B-D495-B11859552E73}"/>
              </a:ext>
            </a:extLst>
          </p:cNvPr>
          <p:cNvSpPr/>
          <p:nvPr/>
        </p:nvSpPr>
        <p:spPr>
          <a:xfrm rot="10800000" flipH="1">
            <a:off x="4400446" y="2441339"/>
            <a:ext cx="3964802" cy="461665"/>
          </a:xfrm>
          <a:prstGeom prst="rightArrow">
            <a:avLst/>
          </a:prstGeom>
          <a:solidFill>
            <a:srgbClr val="F1BC8A"/>
          </a:solidFill>
          <a:ln>
            <a:solidFill>
              <a:srgbClr val="F1BC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000">
              <a:solidFill>
                <a:srgbClr val="FF0000"/>
              </a:solidFill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752E0EBF-4748-A1E6-8339-6A083A3C8522}"/>
              </a:ext>
            </a:extLst>
          </p:cNvPr>
          <p:cNvSpPr/>
          <p:nvPr/>
        </p:nvSpPr>
        <p:spPr>
          <a:xfrm rot="7538548" flipH="1">
            <a:off x="7557278" y="3826657"/>
            <a:ext cx="1520193" cy="461665"/>
          </a:xfrm>
          <a:prstGeom prst="rightArrow">
            <a:avLst/>
          </a:prstGeom>
          <a:solidFill>
            <a:srgbClr val="F1BC8A"/>
          </a:solidFill>
          <a:ln>
            <a:solidFill>
              <a:srgbClr val="F1BC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000">
              <a:solidFill>
                <a:srgbClr val="FF0000"/>
              </a:solidFill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98ECC82E-F110-C02C-0DFF-34EECDE90781}"/>
              </a:ext>
            </a:extLst>
          </p:cNvPr>
          <p:cNvSpPr/>
          <p:nvPr/>
        </p:nvSpPr>
        <p:spPr>
          <a:xfrm rot="14061452">
            <a:off x="3584363" y="3826656"/>
            <a:ext cx="1520193" cy="461665"/>
          </a:xfrm>
          <a:prstGeom prst="rightArrow">
            <a:avLst/>
          </a:prstGeom>
          <a:solidFill>
            <a:srgbClr val="F1BC8A"/>
          </a:solidFill>
          <a:ln>
            <a:solidFill>
              <a:srgbClr val="F1BC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21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66A6E-3682-0151-84DD-7F25E68D3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74A200E-E1E6-3BBA-A8C1-834AEFFF2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42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80DE921-C213-9B74-9AB5-D3B9FF23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Efficacia negli studi osservazionali: problema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F64496-1DBE-DD96-9C9D-5EE9DB1D15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4" name="Elemento grafico 3" descr="Medico (maschile) con riempimento a tinta unita">
            <a:extLst>
              <a:ext uri="{FF2B5EF4-FFF2-40B4-BE49-F238E27FC236}">
                <a16:creationId xmlns:a16="http://schemas.microsoft.com/office/drawing/2014/main" id="{DB9D3B5F-4ABB-9508-465D-D9DB770B8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9710" y="1325769"/>
            <a:ext cx="1232581" cy="1232581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841A32F9-0AC3-B4A0-5E1B-B4D712D2185F}"/>
              </a:ext>
            </a:extLst>
          </p:cNvPr>
          <p:cNvSpPr/>
          <p:nvPr/>
        </p:nvSpPr>
        <p:spPr>
          <a:xfrm rot="9019918">
            <a:off x="4094213" y="2596297"/>
            <a:ext cx="1407865" cy="282488"/>
          </a:xfrm>
          <a:prstGeom prst="rightArrow">
            <a:avLst/>
          </a:prstGeom>
          <a:solidFill>
            <a:srgbClr val="F1BC8A"/>
          </a:solidFill>
          <a:ln>
            <a:solidFill>
              <a:srgbClr val="F1BC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000">
              <a:solidFill>
                <a:srgbClr val="FF0000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CB1C310-D61E-6A50-EA2F-C8975B2B3ED8}"/>
              </a:ext>
            </a:extLst>
          </p:cNvPr>
          <p:cNvSpPr/>
          <p:nvPr/>
        </p:nvSpPr>
        <p:spPr>
          <a:xfrm>
            <a:off x="4838874" y="3642266"/>
            <a:ext cx="2475102" cy="3137223"/>
          </a:xfrm>
          <a:prstGeom prst="roundRect">
            <a:avLst/>
          </a:prstGeom>
          <a:noFill/>
          <a:ln w="38100">
            <a:solidFill>
              <a:srgbClr val="F1BC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Segnaposto contenuto 5" descr="Donna">
            <a:extLst>
              <a:ext uri="{FF2B5EF4-FFF2-40B4-BE49-F238E27FC236}">
                <a16:creationId xmlns:a16="http://schemas.microsoft.com/office/drawing/2014/main" id="{92D382C0-B15C-9168-56D6-4027237AF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9470" y="4944999"/>
            <a:ext cx="863649" cy="863649"/>
          </a:xfrm>
          <a:prstGeom prst="rect">
            <a:avLst/>
          </a:prstGeom>
        </p:spPr>
      </p:pic>
      <p:pic>
        <p:nvPicPr>
          <p:cNvPr id="16" name="Elemento grafico 15" descr="Uomo">
            <a:extLst>
              <a:ext uri="{FF2B5EF4-FFF2-40B4-BE49-F238E27FC236}">
                <a16:creationId xmlns:a16="http://schemas.microsoft.com/office/drawing/2014/main" id="{AA0B69CC-FA37-D912-3AC3-17B404DE6F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22410" y="4763274"/>
            <a:ext cx="863649" cy="863649"/>
          </a:xfrm>
          <a:prstGeom prst="rect">
            <a:avLst/>
          </a:prstGeom>
        </p:spPr>
      </p:pic>
      <p:pic>
        <p:nvPicPr>
          <p:cNvPr id="18" name="Segnaposto contenuto 5" descr="Donna">
            <a:extLst>
              <a:ext uri="{FF2B5EF4-FFF2-40B4-BE49-F238E27FC236}">
                <a16:creationId xmlns:a16="http://schemas.microsoft.com/office/drawing/2014/main" id="{EF29E52C-A052-8159-9934-78591AEDC8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95647" y="3747391"/>
            <a:ext cx="863649" cy="863649"/>
          </a:xfrm>
          <a:prstGeom prst="rect">
            <a:avLst/>
          </a:prstGeom>
        </p:spPr>
      </p:pic>
      <p:pic>
        <p:nvPicPr>
          <p:cNvPr id="19" name="Elemento grafico 18" descr="Uomo">
            <a:extLst>
              <a:ext uri="{FF2B5EF4-FFF2-40B4-BE49-F238E27FC236}">
                <a16:creationId xmlns:a16="http://schemas.microsoft.com/office/drawing/2014/main" id="{D7F8EC58-6E19-70B9-A9DC-4A2A3B016D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50761" y="3919881"/>
            <a:ext cx="863649" cy="863649"/>
          </a:xfrm>
          <a:prstGeom prst="rect">
            <a:avLst/>
          </a:prstGeom>
        </p:spPr>
      </p:pic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42A1B534-873B-304F-E19F-0DDC826BF0DF}"/>
              </a:ext>
            </a:extLst>
          </p:cNvPr>
          <p:cNvSpPr/>
          <p:nvPr/>
        </p:nvSpPr>
        <p:spPr>
          <a:xfrm>
            <a:off x="7770404" y="3642266"/>
            <a:ext cx="3575619" cy="3137223"/>
          </a:xfrm>
          <a:prstGeom prst="roundRect">
            <a:avLst/>
          </a:prstGeom>
          <a:noFill/>
          <a:ln w="38100">
            <a:solidFill>
              <a:srgbClr val="F1BC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F21D75BF-8FAD-07ED-53E5-B8BA8D483D41}"/>
              </a:ext>
            </a:extLst>
          </p:cNvPr>
          <p:cNvSpPr/>
          <p:nvPr/>
        </p:nvSpPr>
        <p:spPr>
          <a:xfrm rot="5400000">
            <a:off x="5794742" y="2722334"/>
            <a:ext cx="596689" cy="282488"/>
          </a:xfrm>
          <a:prstGeom prst="rightArrow">
            <a:avLst/>
          </a:prstGeom>
          <a:solidFill>
            <a:srgbClr val="F1BC8A"/>
          </a:solidFill>
          <a:ln>
            <a:solidFill>
              <a:srgbClr val="F1BC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000">
              <a:solidFill>
                <a:srgbClr val="FF0000"/>
              </a:solidFill>
            </a:endParaRPr>
          </a:p>
        </p:txBody>
      </p:sp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84DD8221-D159-16F0-B312-E974E3490EFE}"/>
              </a:ext>
            </a:extLst>
          </p:cNvPr>
          <p:cNvSpPr/>
          <p:nvPr/>
        </p:nvSpPr>
        <p:spPr>
          <a:xfrm rot="12580082" flipH="1">
            <a:off x="6684095" y="2591515"/>
            <a:ext cx="1407865" cy="282488"/>
          </a:xfrm>
          <a:prstGeom prst="rightArrow">
            <a:avLst/>
          </a:prstGeom>
          <a:solidFill>
            <a:srgbClr val="F1BC8A"/>
          </a:solidFill>
          <a:ln>
            <a:solidFill>
              <a:srgbClr val="F1BC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000">
              <a:solidFill>
                <a:srgbClr val="FF000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F2B9848-2D50-4F67-F089-5D5E60DB262D}"/>
              </a:ext>
            </a:extLst>
          </p:cNvPr>
          <p:cNvSpPr txBox="1"/>
          <p:nvPr/>
        </p:nvSpPr>
        <p:spPr>
          <a:xfrm>
            <a:off x="5411520" y="3143818"/>
            <a:ext cx="1363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HFNC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D2A1529-B32C-003F-60E7-BFB2A1B765C1}"/>
              </a:ext>
            </a:extLst>
          </p:cNvPr>
          <p:cNvSpPr txBox="1"/>
          <p:nvPr/>
        </p:nvSpPr>
        <p:spPr>
          <a:xfrm>
            <a:off x="1927024" y="3143818"/>
            <a:ext cx="1363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COT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7E4865B-1E68-1624-CE79-D9715AD8AD67}"/>
              </a:ext>
            </a:extLst>
          </p:cNvPr>
          <p:cNvSpPr txBox="1"/>
          <p:nvPr/>
        </p:nvSpPr>
        <p:spPr>
          <a:xfrm>
            <a:off x="8827201" y="3125286"/>
            <a:ext cx="1363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NIV</a:t>
            </a: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7368F212-6634-FACF-0C76-E66519FE6502}"/>
              </a:ext>
            </a:extLst>
          </p:cNvPr>
          <p:cNvSpPr/>
          <p:nvPr/>
        </p:nvSpPr>
        <p:spPr>
          <a:xfrm>
            <a:off x="812634" y="3627560"/>
            <a:ext cx="3575619" cy="3137223"/>
          </a:xfrm>
          <a:prstGeom prst="roundRect">
            <a:avLst/>
          </a:prstGeom>
          <a:noFill/>
          <a:ln w="38100">
            <a:solidFill>
              <a:srgbClr val="F1BC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Segnaposto contenuto 5" descr="Donna">
            <a:extLst>
              <a:ext uri="{FF2B5EF4-FFF2-40B4-BE49-F238E27FC236}">
                <a16:creationId xmlns:a16="http://schemas.microsoft.com/office/drawing/2014/main" id="{A3A47F43-D8DF-8C36-5E72-AA67B6B5F1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95843" y="4081350"/>
            <a:ext cx="863649" cy="863649"/>
          </a:xfrm>
          <a:prstGeom prst="rect">
            <a:avLst/>
          </a:prstGeom>
        </p:spPr>
      </p:pic>
      <p:pic>
        <p:nvPicPr>
          <p:cNvPr id="30" name="Segnaposto contenuto 5" descr="Donna">
            <a:extLst>
              <a:ext uri="{FF2B5EF4-FFF2-40B4-BE49-F238E27FC236}">
                <a16:creationId xmlns:a16="http://schemas.microsoft.com/office/drawing/2014/main" id="{AC6A9FA0-D14A-33F2-E4E2-3F04F50847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0951" y="5100406"/>
            <a:ext cx="863649" cy="863649"/>
          </a:xfrm>
          <a:prstGeom prst="rect">
            <a:avLst/>
          </a:prstGeom>
        </p:spPr>
      </p:pic>
      <p:pic>
        <p:nvPicPr>
          <p:cNvPr id="31" name="Elemento grafico 30" descr="Uomo">
            <a:extLst>
              <a:ext uri="{FF2B5EF4-FFF2-40B4-BE49-F238E27FC236}">
                <a16:creationId xmlns:a16="http://schemas.microsoft.com/office/drawing/2014/main" id="{D8620832-BC6B-0D52-1220-A1AA4D5410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90585" y="5779157"/>
            <a:ext cx="863649" cy="863649"/>
          </a:xfrm>
          <a:prstGeom prst="rect">
            <a:avLst/>
          </a:prstGeom>
        </p:spPr>
      </p:pic>
      <p:pic>
        <p:nvPicPr>
          <p:cNvPr id="33" name="Segnaposto contenuto 5" descr="Donna">
            <a:extLst>
              <a:ext uri="{FF2B5EF4-FFF2-40B4-BE49-F238E27FC236}">
                <a16:creationId xmlns:a16="http://schemas.microsoft.com/office/drawing/2014/main" id="{08A6F94A-918B-39B5-3BA3-5F76D2B00D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1333" y="5744583"/>
            <a:ext cx="863649" cy="863649"/>
          </a:xfrm>
          <a:prstGeom prst="rect">
            <a:avLst/>
          </a:prstGeom>
        </p:spPr>
      </p:pic>
      <p:pic>
        <p:nvPicPr>
          <p:cNvPr id="34" name="Segnaposto contenuto 5" descr="Donna">
            <a:extLst>
              <a:ext uri="{FF2B5EF4-FFF2-40B4-BE49-F238E27FC236}">
                <a16:creationId xmlns:a16="http://schemas.microsoft.com/office/drawing/2014/main" id="{FEAF96E6-EFCB-1770-C8D5-5753ACDC6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1875" y="4978732"/>
            <a:ext cx="863649" cy="863649"/>
          </a:xfrm>
          <a:prstGeom prst="rect">
            <a:avLst/>
          </a:prstGeom>
        </p:spPr>
      </p:pic>
      <p:pic>
        <p:nvPicPr>
          <p:cNvPr id="35" name="Elemento grafico 34" descr="Uomo">
            <a:extLst>
              <a:ext uri="{FF2B5EF4-FFF2-40B4-BE49-F238E27FC236}">
                <a16:creationId xmlns:a16="http://schemas.microsoft.com/office/drawing/2014/main" id="{551F32B8-81BC-1E77-F85F-96FD42E4A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4815" y="4797007"/>
            <a:ext cx="863649" cy="863649"/>
          </a:xfrm>
          <a:prstGeom prst="rect">
            <a:avLst/>
          </a:prstGeom>
        </p:spPr>
      </p:pic>
      <p:pic>
        <p:nvPicPr>
          <p:cNvPr id="36" name="Segnaposto contenuto 5" descr="Donna">
            <a:extLst>
              <a:ext uri="{FF2B5EF4-FFF2-40B4-BE49-F238E27FC236}">
                <a16:creationId xmlns:a16="http://schemas.microsoft.com/office/drawing/2014/main" id="{E43B7B2E-0646-DFFA-EB88-E81B08941C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18052" y="3781124"/>
            <a:ext cx="863649" cy="863649"/>
          </a:xfrm>
          <a:prstGeom prst="rect">
            <a:avLst/>
          </a:prstGeom>
        </p:spPr>
      </p:pic>
      <p:pic>
        <p:nvPicPr>
          <p:cNvPr id="37" name="Elemento grafico 36" descr="Uomo">
            <a:extLst>
              <a:ext uri="{FF2B5EF4-FFF2-40B4-BE49-F238E27FC236}">
                <a16:creationId xmlns:a16="http://schemas.microsoft.com/office/drawing/2014/main" id="{7252C267-17C1-97D9-E63C-E322325C32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73166" y="3953614"/>
            <a:ext cx="863649" cy="863649"/>
          </a:xfrm>
          <a:prstGeom prst="rect">
            <a:avLst/>
          </a:prstGeom>
        </p:spPr>
      </p:pic>
      <p:pic>
        <p:nvPicPr>
          <p:cNvPr id="38" name="Segnaposto contenuto 5" descr="Donna">
            <a:extLst>
              <a:ext uri="{FF2B5EF4-FFF2-40B4-BE49-F238E27FC236}">
                <a16:creationId xmlns:a16="http://schemas.microsoft.com/office/drawing/2014/main" id="{F74FE2E8-83D1-25CD-3D20-DDEEFA6B0B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18248" y="4115083"/>
            <a:ext cx="863649" cy="863649"/>
          </a:xfrm>
          <a:prstGeom prst="rect">
            <a:avLst/>
          </a:prstGeom>
        </p:spPr>
      </p:pic>
      <p:pic>
        <p:nvPicPr>
          <p:cNvPr id="39" name="Segnaposto contenuto 5" descr="Donna">
            <a:extLst>
              <a:ext uri="{FF2B5EF4-FFF2-40B4-BE49-F238E27FC236}">
                <a16:creationId xmlns:a16="http://schemas.microsoft.com/office/drawing/2014/main" id="{43C49A6C-1C6E-E69C-06F0-69B99A4A5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13356" y="5134139"/>
            <a:ext cx="863649" cy="863649"/>
          </a:xfrm>
          <a:prstGeom prst="rect">
            <a:avLst/>
          </a:prstGeom>
        </p:spPr>
      </p:pic>
      <p:pic>
        <p:nvPicPr>
          <p:cNvPr id="40" name="Elemento grafico 39" descr="Uomo">
            <a:extLst>
              <a:ext uri="{FF2B5EF4-FFF2-40B4-BE49-F238E27FC236}">
                <a16:creationId xmlns:a16="http://schemas.microsoft.com/office/drawing/2014/main" id="{C657A3CB-8A52-1316-F5E7-1B135DB6E6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12990" y="5812890"/>
            <a:ext cx="863649" cy="863649"/>
          </a:xfrm>
          <a:prstGeom prst="rect">
            <a:avLst/>
          </a:prstGeom>
        </p:spPr>
      </p:pic>
      <p:pic>
        <p:nvPicPr>
          <p:cNvPr id="41" name="Segnaposto contenuto 5" descr="Donna">
            <a:extLst>
              <a:ext uri="{FF2B5EF4-FFF2-40B4-BE49-F238E27FC236}">
                <a16:creationId xmlns:a16="http://schemas.microsoft.com/office/drawing/2014/main" id="{F4D68B8C-C294-601C-6718-E778B616D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3738" y="5778316"/>
            <a:ext cx="863649" cy="863649"/>
          </a:xfrm>
          <a:prstGeom prst="rect">
            <a:avLst/>
          </a:prstGeom>
        </p:spPr>
      </p:pic>
      <p:pic>
        <p:nvPicPr>
          <p:cNvPr id="42" name="Segnaposto contenuto 5" descr="Donna">
            <a:extLst>
              <a:ext uri="{FF2B5EF4-FFF2-40B4-BE49-F238E27FC236}">
                <a16:creationId xmlns:a16="http://schemas.microsoft.com/office/drawing/2014/main" id="{7705AF38-F431-2314-8686-2292976D3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8695" y="4944999"/>
            <a:ext cx="863649" cy="863649"/>
          </a:xfrm>
          <a:prstGeom prst="rect">
            <a:avLst/>
          </a:prstGeom>
        </p:spPr>
      </p:pic>
      <p:pic>
        <p:nvPicPr>
          <p:cNvPr id="43" name="Elemento grafico 42" descr="Uomo">
            <a:extLst>
              <a:ext uri="{FF2B5EF4-FFF2-40B4-BE49-F238E27FC236}">
                <a16:creationId xmlns:a16="http://schemas.microsoft.com/office/drawing/2014/main" id="{78DFF11F-230F-E884-82B1-F104ECFC47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81635" y="4763274"/>
            <a:ext cx="863649" cy="863649"/>
          </a:xfrm>
          <a:prstGeom prst="rect">
            <a:avLst/>
          </a:prstGeom>
        </p:spPr>
      </p:pic>
      <p:pic>
        <p:nvPicPr>
          <p:cNvPr id="44" name="Segnaposto contenuto 5" descr="Donna">
            <a:extLst>
              <a:ext uri="{FF2B5EF4-FFF2-40B4-BE49-F238E27FC236}">
                <a16:creationId xmlns:a16="http://schemas.microsoft.com/office/drawing/2014/main" id="{C296B051-668F-47EC-8FE5-FF3EFEE575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54872" y="3747391"/>
            <a:ext cx="863649" cy="863649"/>
          </a:xfrm>
          <a:prstGeom prst="rect">
            <a:avLst/>
          </a:prstGeom>
        </p:spPr>
      </p:pic>
      <p:pic>
        <p:nvPicPr>
          <p:cNvPr id="45" name="Elemento grafico 44" descr="Uomo">
            <a:extLst>
              <a:ext uri="{FF2B5EF4-FFF2-40B4-BE49-F238E27FC236}">
                <a16:creationId xmlns:a16="http://schemas.microsoft.com/office/drawing/2014/main" id="{802B4C69-FBCF-D806-18FB-6729A2E34F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09986" y="3919881"/>
            <a:ext cx="863649" cy="863649"/>
          </a:xfrm>
          <a:prstGeom prst="rect">
            <a:avLst/>
          </a:prstGeom>
        </p:spPr>
      </p:pic>
      <p:pic>
        <p:nvPicPr>
          <p:cNvPr id="46" name="Segnaposto contenuto 5" descr="Donna">
            <a:extLst>
              <a:ext uri="{FF2B5EF4-FFF2-40B4-BE49-F238E27FC236}">
                <a16:creationId xmlns:a16="http://schemas.microsoft.com/office/drawing/2014/main" id="{2577AD5B-9B46-CB70-B9C7-D1C17563AD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55068" y="4081350"/>
            <a:ext cx="863649" cy="863649"/>
          </a:xfrm>
          <a:prstGeom prst="rect">
            <a:avLst/>
          </a:prstGeom>
        </p:spPr>
      </p:pic>
      <p:pic>
        <p:nvPicPr>
          <p:cNvPr id="47" name="Segnaposto contenuto 5" descr="Donna">
            <a:extLst>
              <a:ext uri="{FF2B5EF4-FFF2-40B4-BE49-F238E27FC236}">
                <a16:creationId xmlns:a16="http://schemas.microsoft.com/office/drawing/2014/main" id="{C7E28B26-F439-D2EE-DE5B-70BA4F1863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50176" y="5100406"/>
            <a:ext cx="863649" cy="863649"/>
          </a:xfrm>
          <a:prstGeom prst="rect">
            <a:avLst/>
          </a:prstGeom>
        </p:spPr>
      </p:pic>
      <p:pic>
        <p:nvPicPr>
          <p:cNvPr id="48" name="Elemento grafico 47" descr="Uomo">
            <a:extLst>
              <a:ext uri="{FF2B5EF4-FFF2-40B4-BE49-F238E27FC236}">
                <a16:creationId xmlns:a16="http://schemas.microsoft.com/office/drawing/2014/main" id="{F0B15D0E-036B-FB69-E9D9-0D8F7DF5E1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9810" y="5779157"/>
            <a:ext cx="863649" cy="863649"/>
          </a:xfrm>
          <a:prstGeom prst="rect">
            <a:avLst/>
          </a:prstGeom>
        </p:spPr>
      </p:pic>
      <p:pic>
        <p:nvPicPr>
          <p:cNvPr id="49" name="Segnaposto contenuto 5" descr="Donna">
            <a:extLst>
              <a:ext uri="{FF2B5EF4-FFF2-40B4-BE49-F238E27FC236}">
                <a16:creationId xmlns:a16="http://schemas.microsoft.com/office/drawing/2014/main" id="{C7F87CDA-6EAE-EF80-01D9-517FE1DAA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0558" y="5744583"/>
            <a:ext cx="863649" cy="863649"/>
          </a:xfrm>
          <a:prstGeom prst="rect">
            <a:avLst/>
          </a:prstGeom>
        </p:spPr>
      </p:pic>
      <p:pic>
        <p:nvPicPr>
          <p:cNvPr id="50" name="Segnaposto contenuto 5" descr="Donna">
            <a:extLst>
              <a:ext uri="{FF2B5EF4-FFF2-40B4-BE49-F238E27FC236}">
                <a16:creationId xmlns:a16="http://schemas.microsoft.com/office/drawing/2014/main" id="{81686AF6-8AF4-87D2-FE36-308C379F99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99681" y="3811008"/>
            <a:ext cx="863649" cy="863649"/>
          </a:xfrm>
          <a:prstGeom prst="rect">
            <a:avLst/>
          </a:prstGeom>
        </p:spPr>
      </p:pic>
      <p:pic>
        <p:nvPicPr>
          <p:cNvPr id="51" name="Elemento grafico 50" descr="Uomo">
            <a:extLst>
              <a:ext uri="{FF2B5EF4-FFF2-40B4-BE49-F238E27FC236}">
                <a16:creationId xmlns:a16="http://schemas.microsoft.com/office/drawing/2014/main" id="{DD404EDA-C704-08A0-202B-235201030F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573012" y="4328047"/>
            <a:ext cx="863649" cy="863649"/>
          </a:xfrm>
          <a:prstGeom prst="rect">
            <a:avLst/>
          </a:prstGeom>
        </p:spPr>
      </p:pic>
      <p:pic>
        <p:nvPicPr>
          <p:cNvPr id="52" name="Segnaposto contenuto 5" descr="Donna">
            <a:extLst>
              <a:ext uri="{FF2B5EF4-FFF2-40B4-BE49-F238E27FC236}">
                <a16:creationId xmlns:a16="http://schemas.microsoft.com/office/drawing/2014/main" id="{4A517CF7-9466-E8A5-26E5-1BFB8310D9B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016467" y="4888151"/>
            <a:ext cx="863649" cy="863649"/>
          </a:xfrm>
          <a:prstGeom prst="rect">
            <a:avLst/>
          </a:prstGeom>
        </p:spPr>
      </p:pic>
      <p:pic>
        <p:nvPicPr>
          <p:cNvPr id="53" name="Segnaposto contenuto 5" descr="Donna">
            <a:extLst>
              <a:ext uri="{FF2B5EF4-FFF2-40B4-BE49-F238E27FC236}">
                <a16:creationId xmlns:a16="http://schemas.microsoft.com/office/drawing/2014/main" id="{85975313-DB43-DE4B-556B-004C8354063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513725" y="5705351"/>
            <a:ext cx="863649" cy="863649"/>
          </a:xfrm>
          <a:prstGeom prst="rect">
            <a:avLst/>
          </a:prstGeom>
        </p:spPr>
      </p:pic>
      <p:pic>
        <p:nvPicPr>
          <p:cNvPr id="54" name="Elemento grafico 53" descr="Uomo">
            <a:extLst>
              <a:ext uri="{FF2B5EF4-FFF2-40B4-BE49-F238E27FC236}">
                <a16:creationId xmlns:a16="http://schemas.microsoft.com/office/drawing/2014/main" id="{0A7DA2B1-6812-FE2D-4914-DFFFB6FAEED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777387" y="5833631"/>
            <a:ext cx="863649" cy="863649"/>
          </a:xfrm>
          <a:prstGeom prst="rect">
            <a:avLst/>
          </a:prstGeom>
        </p:spPr>
      </p:pic>
      <p:pic>
        <p:nvPicPr>
          <p:cNvPr id="55" name="Segnaposto contenuto 5" descr="Donna">
            <a:extLst>
              <a:ext uri="{FF2B5EF4-FFF2-40B4-BE49-F238E27FC236}">
                <a16:creationId xmlns:a16="http://schemas.microsoft.com/office/drawing/2014/main" id="{A89E3A20-F20D-AE98-6812-E6D681462BC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20765" y="3712839"/>
            <a:ext cx="863649" cy="863649"/>
          </a:xfrm>
          <a:prstGeom prst="rect">
            <a:avLst/>
          </a:prstGeom>
        </p:spPr>
      </p:pic>
      <p:pic>
        <p:nvPicPr>
          <p:cNvPr id="56" name="Elemento grafico 55" descr="Uomo">
            <a:extLst>
              <a:ext uri="{FF2B5EF4-FFF2-40B4-BE49-F238E27FC236}">
                <a16:creationId xmlns:a16="http://schemas.microsoft.com/office/drawing/2014/main" id="{3411D74D-28DE-20A8-977E-210DAD894A2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537364" y="4442337"/>
            <a:ext cx="863649" cy="863649"/>
          </a:xfrm>
          <a:prstGeom prst="rect">
            <a:avLst/>
          </a:prstGeom>
        </p:spPr>
      </p:pic>
      <p:pic>
        <p:nvPicPr>
          <p:cNvPr id="57" name="Segnaposto contenuto 5" descr="Donna">
            <a:extLst>
              <a:ext uri="{FF2B5EF4-FFF2-40B4-BE49-F238E27FC236}">
                <a16:creationId xmlns:a16="http://schemas.microsoft.com/office/drawing/2014/main" id="{F7C4A122-1DD3-A02C-A82F-2A0EA464AA4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45977" y="4725909"/>
            <a:ext cx="863649" cy="863649"/>
          </a:xfrm>
          <a:prstGeom prst="rect">
            <a:avLst/>
          </a:prstGeom>
        </p:spPr>
      </p:pic>
      <p:pic>
        <p:nvPicPr>
          <p:cNvPr id="58" name="Segnaposto contenuto 5" descr="Donna">
            <a:extLst>
              <a:ext uri="{FF2B5EF4-FFF2-40B4-BE49-F238E27FC236}">
                <a16:creationId xmlns:a16="http://schemas.microsoft.com/office/drawing/2014/main" id="{6E647231-0C99-3830-9D51-1E75DCB4278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569571" y="5744583"/>
            <a:ext cx="863649" cy="863649"/>
          </a:xfrm>
          <a:prstGeom prst="rect">
            <a:avLst/>
          </a:prstGeom>
        </p:spPr>
      </p:pic>
      <p:pic>
        <p:nvPicPr>
          <p:cNvPr id="59" name="Elemento grafico 58" descr="Uomo">
            <a:extLst>
              <a:ext uri="{FF2B5EF4-FFF2-40B4-BE49-F238E27FC236}">
                <a16:creationId xmlns:a16="http://schemas.microsoft.com/office/drawing/2014/main" id="{0902DE13-3B9F-08B8-BA99-40635808C43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51380" y="5787697"/>
            <a:ext cx="863649" cy="8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7398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4FD30-DFE7-08F2-FF53-30757C5F2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AC32F0A-A30E-2B64-0BE3-B2822F75F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43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BCCB867-4B36-B2DF-D64F-D7AA64C7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Criteri di eleggibilità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51018A-E402-2A6B-98B0-A44FB1B141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2FA809-EA07-73C6-9EB6-2E94DBF535CF}"/>
              </a:ext>
            </a:extLst>
          </p:cNvPr>
          <p:cNvSpPr txBox="1"/>
          <p:nvPr/>
        </p:nvSpPr>
        <p:spPr>
          <a:xfrm>
            <a:off x="609600" y="1594302"/>
            <a:ext cx="109728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noProof="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Per quali pazienti mi pongo la domanda di efficacia del primo supporto?</a:t>
            </a:r>
          </a:p>
          <a:p>
            <a:pPr algn="just"/>
            <a:endParaRPr lang="it-IT" sz="24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algn="just"/>
            <a:endParaRPr lang="it-IT" sz="24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Uso </a:t>
            </a:r>
            <a:r>
              <a:rPr lang="it-IT" sz="2400" b="1" dirty="0">
                <a:solidFill>
                  <a:srgbClr val="E3B505"/>
                </a:solidFill>
                <a:latin typeface="Arial" charset="0"/>
                <a:cs typeface="Arial" charset="0"/>
                <a:sym typeface="Telegraf"/>
              </a:rPr>
              <a:t>HFNC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aumentato notevolmente nei 3 anni dello studio (2022-2024). I pazienti che nel 2024 hanno ricevuto </a:t>
            </a:r>
            <a:r>
              <a:rPr lang="it-IT" sz="2400" b="1" dirty="0">
                <a:solidFill>
                  <a:srgbClr val="E3B505"/>
                </a:solidFill>
                <a:latin typeface="Arial" charset="0"/>
                <a:cs typeface="Arial" charset="0"/>
                <a:sym typeface="Telegraf"/>
              </a:rPr>
              <a:t>HFNC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e che nel 2022 sarebbero stati trattati con </a:t>
            </a:r>
            <a:r>
              <a:rPr lang="it-IT" sz="2400" b="1" dirty="0">
                <a:solidFill>
                  <a:srgbClr val="084C61"/>
                </a:solidFill>
                <a:latin typeface="Arial" charset="0"/>
                <a:cs typeface="Arial" charset="0"/>
                <a:sym typeface="Telegraf"/>
              </a:rPr>
              <a:t>COT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o </a:t>
            </a:r>
            <a:r>
              <a:rPr lang="it-IT" sz="2400" b="1" dirty="0">
                <a:solidFill>
                  <a:srgbClr val="DB504A"/>
                </a:solidFill>
                <a:latin typeface="Arial" charset="0"/>
                <a:cs typeface="Arial" charset="0"/>
                <a:sym typeface="Telegraf"/>
              </a:rPr>
              <a:t>NIV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ne hanno avuto beneficio/danno?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it-IT" sz="2400" noProof="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it-IT" sz="2400" noProof="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400" b="1" u="sng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Alcuni pazienti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trattati con </a:t>
            </a:r>
            <a:r>
              <a:rPr lang="it-IT" sz="2400" b="1" dirty="0">
                <a:solidFill>
                  <a:srgbClr val="DB504A"/>
                </a:solidFill>
                <a:latin typeface="Arial" charset="0"/>
                <a:cs typeface="Arial" charset="0"/>
                <a:sym typeface="Telegraf"/>
              </a:rPr>
              <a:t>NIV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sarebbero </a:t>
            </a:r>
            <a:r>
              <a:rPr lang="it-IT" sz="2400" b="1" u="sng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sempre trattati 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con </a:t>
            </a:r>
            <a:r>
              <a:rPr lang="it-IT" sz="2400" b="1" dirty="0">
                <a:solidFill>
                  <a:srgbClr val="DB504A"/>
                </a:solidFill>
                <a:latin typeface="Arial" charset="0"/>
                <a:cs typeface="Arial" charset="0"/>
                <a:sym typeface="Telegraf"/>
              </a:rPr>
              <a:t>NIV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!</a:t>
            </a:r>
          </a:p>
          <a:p>
            <a:pPr algn="just"/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   </a:t>
            </a:r>
            <a:r>
              <a:rPr lang="it-IT" sz="2400" b="1" u="sng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Alcuni pazienti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trattati con </a:t>
            </a:r>
            <a:r>
              <a:rPr lang="it-IT" sz="2400" b="1" dirty="0">
                <a:solidFill>
                  <a:srgbClr val="084C61"/>
                </a:solidFill>
                <a:latin typeface="Arial" charset="0"/>
                <a:cs typeface="Arial" charset="0"/>
                <a:sym typeface="Telegraf"/>
              </a:rPr>
              <a:t>COT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sarebbero </a:t>
            </a:r>
            <a:r>
              <a:rPr lang="it-IT" sz="2400" b="1" u="sng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sempre trattati 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con </a:t>
            </a:r>
            <a:r>
              <a:rPr lang="it-IT" sz="2400" b="1" dirty="0">
                <a:solidFill>
                  <a:srgbClr val="084C61"/>
                </a:solidFill>
                <a:latin typeface="Arial" charset="0"/>
                <a:cs typeface="Arial" charset="0"/>
                <a:sym typeface="Telegraf"/>
              </a:rPr>
              <a:t>COT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!</a:t>
            </a:r>
          </a:p>
          <a:p>
            <a:pPr algn="just"/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   I pazienti trattati con </a:t>
            </a:r>
            <a:r>
              <a:rPr lang="it-IT" sz="2400" b="1" dirty="0">
                <a:solidFill>
                  <a:srgbClr val="E3B505"/>
                </a:solidFill>
                <a:latin typeface="Arial" charset="0"/>
                <a:cs typeface="Arial" charset="0"/>
                <a:sym typeface="Telegraf"/>
              </a:rPr>
              <a:t>HFNC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potrebbero essere trattati con </a:t>
            </a:r>
            <a:r>
              <a:rPr lang="it-IT" sz="2400" b="1" dirty="0">
                <a:solidFill>
                  <a:srgbClr val="084C61"/>
                </a:solidFill>
                <a:latin typeface="Arial" charset="0"/>
                <a:cs typeface="Arial" charset="0"/>
                <a:sym typeface="Telegraf"/>
              </a:rPr>
              <a:t>COT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o </a:t>
            </a:r>
            <a:r>
              <a:rPr lang="it-IT" sz="2400" b="1" dirty="0">
                <a:solidFill>
                  <a:srgbClr val="DB504A"/>
                </a:solidFill>
                <a:latin typeface="Arial" charset="0"/>
                <a:cs typeface="Arial" charset="0"/>
                <a:sym typeface="Telegraf"/>
              </a:rPr>
              <a:t>NIV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it-IT" sz="24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it-IT" sz="2400" noProof="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algn="just"/>
            <a:endParaRPr lang="it-IT" sz="2400" noProof="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algn="just"/>
            <a:endParaRPr lang="it-IT" sz="2400" noProof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elegraf"/>
            </a:endParaRPr>
          </a:p>
        </p:txBody>
      </p:sp>
    </p:spTree>
    <p:extLst>
      <p:ext uri="{BB962C8B-B14F-4D97-AF65-F5344CB8AC3E}">
        <p14:creationId xmlns:p14="http://schemas.microsoft.com/office/powerpoint/2010/main" val="1055784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F7D36-6E9E-1EEF-9196-20729012F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B7A3553-9C88-13E6-FA70-A56EA4B25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44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2637255-F1DF-5BCC-C802-20F60F51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Propensity</a:t>
            </a:r>
            <a:r>
              <a:rPr lang="it-IT" dirty="0"/>
              <a:t> score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DEA3858-C58B-8BF5-1C18-2ECC30D5AB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BD8A5E0-0C5E-7C0F-0443-0956A50352DD}"/>
              </a:ext>
            </a:extLst>
          </p:cNvPr>
          <p:cNvSpPr txBox="1"/>
          <p:nvPr/>
        </p:nvSpPr>
        <p:spPr>
          <a:xfrm>
            <a:off x="1018228" y="2842132"/>
            <a:ext cx="6019800" cy="284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1BC8A"/>
            </a:solidFill>
          </a:ln>
        </p:spPr>
        <p:txBody>
          <a:bodyPr wrap="square" numCol="2">
            <a:spAutoFit/>
          </a:bodyPr>
          <a:lstStyle/>
          <a:p>
            <a:r>
              <a:rPr lang="en-US" sz="20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Età</a:t>
            </a:r>
            <a:endParaRPr lang="en-US" sz="20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r>
              <a:rPr lang="en-US" sz="20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Sesso</a:t>
            </a:r>
          </a:p>
          <a:p>
            <a:r>
              <a:rPr lang="en-US" sz="20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BMI</a:t>
            </a:r>
          </a:p>
          <a:p>
            <a:r>
              <a:rPr lang="en-US" sz="20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Comorbidità</a:t>
            </a:r>
            <a:r>
              <a:rPr lang="en-US" sz="20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Neoplasie</a:t>
            </a:r>
            <a:endParaRPr lang="en-US" sz="20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Pat. </a:t>
            </a:r>
            <a:r>
              <a:rPr lang="en-US" sz="20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neuromuscolari</a:t>
            </a:r>
            <a:endParaRPr lang="en-US" sz="20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Ter. O2 </a:t>
            </a:r>
            <a:r>
              <a:rPr lang="en-US" sz="20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domiciliare</a:t>
            </a:r>
            <a:endParaRPr lang="en-US" sz="20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Immunosoppressione</a:t>
            </a:r>
            <a:endParaRPr lang="en-US" sz="20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endParaRPr lang="en-US" sz="20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endParaRPr lang="en-US" sz="20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endParaRPr lang="en-US" sz="20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endParaRPr lang="en-US" sz="20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endParaRPr lang="en-US" sz="20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r>
              <a:rPr lang="en-US" sz="20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Infezione</a:t>
            </a:r>
            <a:r>
              <a:rPr lang="en-US" sz="20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  <a:r>
              <a:rPr lang="en-US" sz="20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all’ammissione</a:t>
            </a:r>
            <a:endParaRPr lang="en-US" sz="20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r>
              <a:rPr lang="en-US" sz="20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Trauma</a:t>
            </a:r>
          </a:p>
          <a:p>
            <a:r>
              <a:rPr lang="en-US" sz="20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FR</a:t>
            </a:r>
          </a:p>
          <a:p>
            <a:r>
              <a:rPr lang="en-US" sz="20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PaO2/FiO2</a:t>
            </a:r>
          </a:p>
          <a:p>
            <a:r>
              <a:rPr lang="en-US" sz="20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PaCO2</a:t>
            </a:r>
          </a:p>
          <a:p>
            <a:r>
              <a:rPr lang="en-US" sz="20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pH</a:t>
            </a:r>
          </a:p>
          <a:p>
            <a:r>
              <a:rPr lang="en-US" sz="20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Lattati</a:t>
            </a:r>
            <a:endParaRPr lang="en-US" sz="20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r>
              <a:rPr lang="en-US" sz="20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Farmaci</a:t>
            </a:r>
            <a:r>
              <a:rPr lang="en-US" sz="20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  <a:r>
              <a:rPr lang="en-US" sz="20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vasoattivi</a:t>
            </a:r>
            <a:endParaRPr lang="en-US" sz="20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r>
              <a:rPr lang="en-US" sz="20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AKIN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38DB9A-1A98-65BD-5525-2F05721B759C}"/>
              </a:ext>
            </a:extLst>
          </p:cNvPr>
          <p:cNvSpPr txBox="1"/>
          <p:nvPr/>
        </p:nvSpPr>
        <p:spPr>
          <a:xfrm>
            <a:off x="1121423" y="1810497"/>
            <a:ext cx="5468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Caratteristiche</a:t>
            </a:r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del </a:t>
            </a:r>
            <a:r>
              <a:rPr lang="en-US" sz="24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paziente</a:t>
            </a:r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  <a:r>
              <a:rPr lang="en-US" sz="24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all’ammissione</a:t>
            </a:r>
            <a:endParaRPr lang="en-US" sz="24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F55A3EC-49F9-0E0F-80EB-AC74FE25FD5E}"/>
              </a:ext>
            </a:extLst>
          </p:cNvPr>
          <p:cNvSpPr/>
          <p:nvPr/>
        </p:nvSpPr>
        <p:spPr>
          <a:xfrm rot="10800000" flipH="1">
            <a:off x="7435040" y="4033299"/>
            <a:ext cx="786622" cy="461665"/>
          </a:xfrm>
          <a:prstGeom prst="rightArrow">
            <a:avLst/>
          </a:prstGeom>
          <a:solidFill>
            <a:srgbClr val="F1BC8A"/>
          </a:solidFill>
          <a:ln>
            <a:solidFill>
              <a:srgbClr val="F1BC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000">
              <a:solidFill>
                <a:srgbClr val="FF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7FE580-1FFF-EA82-41EA-ACED26BA7E8D}"/>
              </a:ext>
            </a:extLst>
          </p:cNvPr>
          <p:cNvSpPr txBox="1"/>
          <p:nvPr/>
        </p:nvSpPr>
        <p:spPr>
          <a:xfrm>
            <a:off x="8529910" y="3663967"/>
            <a:ext cx="20142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COT</a:t>
            </a:r>
          </a:p>
          <a:p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HFNC</a:t>
            </a:r>
          </a:p>
          <a:p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NIV</a:t>
            </a:r>
          </a:p>
        </p:txBody>
      </p:sp>
    </p:spTree>
    <p:extLst>
      <p:ext uri="{BB962C8B-B14F-4D97-AF65-F5344CB8AC3E}">
        <p14:creationId xmlns:p14="http://schemas.microsoft.com/office/powerpoint/2010/main" val="144962172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8C17D-F264-712E-BF6E-3E73327C5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464718A-2B1C-471D-8B51-9B4602786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45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6BB7DB1-D6AA-EA84-5FB7-0A1A384BC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Propensity</a:t>
            </a:r>
            <a:r>
              <a:rPr lang="it-IT" dirty="0"/>
              <a:t> score (BPCO): COT, HFNC, NIV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1F001A7-7BBE-E4EF-B053-B75EFB483F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7C1B70B-9AF8-7CC3-9E81-7176753AB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0" y="1530440"/>
            <a:ext cx="11520000" cy="4610524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68DD5CD4-988A-F386-319A-4C702382C2EB}"/>
              </a:ext>
            </a:extLst>
          </p:cNvPr>
          <p:cNvSpPr/>
          <p:nvPr/>
        </p:nvSpPr>
        <p:spPr>
          <a:xfrm>
            <a:off x="447869" y="1526466"/>
            <a:ext cx="7604449" cy="4610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D40E08-258C-968D-5449-06C5099E9B6E}"/>
              </a:ext>
            </a:extLst>
          </p:cNvPr>
          <p:cNvSpPr txBox="1"/>
          <p:nvPr/>
        </p:nvSpPr>
        <p:spPr>
          <a:xfrm>
            <a:off x="9343367" y="1541155"/>
            <a:ext cx="16332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NIV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CABA68-0A6C-6A6A-C166-D7C268CA114B}"/>
              </a:ext>
            </a:extLst>
          </p:cNvPr>
          <p:cNvSpPr txBox="1"/>
          <p:nvPr/>
        </p:nvSpPr>
        <p:spPr>
          <a:xfrm>
            <a:off x="9205999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25FA3281-0859-6500-7BCA-C5C80DB784E5}"/>
              </a:ext>
            </a:extLst>
          </p:cNvPr>
          <p:cNvGrpSpPr/>
          <p:nvPr/>
        </p:nvGrpSpPr>
        <p:grpSpPr>
          <a:xfrm>
            <a:off x="3533775" y="6374189"/>
            <a:ext cx="5563342" cy="408253"/>
            <a:chOff x="3533775" y="6374189"/>
            <a:chExt cx="5563342" cy="408253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2BE88E1A-0FCE-349F-34E1-CE8C2A9FD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3775" y="6390476"/>
              <a:ext cx="5563342" cy="383823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3C132857-26CA-11CB-CDC6-286821C45F9D}"/>
                </a:ext>
              </a:extLst>
            </p:cNvPr>
            <p:cNvSpPr txBox="1"/>
            <p:nvPr/>
          </p:nvSpPr>
          <p:spPr>
            <a:xfrm>
              <a:off x="6252316" y="6382332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HFNC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F7AC170-771D-CF74-F973-6138E40F7605}"/>
                </a:ext>
              </a:extLst>
            </p:cNvPr>
            <p:cNvSpPr txBox="1"/>
            <p:nvPr/>
          </p:nvSpPr>
          <p:spPr>
            <a:xfrm>
              <a:off x="7980257" y="6374189"/>
              <a:ext cx="1072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NIV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929DAD4-D900-F363-16AC-2A949FF3D65E}"/>
                </a:ext>
              </a:extLst>
            </p:cNvPr>
            <p:cNvSpPr txBox="1"/>
            <p:nvPr/>
          </p:nvSpPr>
          <p:spPr>
            <a:xfrm>
              <a:off x="4524374" y="6374189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COT</a:t>
              </a:r>
            </a:p>
          </p:txBody>
        </p:sp>
      </p:grpSp>
      <p:sp>
        <p:nvSpPr>
          <p:cNvPr id="13" name="Rettangolo 12">
            <a:extLst>
              <a:ext uri="{FF2B5EF4-FFF2-40B4-BE49-F238E27FC236}">
                <a16:creationId xmlns:a16="http://schemas.microsoft.com/office/drawing/2014/main" id="{667D0106-C580-1774-6D59-AA721C1069EA}"/>
              </a:ext>
            </a:extLst>
          </p:cNvPr>
          <p:cNvSpPr/>
          <p:nvPr/>
        </p:nvSpPr>
        <p:spPr>
          <a:xfrm>
            <a:off x="3723679" y="6245770"/>
            <a:ext cx="1771295" cy="52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B5E4758-2EF0-6CB8-4CC6-0BF8FAB186A7}"/>
              </a:ext>
            </a:extLst>
          </p:cNvPr>
          <p:cNvSpPr/>
          <p:nvPr/>
        </p:nvSpPr>
        <p:spPr>
          <a:xfrm>
            <a:off x="7238256" y="6270879"/>
            <a:ext cx="1771295" cy="52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399113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C3A1F-90FD-346C-97BB-F2B853D33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00C95A6-61F2-2E24-67C0-A03E74404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46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D7F2678-5480-CB4A-30B2-896638DBE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Propensity</a:t>
            </a:r>
            <a:r>
              <a:rPr lang="it-IT" dirty="0"/>
              <a:t> score (BPCO): COT, HFNC, NIV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38D78D-0F9A-0877-79DB-B6B2C1C6172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F158E2C-319C-3FA9-2B6D-34CEBEBE6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0" y="1530036"/>
            <a:ext cx="11520000" cy="460547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FE55862-91E5-8327-86DF-CCC4582AA30C}"/>
              </a:ext>
            </a:extLst>
          </p:cNvPr>
          <p:cNvSpPr/>
          <p:nvPr/>
        </p:nvSpPr>
        <p:spPr>
          <a:xfrm>
            <a:off x="447869" y="1526466"/>
            <a:ext cx="7604449" cy="4610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DA7A86-37AE-EBF0-706F-F3D570D5B617}"/>
              </a:ext>
            </a:extLst>
          </p:cNvPr>
          <p:cNvSpPr txBox="1"/>
          <p:nvPr/>
        </p:nvSpPr>
        <p:spPr>
          <a:xfrm>
            <a:off x="9343367" y="1541155"/>
            <a:ext cx="16332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NIV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8C4BD8-A023-F586-D411-5A418500E2A7}"/>
              </a:ext>
            </a:extLst>
          </p:cNvPr>
          <p:cNvSpPr txBox="1"/>
          <p:nvPr/>
        </p:nvSpPr>
        <p:spPr>
          <a:xfrm>
            <a:off x="9205999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940EA671-E78B-44AE-BF23-E3FADA91A1A4}"/>
              </a:ext>
            </a:extLst>
          </p:cNvPr>
          <p:cNvGrpSpPr/>
          <p:nvPr/>
        </p:nvGrpSpPr>
        <p:grpSpPr>
          <a:xfrm>
            <a:off x="3533775" y="6374189"/>
            <a:ext cx="5563342" cy="408253"/>
            <a:chOff x="3533775" y="6374189"/>
            <a:chExt cx="5563342" cy="408253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275C542C-F509-A68A-3D14-DFBA622E8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3775" y="6390476"/>
              <a:ext cx="5563342" cy="383823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C5F83A1-D725-5841-83D8-C911044D44DA}"/>
                </a:ext>
              </a:extLst>
            </p:cNvPr>
            <p:cNvSpPr txBox="1"/>
            <p:nvPr/>
          </p:nvSpPr>
          <p:spPr>
            <a:xfrm>
              <a:off x="6252316" y="6382332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HFNC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6DE36EB9-8897-B6FF-B78E-1C33F27D3DF6}"/>
                </a:ext>
              </a:extLst>
            </p:cNvPr>
            <p:cNvSpPr txBox="1"/>
            <p:nvPr/>
          </p:nvSpPr>
          <p:spPr>
            <a:xfrm>
              <a:off x="7980257" y="6374189"/>
              <a:ext cx="1072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NIV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7628CB1D-972C-C01D-B3FF-5C23DF9546E8}"/>
                </a:ext>
              </a:extLst>
            </p:cNvPr>
            <p:cNvSpPr txBox="1"/>
            <p:nvPr/>
          </p:nvSpPr>
          <p:spPr>
            <a:xfrm>
              <a:off x="4524374" y="6374189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COT</a:t>
              </a:r>
            </a:p>
          </p:txBody>
        </p: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CD893C09-D938-A63C-0719-A807013171BD}"/>
              </a:ext>
            </a:extLst>
          </p:cNvPr>
          <p:cNvSpPr/>
          <p:nvPr/>
        </p:nvSpPr>
        <p:spPr>
          <a:xfrm>
            <a:off x="3581755" y="6192946"/>
            <a:ext cx="1771295" cy="528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118804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F115A-BCCA-D672-4A2B-6A8C0A4D1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B1BF8DC-2062-5DA7-D53D-AA3DE73CA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47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7C3B67B-63AF-14B6-2495-A9A2C45D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Propensity</a:t>
            </a:r>
            <a:r>
              <a:rPr lang="it-IT" dirty="0"/>
              <a:t> score (BPCO): COT, HFNC, NIV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3AD80F-C4B0-2A55-47C1-B253645D0D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78E30BB-B0D8-9CA6-D829-4B2FF69AE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0" y="1526466"/>
            <a:ext cx="11520000" cy="4610524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566FAB8-0B0F-0086-C865-42422AA5F6EA}"/>
              </a:ext>
            </a:extLst>
          </p:cNvPr>
          <p:cNvSpPr/>
          <p:nvPr/>
        </p:nvSpPr>
        <p:spPr>
          <a:xfrm>
            <a:off x="447869" y="1526466"/>
            <a:ext cx="7604449" cy="4610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B0FE7F-5442-D468-9D53-3D8CE948D9ED}"/>
              </a:ext>
            </a:extLst>
          </p:cNvPr>
          <p:cNvSpPr txBox="1"/>
          <p:nvPr/>
        </p:nvSpPr>
        <p:spPr>
          <a:xfrm>
            <a:off x="9343367" y="1541155"/>
            <a:ext cx="16332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NIV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2E63DF-43E0-B151-3F37-B38C239408F0}"/>
              </a:ext>
            </a:extLst>
          </p:cNvPr>
          <p:cNvSpPr txBox="1"/>
          <p:nvPr/>
        </p:nvSpPr>
        <p:spPr>
          <a:xfrm>
            <a:off x="9205999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59EFE43C-9057-1FA0-BEB1-EAE2B21A9341}"/>
              </a:ext>
            </a:extLst>
          </p:cNvPr>
          <p:cNvGrpSpPr/>
          <p:nvPr/>
        </p:nvGrpSpPr>
        <p:grpSpPr>
          <a:xfrm>
            <a:off x="3533775" y="6374189"/>
            <a:ext cx="5563342" cy="408253"/>
            <a:chOff x="3533775" y="6374189"/>
            <a:chExt cx="5563342" cy="408253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AFE68593-7B5C-B62E-6D8F-206230C2F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3775" y="6390476"/>
              <a:ext cx="5563342" cy="383823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478E3C69-BE11-01C9-E0FC-A71CF6917CDB}"/>
                </a:ext>
              </a:extLst>
            </p:cNvPr>
            <p:cNvSpPr txBox="1"/>
            <p:nvPr/>
          </p:nvSpPr>
          <p:spPr>
            <a:xfrm>
              <a:off x="6252316" y="6382332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HFNC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6C309353-9C66-ADEA-74F6-1F83C3F47104}"/>
                </a:ext>
              </a:extLst>
            </p:cNvPr>
            <p:cNvSpPr txBox="1"/>
            <p:nvPr/>
          </p:nvSpPr>
          <p:spPr>
            <a:xfrm>
              <a:off x="7980257" y="6374189"/>
              <a:ext cx="1072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NIV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2AC87966-2258-2DDF-EF2E-89F01D37823A}"/>
                </a:ext>
              </a:extLst>
            </p:cNvPr>
            <p:cNvSpPr txBox="1"/>
            <p:nvPr/>
          </p:nvSpPr>
          <p:spPr>
            <a:xfrm>
              <a:off x="4524374" y="6374189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COT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1102647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9DE36-79AE-E339-B7B2-38967ACB0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E1AD399-5F93-E0A0-313F-47020C2EC4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48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8807D0B-C64E-77CB-828D-B6BA10F0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Propensity</a:t>
            </a:r>
            <a:r>
              <a:rPr lang="it-IT" dirty="0"/>
              <a:t> score (BPCO): COT, HFNC, NIV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DA124D8-2323-E623-619C-ABAE00853A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D92C357-B74D-C0FE-6D8D-D29EAD67D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0" y="1526466"/>
            <a:ext cx="11520000" cy="4610524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35433145-1951-7B44-4214-EE26DA87AF64}"/>
              </a:ext>
            </a:extLst>
          </p:cNvPr>
          <p:cNvSpPr/>
          <p:nvPr/>
        </p:nvSpPr>
        <p:spPr>
          <a:xfrm>
            <a:off x="447869" y="1526466"/>
            <a:ext cx="7604449" cy="4610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AB6CC05F-5C0C-F106-BDD2-2C5E45C63328}"/>
              </a:ext>
            </a:extLst>
          </p:cNvPr>
          <p:cNvSpPr/>
          <p:nvPr/>
        </p:nvSpPr>
        <p:spPr>
          <a:xfrm>
            <a:off x="10860833" y="4114799"/>
            <a:ext cx="419877" cy="1129005"/>
          </a:xfrm>
          <a:custGeom>
            <a:avLst/>
            <a:gdLst>
              <a:gd name="connsiteX0" fmla="*/ 0 w 419877"/>
              <a:gd name="connsiteY0" fmla="*/ 1119673 h 1119673"/>
              <a:gd name="connsiteX1" fmla="*/ 419877 w 419877"/>
              <a:gd name="connsiteY1" fmla="*/ 1119673 h 1119673"/>
              <a:gd name="connsiteX2" fmla="*/ 261257 w 419877"/>
              <a:gd name="connsiteY2" fmla="*/ 886408 h 1119673"/>
              <a:gd name="connsiteX3" fmla="*/ 65314 w 419877"/>
              <a:gd name="connsiteY3" fmla="*/ 223935 h 1119673"/>
              <a:gd name="connsiteX4" fmla="*/ 9330 w 419877"/>
              <a:gd name="connsiteY4" fmla="*/ 0 h 1119673"/>
              <a:gd name="connsiteX5" fmla="*/ 0 w 419877"/>
              <a:gd name="connsiteY5" fmla="*/ 1119673 h 111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877" h="1119673">
                <a:moveTo>
                  <a:pt x="0" y="1119673"/>
                </a:moveTo>
                <a:lnTo>
                  <a:pt x="419877" y="1119673"/>
                </a:lnTo>
                <a:lnTo>
                  <a:pt x="261257" y="886408"/>
                </a:lnTo>
                <a:lnTo>
                  <a:pt x="65314" y="223935"/>
                </a:lnTo>
                <a:lnTo>
                  <a:pt x="9330" y="0"/>
                </a:lnTo>
                <a:lnTo>
                  <a:pt x="0" y="1119673"/>
                </a:lnTo>
                <a:close/>
              </a:path>
            </a:pathLst>
          </a:custGeom>
          <a:solidFill>
            <a:srgbClr val="E2736E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6FC98B73-CA94-B8A0-A5E2-09718D71E604}"/>
              </a:ext>
            </a:extLst>
          </p:cNvPr>
          <p:cNvCxnSpPr>
            <a:cxnSpLocks/>
          </p:cNvCxnSpPr>
          <p:nvPr/>
        </p:nvCxnSpPr>
        <p:spPr>
          <a:xfrm flipV="1">
            <a:off x="10860833" y="2155371"/>
            <a:ext cx="0" cy="3181739"/>
          </a:xfrm>
          <a:prstGeom prst="line">
            <a:avLst/>
          </a:prstGeom>
          <a:ln w="19050">
            <a:solidFill>
              <a:srgbClr val="E2736E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784B0B-F451-C911-85F5-605E4BC2A216}"/>
              </a:ext>
            </a:extLst>
          </p:cNvPr>
          <p:cNvSpPr txBox="1"/>
          <p:nvPr/>
        </p:nvSpPr>
        <p:spPr>
          <a:xfrm>
            <a:off x="9343367" y="1541155"/>
            <a:ext cx="16332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NIV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465D17-D83E-DF18-692C-87BE12A69255}"/>
              </a:ext>
            </a:extLst>
          </p:cNvPr>
          <p:cNvSpPr txBox="1"/>
          <p:nvPr/>
        </p:nvSpPr>
        <p:spPr>
          <a:xfrm>
            <a:off x="9205999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6F015B4-D49D-7BA6-09E7-B30F76D97035}"/>
              </a:ext>
            </a:extLst>
          </p:cNvPr>
          <p:cNvGrpSpPr/>
          <p:nvPr/>
        </p:nvGrpSpPr>
        <p:grpSpPr>
          <a:xfrm>
            <a:off x="3533775" y="6374189"/>
            <a:ext cx="5563342" cy="408253"/>
            <a:chOff x="3533775" y="6374189"/>
            <a:chExt cx="5563342" cy="408253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16E7617-E0C2-7323-B8F8-20F1097CB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3775" y="6390476"/>
              <a:ext cx="5563342" cy="383823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9F5B08D7-4C74-9CA9-98AC-D74CD5E9C9C4}"/>
                </a:ext>
              </a:extLst>
            </p:cNvPr>
            <p:cNvSpPr txBox="1"/>
            <p:nvPr/>
          </p:nvSpPr>
          <p:spPr>
            <a:xfrm>
              <a:off x="6252316" y="6382332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HFNC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3322DF60-119D-2503-EF6B-6D74CD299891}"/>
                </a:ext>
              </a:extLst>
            </p:cNvPr>
            <p:cNvSpPr txBox="1"/>
            <p:nvPr/>
          </p:nvSpPr>
          <p:spPr>
            <a:xfrm>
              <a:off x="7980257" y="6374189"/>
              <a:ext cx="1072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NIV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7BF809CA-5B11-CEAA-A199-4D5F83D694F0}"/>
                </a:ext>
              </a:extLst>
            </p:cNvPr>
            <p:cNvSpPr txBox="1"/>
            <p:nvPr/>
          </p:nvSpPr>
          <p:spPr>
            <a:xfrm>
              <a:off x="4524374" y="6374189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COT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467530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C0BED-6421-24C0-EAD5-5F30634E0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AB5EA90-12B6-0DEC-2EEF-51ABEB550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49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D846ED5-00BD-0120-DD86-188CFD1E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Propensity</a:t>
            </a:r>
            <a:r>
              <a:rPr lang="it-IT" dirty="0"/>
              <a:t> score (BPCO): COT, HFNC, NIV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515E9B9-E506-8231-63D1-D7D968AF1A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CF45EE1-0224-9CBC-EF95-225F78096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0" y="1526466"/>
            <a:ext cx="11520000" cy="4610524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7BA6EC8-8D22-DE05-084A-026B325A95F7}"/>
              </a:ext>
            </a:extLst>
          </p:cNvPr>
          <p:cNvSpPr/>
          <p:nvPr/>
        </p:nvSpPr>
        <p:spPr>
          <a:xfrm>
            <a:off x="447869" y="1526466"/>
            <a:ext cx="7604449" cy="4610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4935D80F-8520-2BD2-5DD4-AE5C729EC7D9}"/>
              </a:ext>
            </a:extLst>
          </p:cNvPr>
          <p:cNvCxnSpPr>
            <a:cxnSpLocks/>
          </p:cNvCxnSpPr>
          <p:nvPr/>
        </p:nvCxnSpPr>
        <p:spPr>
          <a:xfrm flipV="1">
            <a:off x="10860833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9D83CF-DEC4-25ED-7EC9-2397DE4B99B2}"/>
              </a:ext>
            </a:extLst>
          </p:cNvPr>
          <p:cNvSpPr txBox="1"/>
          <p:nvPr/>
        </p:nvSpPr>
        <p:spPr>
          <a:xfrm>
            <a:off x="9343367" y="1541155"/>
            <a:ext cx="16332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NIV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C8C350-C658-5D0F-BB60-C86389564094}"/>
              </a:ext>
            </a:extLst>
          </p:cNvPr>
          <p:cNvSpPr txBox="1"/>
          <p:nvPr/>
        </p:nvSpPr>
        <p:spPr>
          <a:xfrm>
            <a:off x="9205999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31A7E04F-A019-B14D-670C-C59897EC2615}"/>
              </a:ext>
            </a:extLst>
          </p:cNvPr>
          <p:cNvGrpSpPr/>
          <p:nvPr/>
        </p:nvGrpSpPr>
        <p:grpSpPr>
          <a:xfrm>
            <a:off x="3533775" y="6374189"/>
            <a:ext cx="5563342" cy="408253"/>
            <a:chOff x="3533775" y="6374189"/>
            <a:chExt cx="5563342" cy="408253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FEC9FA2-33A3-4DA1-A4A3-EC333E403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3775" y="6390476"/>
              <a:ext cx="5563342" cy="383823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DDE8CCA-B49E-8309-F33D-2EBDC88F7F85}"/>
                </a:ext>
              </a:extLst>
            </p:cNvPr>
            <p:cNvSpPr txBox="1"/>
            <p:nvPr/>
          </p:nvSpPr>
          <p:spPr>
            <a:xfrm>
              <a:off x="6252316" y="6382332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HFNC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164B6DEB-A3B9-832D-8AD5-584943FF0950}"/>
                </a:ext>
              </a:extLst>
            </p:cNvPr>
            <p:cNvSpPr txBox="1"/>
            <p:nvPr/>
          </p:nvSpPr>
          <p:spPr>
            <a:xfrm>
              <a:off x="7980257" y="6374189"/>
              <a:ext cx="1072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NIV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76A1D61B-A1D6-FFBE-38ED-09DA84434907}"/>
                </a:ext>
              </a:extLst>
            </p:cNvPr>
            <p:cNvSpPr txBox="1"/>
            <p:nvPr/>
          </p:nvSpPr>
          <p:spPr>
            <a:xfrm>
              <a:off x="4524374" y="6374189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COT</a:t>
              </a:r>
            </a:p>
          </p:txBody>
        </p:sp>
      </p:grp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8461474-0C75-5A6B-D1BF-EDC4416D7DC0}"/>
              </a:ext>
            </a:extLst>
          </p:cNvPr>
          <p:cNvCxnSpPr>
            <a:cxnSpLocks/>
          </p:cNvCxnSpPr>
          <p:nvPr/>
        </p:nvCxnSpPr>
        <p:spPr>
          <a:xfrm flipV="1">
            <a:off x="8946308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4476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887644" y="827475"/>
            <a:ext cx="2459827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elegraf"/>
              </a:rPr>
              <a:t>Risultati</a:t>
            </a:r>
            <a:endParaRPr lang="en-US"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elegraf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F13F990-4EC3-9B62-15E1-D00A8196F647}"/>
              </a:ext>
            </a:extLst>
          </p:cNvPr>
          <p:cNvSpPr txBox="1"/>
          <p:nvPr/>
        </p:nvSpPr>
        <p:spPr>
          <a:xfrm>
            <a:off x="487594" y="2528913"/>
            <a:ext cx="5537200" cy="2531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907"/>
              </a:lnSpc>
            </a:pP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elegraf"/>
              </a:rPr>
              <a:t>Mortalità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elegraf"/>
              </a:rPr>
              <a:t> in TSI:</a:t>
            </a:r>
          </a:p>
          <a:p>
            <a:pPr algn="just">
              <a:lnSpc>
                <a:spcPts val="1907"/>
              </a:lnSpc>
            </a:pP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elegraf"/>
            </a:endParaRPr>
          </a:p>
          <a:p>
            <a:pPr algn="just">
              <a:lnSpc>
                <a:spcPts val="1907"/>
              </a:lnSpc>
            </a:pP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elegraf"/>
            </a:endParaRPr>
          </a:p>
          <a:p>
            <a:pPr algn="just">
              <a:lnSpc>
                <a:spcPts val="1907"/>
              </a:lnSpc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elegraf"/>
              </a:rPr>
              <a:t>Ogni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elegraf"/>
              </a:rPr>
              <a:t>aumento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elegraf"/>
              </a:rPr>
              <a:t> di NEWS</a:t>
            </a:r>
          </a:p>
          <a:p>
            <a:pPr algn="just">
              <a:lnSpc>
                <a:spcPts val="1907"/>
              </a:lnSpc>
            </a:pP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elegraf"/>
            </a:endParaRPr>
          </a:p>
          <a:p>
            <a:pPr algn="just">
              <a:lnSpc>
                <a:spcPts val="1907"/>
              </a:lnSpc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elegraf"/>
              </a:rPr>
              <a:t>Uso di CPAP in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elegraf"/>
              </a:rPr>
              <a:t>degenza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elegraf"/>
              </a:rPr>
              <a:t> </a:t>
            </a:r>
          </a:p>
          <a:p>
            <a:pPr algn="just">
              <a:lnSpc>
                <a:spcPts val="1907"/>
              </a:lnSpc>
            </a:pP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elegraf"/>
            </a:endParaRPr>
          </a:p>
          <a:p>
            <a:pPr algn="just">
              <a:lnSpc>
                <a:spcPts val="1907"/>
              </a:lnSpc>
            </a:pP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elegraf"/>
            </a:endParaRPr>
          </a:p>
          <a:p>
            <a:pPr algn="just">
              <a:lnSpc>
                <a:spcPts val="1907"/>
              </a:lnSpc>
            </a:pP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elegraf"/>
            </a:endParaRPr>
          </a:p>
          <a:p>
            <a:pPr algn="just">
              <a:lnSpc>
                <a:spcPts val="1907"/>
              </a:lnSpc>
            </a:pP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elegraf"/>
              </a:rPr>
              <a:t>Un anno dopo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elegraf"/>
              </a:rPr>
              <a:t>protettivo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elegraf"/>
              </a:rPr>
              <a:t> </a:t>
            </a:r>
          </a:p>
        </p:txBody>
      </p:sp>
      <p:pic>
        <p:nvPicPr>
          <p:cNvPr id="2" name="Immagine 7">
            <a:extLst>
              <a:ext uri="{FF2B5EF4-FFF2-40B4-BE49-F238E27FC236}">
                <a16:creationId xmlns:a16="http://schemas.microsoft.com/office/drawing/2014/main" id="{E9998239-1BD4-18FA-8404-B5B14CB042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sp>
        <p:nvSpPr>
          <p:cNvPr id="3" name="Segnaposto numero diapositiva 1">
            <a:extLst>
              <a:ext uri="{FF2B5EF4-FFF2-40B4-BE49-F238E27FC236}">
                <a16:creationId xmlns:a16="http://schemas.microsoft.com/office/drawing/2014/main" id="{24DCD94F-62CE-1A13-148C-D7B420C75606}"/>
              </a:ext>
            </a:extLst>
          </p:cNvPr>
          <p:cNvSpPr txBox="1">
            <a:spLocks/>
          </p:cNvSpPr>
          <p:nvPr/>
        </p:nvSpPr>
        <p:spPr>
          <a:xfrm>
            <a:off x="11537950" y="635258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2750" hangingPunct="0"/>
            <a:fld id="{3719C523-FB1B-D04B-9939-3D64859B5556}" type="slidenum">
              <a:rPr lang="en-US" kern="0" smtClean="0">
                <a:sym typeface="Helvetica Neue"/>
              </a:rPr>
              <a:pPr defTabSz="412750" hangingPunct="0"/>
              <a:t>5</a:t>
            </a:fld>
            <a:endParaRPr lang="en-US" kern="0" dirty="0">
              <a:sym typeface="Helvetica Neue"/>
            </a:endParaRP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41675D35-BBE3-94BB-C94A-FB3215E28A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ED6158-8978-6FC3-2776-50A34580ED7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7892" y="1363020"/>
            <a:ext cx="6692583" cy="41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05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E8645-A4DE-801C-E69E-9A4FF8995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B304664-C428-C5E6-AE62-776EA91A0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50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7BE072C-F90B-7920-E951-EDBF1516E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Propensity</a:t>
            </a:r>
            <a:r>
              <a:rPr lang="it-IT" dirty="0"/>
              <a:t> score (BPCO): COT, HFNC, NIV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D8EAEEF-4A22-84F2-3481-DF6B15E49F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7F84249-7DC4-8C36-1DC5-868A86DFFF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989"/>
          <a:stretch>
            <a:fillRect/>
          </a:stretch>
        </p:blipFill>
        <p:spPr>
          <a:xfrm>
            <a:off x="4366726" y="1526466"/>
            <a:ext cx="7489273" cy="461052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166A901-5C4E-3F92-F010-0E88189628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6226"/>
          <a:stretch>
            <a:fillRect/>
          </a:stretch>
        </p:blipFill>
        <p:spPr>
          <a:xfrm>
            <a:off x="336000" y="1530440"/>
            <a:ext cx="3890767" cy="461052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8490D33-7086-21CF-D459-8A4C7F4D9A44}"/>
              </a:ext>
            </a:extLst>
          </p:cNvPr>
          <p:cNvSpPr/>
          <p:nvPr/>
        </p:nvSpPr>
        <p:spPr>
          <a:xfrm>
            <a:off x="4572000" y="1526466"/>
            <a:ext cx="3480318" cy="4610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7276331-56FE-4D5D-56E0-263B5E48E666}"/>
              </a:ext>
            </a:extLst>
          </p:cNvPr>
          <p:cNvSpPr txBox="1"/>
          <p:nvPr/>
        </p:nvSpPr>
        <p:spPr>
          <a:xfrm>
            <a:off x="9343367" y="1541155"/>
            <a:ext cx="16332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NIV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598F952-5DE1-384C-7FD1-F927DE7A5EFB}"/>
              </a:ext>
            </a:extLst>
          </p:cNvPr>
          <p:cNvSpPr txBox="1"/>
          <p:nvPr/>
        </p:nvSpPr>
        <p:spPr>
          <a:xfrm>
            <a:off x="1548686" y="1541155"/>
            <a:ext cx="171510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COT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CD9C0D-CEB4-1AE3-B764-725FA29D9B15}"/>
              </a:ext>
            </a:extLst>
          </p:cNvPr>
          <p:cNvSpPr txBox="1"/>
          <p:nvPr/>
        </p:nvSpPr>
        <p:spPr>
          <a:xfrm>
            <a:off x="9205999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996BB82-BCA4-68D9-F17B-64751028B847}"/>
              </a:ext>
            </a:extLst>
          </p:cNvPr>
          <p:cNvSpPr txBox="1"/>
          <p:nvPr/>
        </p:nvSpPr>
        <p:spPr>
          <a:xfrm>
            <a:off x="1452236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BEF0608C-EFD2-6F2E-559C-33AEBBB0F43D}"/>
              </a:ext>
            </a:extLst>
          </p:cNvPr>
          <p:cNvGrpSpPr/>
          <p:nvPr/>
        </p:nvGrpSpPr>
        <p:grpSpPr>
          <a:xfrm>
            <a:off x="3533775" y="6374189"/>
            <a:ext cx="5563342" cy="408253"/>
            <a:chOff x="3533775" y="6374189"/>
            <a:chExt cx="5563342" cy="408253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8B5B8103-7E88-EC07-71B1-CFA73FE4C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3775" y="6390476"/>
              <a:ext cx="5563342" cy="383823"/>
            </a:xfrm>
            <a:prstGeom prst="rect">
              <a:avLst/>
            </a:prstGeom>
          </p:spPr>
        </p:pic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FC41FEA6-0DDC-2C33-CD6B-BBFD2715D8E9}"/>
                </a:ext>
              </a:extLst>
            </p:cNvPr>
            <p:cNvSpPr txBox="1"/>
            <p:nvPr/>
          </p:nvSpPr>
          <p:spPr>
            <a:xfrm>
              <a:off x="6252316" y="6382332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HFNC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ABF6F6DF-74DE-B0DC-4CD9-EDF8704B49A3}"/>
                </a:ext>
              </a:extLst>
            </p:cNvPr>
            <p:cNvSpPr txBox="1"/>
            <p:nvPr/>
          </p:nvSpPr>
          <p:spPr>
            <a:xfrm>
              <a:off x="7980257" y="6374189"/>
              <a:ext cx="1072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NIV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0A1A3E99-8BFF-3292-5C54-B02DCB938E4C}"/>
                </a:ext>
              </a:extLst>
            </p:cNvPr>
            <p:cNvSpPr txBox="1"/>
            <p:nvPr/>
          </p:nvSpPr>
          <p:spPr>
            <a:xfrm>
              <a:off x="4524374" y="6374189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COT</a:t>
              </a:r>
            </a:p>
          </p:txBody>
        </p:sp>
      </p:grp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1FE36028-6DBB-13CB-481B-10DDDB085123}"/>
              </a:ext>
            </a:extLst>
          </p:cNvPr>
          <p:cNvCxnSpPr>
            <a:cxnSpLocks/>
          </p:cNvCxnSpPr>
          <p:nvPr/>
        </p:nvCxnSpPr>
        <p:spPr>
          <a:xfrm flipV="1">
            <a:off x="10860833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9C5BD2BD-4212-33D3-77D9-6974884CFF28}"/>
              </a:ext>
            </a:extLst>
          </p:cNvPr>
          <p:cNvCxnSpPr>
            <a:cxnSpLocks/>
          </p:cNvCxnSpPr>
          <p:nvPr/>
        </p:nvCxnSpPr>
        <p:spPr>
          <a:xfrm flipV="1">
            <a:off x="8946308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435826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1E271-9C35-B1F8-2D52-D53D653F9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154FC42-3E5A-D35B-D553-465CBA76D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51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E62F2AD-1B9D-3D8D-6603-6025E37E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Propensity</a:t>
            </a:r>
            <a:r>
              <a:rPr lang="it-IT" dirty="0"/>
              <a:t> score (BPCO): COT, HFNC, NIV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D4AFE05-8A51-8321-AE89-1B890335F5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94F1F57-5531-F0D9-3CAE-A7D381747C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989"/>
          <a:stretch>
            <a:fillRect/>
          </a:stretch>
        </p:blipFill>
        <p:spPr>
          <a:xfrm>
            <a:off x="4366726" y="1526466"/>
            <a:ext cx="7489273" cy="461052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C1A1B49-5AE0-BC85-762C-1CAF0411B0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5578"/>
          <a:stretch>
            <a:fillRect/>
          </a:stretch>
        </p:blipFill>
        <p:spPr>
          <a:xfrm>
            <a:off x="336000" y="1526498"/>
            <a:ext cx="3965412" cy="46080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0E735C8-6D76-0950-2236-2741837D3BB9}"/>
              </a:ext>
            </a:extLst>
          </p:cNvPr>
          <p:cNvSpPr/>
          <p:nvPr/>
        </p:nvSpPr>
        <p:spPr>
          <a:xfrm>
            <a:off x="4572000" y="1526466"/>
            <a:ext cx="3480318" cy="4610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3776D8-4D04-9C6A-BF87-BFB15D906EE9}"/>
              </a:ext>
            </a:extLst>
          </p:cNvPr>
          <p:cNvSpPr txBox="1"/>
          <p:nvPr/>
        </p:nvSpPr>
        <p:spPr>
          <a:xfrm>
            <a:off x="9343367" y="1541155"/>
            <a:ext cx="16332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NIV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F7FD402-E560-F6F6-6E37-7AED9B40108C}"/>
              </a:ext>
            </a:extLst>
          </p:cNvPr>
          <p:cNvSpPr txBox="1"/>
          <p:nvPr/>
        </p:nvSpPr>
        <p:spPr>
          <a:xfrm>
            <a:off x="1548686" y="1541155"/>
            <a:ext cx="171510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COT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139649D-5A55-5E21-8F77-32FEC93E1C40}"/>
              </a:ext>
            </a:extLst>
          </p:cNvPr>
          <p:cNvSpPr txBox="1"/>
          <p:nvPr/>
        </p:nvSpPr>
        <p:spPr>
          <a:xfrm>
            <a:off x="9205999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D0CFE49-8E67-3758-1840-5F38F41B151B}"/>
              </a:ext>
            </a:extLst>
          </p:cNvPr>
          <p:cNvSpPr txBox="1"/>
          <p:nvPr/>
        </p:nvSpPr>
        <p:spPr>
          <a:xfrm>
            <a:off x="1452236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8A1623DB-B202-B416-3BB4-3FDECF4519B5}"/>
              </a:ext>
            </a:extLst>
          </p:cNvPr>
          <p:cNvGrpSpPr/>
          <p:nvPr/>
        </p:nvGrpSpPr>
        <p:grpSpPr>
          <a:xfrm>
            <a:off x="3533775" y="6374189"/>
            <a:ext cx="5563342" cy="408253"/>
            <a:chOff x="3533775" y="6374189"/>
            <a:chExt cx="5563342" cy="408253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BEBA6416-2B6E-F2E6-ABE4-3558C1F22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3775" y="6390476"/>
              <a:ext cx="5563342" cy="383823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2E5E137E-146D-199E-108A-75C5130CEDDE}"/>
                </a:ext>
              </a:extLst>
            </p:cNvPr>
            <p:cNvSpPr txBox="1"/>
            <p:nvPr/>
          </p:nvSpPr>
          <p:spPr>
            <a:xfrm>
              <a:off x="6252316" y="6382332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HFNC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20CCAA3E-36A9-9D70-D768-AC862EC29E6B}"/>
                </a:ext>
              </a:extLst>
            </p:cNvPr>
            <p:cNvSpPr txBox="1"/>
            <p:nvPr/>
          </p:nvSpPr>
          <p:spPr>
            <a:xfrm>
              <a:off x="7980257" y="6374189"/>
              <a:ext cx="1072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NIV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28029B2C-63AC-502E-2D9C-839EBD9BF480}"/>
                </a:ext>
              </a:extLst>
            </p:cNvPr>
            <p:cNvSpPr txBox="1"/>
            <p:nvPr/>
          </p:nvSpPr>
          <p:spPr>
            <a:xfrm>
              <a:off x="4524374" y="6374189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COT</a:t>
              </a:r>
            </a:p>
          </p:txBody>
        </p:sp>
      </p:grp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2223ED67-AF35-9CCB-9F6D-777C5534FB85}"/>
              </a:ext>
            </a:extLst>
          </p:cNvPr>
          <p:cNvCxnSpPr>
            <a:cxnSpLocks/>
          </p:cNvCxnSpPr>
          <p:nvPr/>
        </p:nvCxnSpPr>
        <p:spPr>
          <a:xfrm flipV="1">
            <a:off x="10860833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CD93708-8A5B-77BE-08C4-69C473557A68}"/>
              </a:ext>
            </a:extLst>
          </p:cNvPr>
          <p:cNvCxnSpPr>
            <a:cxnSpLocks/>
          </p:cNvCxnSpPr>
          <p:nvPr/>
        </p:nvCxnSpPr>
        <p:spPr>
          <a:xfrm flipV="1">
            <a:off x="8946308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223686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F5004-1172-0290-9646-700284571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C942C08-D22C-97AD-87FF-2527E3173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52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A182CC4-B825-0197-84BC-E093707E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Propensity</a:t>
            </a:r>
            <a:r>
              <a:rPr lang="it-IT" dirty="0"/>
              <a:t> score (BPCO): COT, HFNC, NIV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A2F49CE-02D9-EDC2-6F85-E127831D33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052D7CF-132C-EA41-3715-E671516245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902" y="1526466"/>
            <a:ext cx="11520097" cy="461052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7248B9D-71A9-D922-ACBF-D43C03F2CFBA}"/>
              </a:ext>
            </a:extLst>
          </p:cNvPr>
          <p:cNvSpPr/>
          <p:nvPr/>
        </p:nvSpPr>
        <p:spPr>
          <a:xfrm>
            <a:off x="4572000" y="1526466"/>
            <a:ext cx="3480318" cy="4610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15133B-7355-A60E-4FA9-66A67F99C22C}"/>
              </a:ext>
            </a:extLst>
          </p:cNvPr>
          <p:cNvSpPr txBox="1"/>
          <p:nvPr/>
        </p:nvSpPr>
        <p:spPr>
          <a:xfrm>
            <a:off x="9343367" y="1541155"/>
            <a:ext cx="16332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NIV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ECC4E56-1A8C-8F97-7B48-AEAEAF24A404}"/>
              </a:ext>
            </a:extLst>
          </p:cNvPr>
          <p:cNvSpPr txBox="1"/>
          <p:nvPr/>
        </p:nvSpPr>
        <p:spPr>
          <a:xfrm>
            <a:off x="1548686" y="1541155"/>
            <a:ext cx="171510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COT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A0A715B-F843-6A25-4BC9-E1552DE77424}"/>
              </a:ext>
            </a:extLst>
          </p:cNvPr>
          <p:cNvSpPr txBox="1"/>
          <p:nvPr/>
        </p:nvSpPr>
        <p:spPr>
          <a:xfrm>
            <a:off x="9205999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0DA4E0F-6C71-E3ED-CEBC-CA20499D1FA6}"/>
              </a:ext>
            </a:extLst>
          </p:cNvPr>
          <p:cNvSpPr txBox="1"/>
          <p:nvPr/>
        </p:nvSpPr>
        <p:spPr>
          <a:xfrm>
            <a:off x="1452236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17895E76-6409-6E8E-BC7C-BE174BA39098}"/>
              </a:ext>
            </a:extLst>
          </p:cNvPr>
          <p:cNvGrpSpPr/>
          <p:nvPr/>
        </p:nvGrpSpPr>
        <p:grpSpPr>
          <a:xfrm>
            <a:off x="3533775" y="6374189"/>
            <a:ext cx="5563342" cy="408253"/>
            <a:chOff x="3533775" y="6374189"/>
            <a:chExt cx="5563342" cy="408253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4C411A74-CAF2-7462-01FB-A5FD33DC9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3775" y="6390476"/>
              <a:ext cx="5563342" cy="383823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459B0B9A-04C4-DE5E-7889-D9E7E7E09629}"/>
                </a:ext>
              </a:extLst>
            </p:cNvPr>
            <p:cNvSpPr txBox="1"/>
            <p:nvPr/>
          </p:nvSpPr>
          <p:spPr>
            <a:xfrm>
              <a:off x="6252316" y="6382332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HFNC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7C297C56-9133-2F45-B570-BCFB8887C74B}"/>
                </a:ext>
              </a:extLst>
            </p:cNvPr>
            <p:cNvSpPr txBox="1"/>
            <p:nvPr/>
          </p:nvSpPr>
          <p:spPr>
            <a:xfrm>
              <a:off x="7980257" y="6374189"/>
              <a:ext cx="1072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NIV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9327495C-7A39-5F45-48BB-4754340FF612}"/>
                </a:ext>
              </a:extLst>
            </p:cNvPr>
            <p:cNvSpPr txBox="1"/>
            <p:nvPr/>
          </p:nvSpPr>
          <p:spPr>
            <a:xfrm>
              <a:off x="4524374" y="6374189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COT</a:t>
              </a:r>
            </a:p>
          </p:txBody>
        </p:sp>
      </p:grp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2052566-4833-98C2-4CD3-8406A50916F0}"/>
              </a:ext>
            </a:extLst>
          </p:cNvPr>
          <p:cNvCxnSpPr>
            <a:cxnSpLocks/>
          </p:cNvCxnSpPr>
          <p:nvPr/>
        </p:nvCxnSpPr>
        <p:spPr>
          <a:xfrm flipV="1">
            <a:off x="10860833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38B08B6-FBBB-990D-01CE-32EFAF7C1DF1}"/>
              </a:ext>
            </a:extLst>
          </p:cNvPr>
          <p:cNvCxnSpPr>
            <a:cxnSpLocks/>
          </p:cNvCxnSpPr>
          <p:nvPr/>
        </p:nvCxnSpPr>
        <p:spPr>
          <a:xfrm flipV="1">
            <a:off x="8946308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576083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61F61-30DE-D74A-7E8A-4A77C846F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BC65940-63E7-6548-932C-9954B0471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53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E2D4D48-2BF1-11FE-B6F5-3B4CB89D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Propensity</a:t>
            </a:r>
            <a:r>
              <a:rPr lang="it-IT" dirty="0"/>
              <a:t> score (BPCO): COT, HFNC, NIV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110DF9B-2AE3-0668-399C-1CD80B4BFD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A107C8D-4534-FACD-B5CC-1AED3F17AC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902" y="1526466"/>
            <a:ext cx="11520097" cy="461052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D725078-4821-45BF-885E-D64B1F386BF8}"/>
              </a:ext>
            </a:extLst>
          </p:cNvPr>
          <p:cNvSpPr/>
          <p:nvPr/>
        </p:nvSpPr>
        <p:spPr>
          <a:xfrm>
            <a:off x="4572000" y="1526466"/>
            <a:ext cx="3480318" cy="4610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14BE964-A0EA-A392-05E3-E4F68DFA2E80}"/>
              </a:ext>
            </a:extLst>
          </p:cNvPr>
          <p:cNvCxnSpPr>
            <a:cxnSpLocks/>
          </p:cNvCxnSpPr>
          <p:nvPr/>
        </p:nvCxnSpPr>
        <p:spPr>
          <a:xfrm flipV="1">
            <a:off x="3119535" y="2155371"/>
            <a:ext cx="0" cy="3181739"/>
          </a:xfrm>
          <a:prstGeom prst="line">
            <a:avLst/>
          </a:prstGeom>
          <a:ln w="19050">
            <a:solidFill>
              <a:srgbClr val="064B6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E07E8127-B63D-FDDA-F24E-0B4348806EBA}"/>
              </a:ext>
            </a:extLst>
          </p:cNvPr>
          <p:cNvSpPr/>
          <p:nvPr/>
        </p:nvSpPr>
        <p:spPr>
          <a:xfrm>
            <a:off x="3119534" y="4317786"/>
            <a:ext cx="419877" cy="926018"/>
          </a:xfrm>
          <a:custGeom>
            <a:avLst/>
            <a:gdLst>
              <a:gd name="connsiteX0" fmla="*/ 0 w 419877"/>
              <a:gd name="connsiteY0" fmla="*/ 1119673 h 1119673"/>
              <a:gd name="connsiteX1" fmla="*/ 419877 w 419877"/>
              <a:gd name="connsiteY1" fmla="*/ 1119673 h 1119673"/>
              <a:gd name="connsiteX2" fmla="*/ 261257 w 419877"/>
              <a:gd name="connsiteY2" fmla="*/ 886408 h 1119673"/>
              <a:gd name="connsiteX3" fmla="*/ 65314 w 419877"/>
              <a:gd name="connsiteY3" fmla="*/ 223935 h 1119673"/>
              <a:gd name="connsiteX4" fmla="*/ 9330 w 419877"/>
              <a:gd name="connsiteY4" fmla="*/ 0 h 1119673"/>
              <a:gd name="connsiteX5" fmla="*/ 0 w 419877"/>
              <a:gd name="connsiteY5" fmla="*/ 1119673 h 111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877" h="1119673">
                <a:moveTo>
                  <a:pt x="0" y="1119673"/>
                </a:moveTo>
                <a:lnTo>
                  <a:pt x="419877" y="1119673"/>
                </a:lnTo>
                <a:lnTo>
                  <a:pt x="261257" y="886408"/>
                </a:lnTo>
                <a:lnTo>
                  <a:pt x="65314" y="223935"/>
                </a:lnTo>
                <a:lnTo>
                  <a:pt x="9330" y="0"/>
                </a:lnTo>
                <a:lnTo>
                  <a:pt x="0" y="1119673"/>
                </a:lnTo>
                <a:close/>
              </a:path>
            </a:pathLst>
          </a:custGeom>
          <a:solidFill>
            <a:srgbClr val="064B60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A199D58-2546-70F4-756F-62116FF887EE}"/>
              </a:ext>
            </a:extLst>
          </p:cNvPr>
          <p:cNvSpPr txBox="1"/>
          <p:nvPr/>
        </p:nvSpPr>
        <p:spPr>
          <a:xfrm>
            <a:off x="9343367" y="1541155"/>
            <a:ext cx="16332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NIV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93B360E-68D0-F4AC-A69A-B809ECC77CE8}"/>
              </a:ext>
            </a:extLst>
          </p:cNvPr>
          <p:cNvSpPr txBox="1"/>
          <p:nvPr/>
        </p:nvSpPr>
        <p:spPr>
          <a:xfrm>
            <a:off x="1548686" y="1541155"/>
            <a:ext cx="171510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COT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6DD46BA-C606-3224-4836-E9A34308824F}"/>
              </a:ext>
            </a:extLst>
          </p:cNvPr>
          <p:cNvSpPr txBox="1"/>
          <p:nvPr/>
        </p:nvSpPr>
        <p:spPr>
          <a:xfrm>
            <a:off x="9205999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184C03B-3252-2927-1EE8-C541283F6FFA}"/>
              </a:ext>
            </a:extLst>
          </p:cNvPr>
          <p:cNvSpPr txBox="1"/>
          <p:nvPr/>
        </p:nvSpPr>
        <p:spPr>
          <a:xfrm>
            <a:off x="1452236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3E40A593-F9C1-AD49-D423-40DB6462C609}"/>
              </a:ext>
            </a:extLst>
          </p:cNvPr>
          <p:cNvGrpSpPr/>
          <p:nvPr/>
        </p:nvGrpSpPr>
        <p:grpSpPr>
          <a:xfrm>
            <a:off x="3533775" y="6374189"/>
            <a:ext cx="5563342" cy="408253"/>
            <a:chOff x="3533775" y="6374189"/>
            <a:chExt cx="5563342" cy="408253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3FC89A87-8756-2864-6315-937E69D04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3775" y="6390476"/>
              <a:ext cx="5563342" cy="383823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C805192B-6505-D83A-4DD6-BC26EC4A0219}"/>
                </a:ext>
              </a:extLst>
            </p:cNvPr>
            <p:cNvSpPr txBox="1"/>
            <p:nvPr/>
          </p:nvSpPr>
          <p:spPr>
            <a:xfrm>
              <a:off x="6252316" y="6382332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HFNC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70A2FB2D-E247-CB6F-FE39-D3057E7874A2}"/>
                </a:ext>
              </a:extLst>
            </p:cNvPr>
            <p:cNvSpPr txBox="1"/>
            <p:nvPr/>
          </p:nvSpPr>
          <p:spPr>
            <a:xfrm>
              <a:off x="7980257" y="6374189"/>
              <a:ext cx="1072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NIV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40172011-2CFC-8421-6023-212B50C3C950}"/>
                </a:ext>
              </a:extLst>
            </p:cNvPr>
            <p:cNvSpPr txBox="1"/>
            <p:nvPr/>
          </p:nvSpPr>
          <p:spPr>
            <a:xfrm>
              <a:off x="4524374" y="6374189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COT</a:t>
              </a:r>
            </a:p>
          </p:txBody>
        </p:sp>
      </p:grp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E7CCDBC-3119-3292-4C02-CD23AB87C626}"/>
              </a:ext>
            </a:extLst>
          </p:cNvPr>
          <p:cNvCxnSpPr>
            <a:cxnSpLocks/>
          </p:cNvCxnSpPr>
          <p:nvPr/>
        </p:nvCxnSpPr>
        <p:spPr>
          <a:xfrm flipV="1">
            <a:off x="10860833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E30E793-CF26-5CD9-E178-C7923DF9309D}"/>
              </a:ext>
            </a:extLst>
          </p:cNvPr>
          <p:cNvCxnSpPr>
            <a:cxnSpLocks/>
          </p:cNvCxnSpPr>
          <p:nvPr/>
        </p:nvCxnSpPr>
        <p:spPr>
          <a:xfrm flipV="1">
            <a:off x="8946308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457096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2D262-5187-94DB-7987-3ECB8DE27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911965A-21CC-7408-A9AA-B1BF0C282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54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D414000-C4CE-4548-2A6C-1D14F8CD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Propensity</a:t>
            </a:r>
            <a:r>
              <a:rPr lang="it-IT" dirty="0"/>
              <a:t> score (BPCO): COT, HFNC, NIV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9945AC-C8B9-2AE1-7531-B1EE788966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B27CBF8-7603-93FC-C8C8-C37CBC86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902" y="1526466"/>
            <a:ext cx="11520097" cy="461052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3932278-097E-3F16-6AE1-6A3900A17CB3}"/>
              </a:ext>
            </a:extLst>
          </p:cNvPr>
          <p:cNvSpPr/>
          <p:nvPr/>
        </p:nvSpPr>
        <p:spPr>
          <a:xfrm>
            <a:off x="4572000" y="1526466"/>
            <a:ext cx="3480318" cy="4610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75A250F1-E091-FD67-8AAC-E40C73278EDC}"/>
              </a:ext>
            </a:extLst>
          </p:cNvPr>
          <p:cNvCxnSpPr>
            <a:cxnSpLocks/>
          </p:cNvCxnSpPr>
          <p:nvPr/>
        </p:nvCxnSpPr>
        <p:spPr>
          <a:xfrm flipV="1">
            <a:off x="3119535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735F501-7700-5AE0-1D74-B1F230241EA1}"/>
              </a:ext>
            </a:extLst>
          </p:cNvPr>
          <p:cNvSpPr txBox="1"/>
          <p:nvPr/>
        </p:nvSpPr>
        <p:spPr>
          <a:xfrm>
            <a:off x="9343367" y="1541155"/>
            <a:ext cx="16332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NIV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5A115C5-D033-20AE-5329-AA97DDCCA6AA}"/>
              </a:ext>
            </a:extLst>
          </p:cNvPr>
          <p:cNvSpPr txBox="1"/>
          <p:nvPr/>
        </p:nvSpPr>
        <p:spPr>
          <a:xfrm>
            <a:off x="1548686" y="1541155"/>
            <a:ext cx="171510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COT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946FFD5-F86D-65B7-6BBA-8CF08D3E6B2A}"/>
              </a:ext>
            </a:extLst>
          </p:cNvPr>
          <p:cNvSpPr txBox="1"/>
          <p:nvPr/>
        </p:nvSpPr>
        <p:spPr>
          <a:xfrm>
            <a:off x="9205999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3018EA2-8608-43F8-EF2B-0C33724FB0E6}"/>
              </a:ext>
            </a:extLst>
          </p:cNvPr>
          <p:cNvSpPr txBox="1"/>
          <p:nvPr/>
        </p:nvSpPr>
        <p:spPr>
          <a:xfrm>
            <a:off x="1452236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9ED23FE3-11B1-5193-367A-81915D17A978}"/>
              </a:ext>
            </a:extLst>
          </p:cNvPr>
          <p:cNvGrpSpPr/>
          <p:nvPr/>
        </p:nvGrpSpPr>
        <p:grpSpPr>
          <a:xfrm>
            <a:off x="3533775" y="6374189"/>
            <a:ext cx="5563342" cy="408253"/>
            <a:chOff x="3533775" y="6374189"/>
            <a:chExt cx="5563342" cy="408253"/>
          </a:xfrm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076E725F-83CC-ABFC-3EBB-60294CD06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3775" y="6390476"/>
              <a:ext cx="5563342" cy="383823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B5A1A451-CEA8-3025-383E-C8434F54FF98}"/>
                </a:ext>
              </a:extLst>
            </p:cNvPr>
            <p:cNvSpPr txBox="1"/>
            <p:nvPr/>
          </p:nvSpPr>
          <p:spPr>
            <a:xfrm>
              <a:off x="6252316" y="6382332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HFNC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1F5DA333-2D98-245A-8823-57A9DB2ECC07}"/>
                </a:ext>
              </a:extLst>
            </p:cNvPr>
            <p:cNvSpPr txBox="1"/>
            <p:nvPr/>
          </p:nvSpPr>
          <p:spPr>
            <a:xfrm>
              <a:off x="7980257" y="6374189"/>
              <a:ext cx="1072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NIV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ACB1804-C342-2C34-6994-73ED48BF5AED}"/>
                </a:ext>
              </a:extLst>
            </p:cNvPr>
            <p:cNvSpPr txBox="1"/>
            <p:nvPr/>
          </p:nvSpPr>
          <p:spPr>
            <a:xfrm>
              <a:off x="4524374" y="6374189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COT</a:t>
              </a:r>
            </a:p>
          </p:txBody>
        </p:sp>
      </p:grp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5D061ED-A0A6-7329-845F-29BA44D181C1}"/>
              </a:ext>
            </a:extLst>
          </p:cNvPr>
          <p:cNvCxnSpPr>
            <a:cxnSpLocks/>
          </p:cNvCxnSpPr>
          <p:nvPr/>
        </p:nvCxnSpPr>
        <p:spPr>
          <a:xfrm flipV="1">
            <a:off x="10860833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825BDDD-FE5A-C410-6711-EA923158399C}"/>
              </a:ext>
            </a:extLst>
          </p:cNvPr>
          <p:cNvCxnSpPr>
            <a:cxnSpLocks/>
          </p:cNvCxnSpPr>
          <p:nvPr/>
        </p:nvCxnSpPr>
        <p:spPr>
          <a:xfrm flipV="1">
            <a:off x="8946308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C9909DCA-EA83-EA56-C255-9C9B94F0C30F}"/>
              </a:ext>
            </a:extLst>
          </p:cNvPr>
          <p:cNvCxnSpPr>
            <a:cxnSpLocks/>
          </p:cNvCxnSpPr>
          <p:nvPr/>
        </p:nvCxnSpPr>
        <p:spPr>
          <a:xfrm flipV="1">
            <a:off x="1316783" y="2145846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466518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402B0-8663-86B3-E96A-D0B0BA86D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4EFC579-5499-9415-6938-E758B90E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55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B5FB12D-C31C-0491-21BD-CC1422AA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Propensity</a:t>
            </a:r>
            <a:r>
              <a:rPr lang="it-IT" dirty="0"/>
              <a:t> score (BPCO): COT, HFNC, NIV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B583366-999E-E5BB-3751-9D742B5FF6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4057E93-34EA-D5D1-0DD6-065ED91099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902" y="1526466"/>
            <a:ext cx="11520097" cy="461052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631E1DC-B12A-82DE-405C-5B587F8605D0}"/>
              </a:ext>
            </a:extLst>
          </p:cNvPr>
          <p:cNvSpPr txBox="1"/>
          <p:nvPr/>
        </p:nvSpPr>
        <p:spPr>
          <a:xfrm>
            <a:off x="9343367" y="1541155"/>
            <a:ext cx="16332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NIV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22AB16-178C-E6A9-FC09-42C4955D43AC}"/>
              </a:ext>
            </a:extLst>
          </p:cNvPr>
          <p:cNvSpPr txBox="1"/>
          <p:nvPr/>
        </p:nvSpPr>
        <p:spPr>
          <a:xfrm>
            <a:off x="1548686" y="1541155"/>
            <a:ext cx="171510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COT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CFB88FE-2B64-0B7C-1D6A-1B0C2B2667FD}"/>
              </a:ext>
            </a:extLst>
          </p:cNvPr>
          <p:cNvSpPr txBox="1"/>
          <p:nvPr/>
        </p:nvSpPr>
        <p:spPr>
          <a:xfrm>
            <a:off x="5286376" y="1541155"/>
            <a:ext cx="19812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HFNC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C21F8DF-3AC2-116F-1326-6ECBA56FDD70}"/>
              </a:ext>
            </a:extLst>
          </p:cNvPr>
          <p:cNvSpPr txBox="1"/>
          <p:nvPr/>
        </p:nvSpPr>
        <p:spPr>
          <a:xfrm>
            <a:off x="9205999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50F4C39-9039-007C-4453-5D9FF6269934}"/>
              </a:ext>
            </a:extLst>
          </p:cNvPr>
          <p:cNvSpPr txBox="1"/>
          <p:nvPr/>
        </p:nvSpPr>
        <p:spPr>
          <a:xfrm>
            <a:off x="1452236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86FA607-A1B4-E518-CDC2-A0C6F9DA5C96}"/>
              </a:ext>
            </a:extLst>
          </p:cNvPr>
          <p:cNvSpPr txBox="1"/>
          <p:nvPr/>
        </p:nvSpPr>
        <p:spPr>
          <a:xfrm>
            <a:off x="5329117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23AFB9D-BF48-FB18-C3B4-4FD4558D80CB}"/>
              </a:ext>
            </a:extLst>
          </p:cNvPr>
          <p:cNvGrpSpPr/>
          <p:nvPr/>
        </p:nvGrpSpPr>
        <p:grpSpPr>
          <a:xfrm>
            <a:off x="3533775" y="6374189"/>
            <a:ext cx="5563342" cy="408253"/>
            <a:chOff x="3533775" y="6374189"/>
            <a:chExt cx="5563342" cy="408253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AAA5D6EE-E07D-6993-BC1E-CC86C011C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3775" y="6390476"/>
              <a:ext cx="5563342" cy="383823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93A83249-6F4A-B178-3520-EC7927EB4462}"/>
                </a:ext>
              </a:extLst>
            </p:cNvPr>
            <p:cNvSpPr txBox="1"/>
            <p:nvPr/>
          </p:nvSpPr>
          <p:spPr>
            <a:xfrm>
              <a:off x="6252316" y="6382332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HFNC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4C79C6C3-3BC9-3124-FD33-5CBC3A1EB4B2}"/>
                </a:ext>
              </a:extLst>
            </p:cNvPr>
            <p:cNvSpPr txBox="1"/>
            <p:nvPr/>
          </p:nvSpPr>
          <p:spPr>
            <a:xfrm>
              <a:off x="7980257" y="6374189"/>
              <a:ext cx="1072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NIV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F191A660-5FFC-E67C-1D15-6C081464524A}"/>
                </a:ext>
              </a:extLst>
            </p:cNvPr>
            <p:cNvSpPr txBox="1"/>
            <p:nvPr/>
          </p:nvSpPr>
          <p:spPr>
            <a:xfrm>
              <a:off x="4524374" y="6374189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COT</a:t>
              </a:r>
            </a:p>
          </p:txBody>
        </p:sp>
      </p:grp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F2C49E39-BC4F-E5F1-330A-2931ACECD02C}"/>
              </a:ext>
            </a:extLst>
          </p:cNvPr>
          <p:cNvCxnSpPr>
            <a:cxnSpLocks/>
          </p:cNvCxnSpPr>
          <p:nvPr/>
        </p:nvCxnSpPr>
        <p:spPr>
          <a:xfrm flipV="1">
            <a:off x="3119535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0CBACF45-DBF9-AF45-8523-66A3F9B30E2F}"/>
              </a:ext>
            </a:extLst>
          </p:cNvPr>
          <p:cNvCxnSpPr>
            <a:cxnSpLocks/>
          </p:cNvCxnSpPr>
          <p:nvPr/>
        </p:nvCxnSpPr>
        <p:spPr>
          <a:xfrm flipV="1">
            <a:off x="10860833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49C44F1B-CAA2-FC36-A572-B15F33A727B8}"/>
              </a:ext>
            </a:extLst>
          </p:cNvPr>
          <p:cNvCxnSpPr>
            <a:cxnSpLocks/>
          </p:cNvCxnSpPr>
          <p:nvPr/>
        </p:nvCxnSpPr>
        <p:spPr>
          <a:xfrm flipV="1">
            <a:off x="8946308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455C8CD3-3AC5-11E8-91D5-9A6887014CEE}"/>
              </a:ext>
            </a:extLst>
          </p:cNvPr>
          <p:cNvCxnSpPr>
            <a:cxnSpLocks/>
          </p:cNvCxnSpPr>
          <p:nvPr/>
        </p:nvCxnSpPr>
        <p:spPr>
          <a:xfrm flipV="1">
            <a:off x="1316783" y="2145846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389941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33F06-D83A-E8F4-CBE8-CDD053271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69D22DC-D70D-FB84-7219-78514812D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56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3CAC032-E219-BD2B-E177-DF05DAEC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Propensity</a:t>
            </a:r>
            <a:r>
              <a:rPr lang="it-IT" dirty="0"/>
              <a:t> score (BPCO): COT, HFNC, NIV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8ABE37-6872-BB24-0BCC-6630DEFCB75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C74FEC5-1714-1CD1-7FC4-73F83E4E25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902" y="1526466"/>
            <a:ext cx="11520097" cy="461052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4A2AFA-5917-9B1E-D028-B4E06D08DBB6}"/>
              </a:ext>
            </a:extLst>
          </p:cNvPr>
          <p:cNvSpPr txBox="1"/>
          <p:nvPr/>
        </p:nvSpPr>
        <p:spPr>
          <a:xfrm>
            <a:off x="9343367" y="1541155"/>
            <a:ext cx="16332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NIV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96D0584-EB4F-D53F-B789-4EA8AFDBAAB5}"/>
              </a:ext>
            </a:extLst>
          </p:cNvPr>
          <p:cNvSpPr txBox="1"/>
          <p:nvPr/>
        </p:nvSpPr>
        <p:spPr>
          <a:xfrm>
            <a:off x="1548686" y="1541155"/>
            <a:ext cx="171510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COT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344AD0D-2E97-0597-5733-76A4AB4056EF}"/>
              </a:ext>
            </a:extLst>
          </p:cNvPr>
          <p:cNvSpPr txBox="1"/>
          <p:nvPr/>
        </p:nvSpPr>
        <p:spPr>
          <a:xfrm>
            <a:off x="5286376" y="1541155"/>
            <a:ext cx="19812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Prob. HFNC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1269AF4-E659-5B44-FCA9-20FC3791CED7}"/>
              </a:ext>
            </a:extLst>
          </p:cNvPr>
          <p:cNvSpPr txBox="1"/>
          <p:nvPr/>
        </p:nvSpPr>
        <p:spPr>
          <a:xfrm>
            <a:off x="9205999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C8FD4FB-1C69-FDDB-ED49-8455B1F36A03}"/>
              </a:ext>
            </a:extLst>
          </p:cNvPr>
          <p:cNvSpPr txBox="1"/>
          <p:nvPr/>
        </p:nvSpPr>
        <p:spPr>
          <a:xfrm>
            <a:off x="1452236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B930FE2-26A0-BBDD-53EA-505199769A7E}"/>
              </a:ext>
            </a:extLst>
          </p:cNvPr>
          <p:cNvSpPr txBox="1"/>
          <p:nvPr/>
        </p:nvSpPr>
        <p:spPr>
          <a:xfrm>
            <a:off x="5329117" y="5760860"/>
            <a:ext cx="1908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Probabilità</a:t>
            </a:r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</a:t>
            </a:r>
          </a:p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(scala logit)</a:t>
            </a: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30914B84-506B-5777-FCCE-D6E1C4650115}"/>
              </a:ext>
            </a:extLst>
          </p:cNvPr>
          <p:cNvGrpSpPr/>
          <p:nvPr/>
        </p:nvGrpSpPr>
        <p:grpSpPr>
          <a:xfrm>
            <a:off x="3533775" y="6374189"/>
            <a:ext cx="5563342" cy="408253"/>
            <a:chOff x="3533775" y="6374189"/>
            <a:chExt cx="5563342" cy="408253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EB057445-13A8-6F37-8897-E41FBC566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3775" y="6390476"/>
              <a:ext cx="5563342" cy="383823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9BBCBCC-EB34-17C8-3617-8063C7198551}"/>
                </a:ext>
              </a:extLst>
            </p:cNvPr>
            <p:cNvSpPr txBox="1"/>
            <p:nvPr/>
          </p:nvSpPr>
          <p:spPr>
            <a:xfrm>
              <a:off x="6252316" y="6382332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HFNC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F879D3C-B897-2565-FE23-98EE4934A65D}"/>
                </a:ext>
              </a:extLst>
            </p:cNvPr>
            <p:cNvSpPr txBox="1"/>
            <p:nvPr/>
          </p:nvSpPr>
          <p:spPr>
            <a:xfrm>
              <a:off x="7980257" y="6374189"/>
              <a:ext cx="1072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NIV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9BFACA9A-154E-FCE2-1CBD-A283F407E6EA}"/>
                </a:ext>
              </a:extLst>
            </p:cNvPr>
            <p:cNvSpPr txBox="1"/>
            <p:nvPr/>
          </p:nvSpPr>
          <p:spPr>
            <a:xfrm>
              <a:off x="4524374" y="6374189"/>
              <a:ext cx="10712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8595B"/>
                  </a:solidFill>
                  <a:latin typeface="Arial" charset="0"/>
                  <a:cs typeface="Arial" charset="0"/>
                  <a:sym typeface="Telegraf"/>
                </a:rPr>
                <a:t>COT</a:t>
              </a:r>
            </a:p>
          </p:txBody>
        </p:sp>
      </p:grp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6E01AC10-9B66-82D0-95FD-0E06083E0FC7}"/>
              </a:ext>
            </a:extLst>
          </p:cNvPr>
          <p:cNvCxnSpPr>
            <a:cxnSpLocks/>
          </p:cNvCxnSpPr>
          <p:nvPr/>
        </p:nvCxnSpPr>
        <p:spPr>
          <a:xfrm flipV="1">
            <a:off x="3119535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4BD7D493-B4AC-462D-4996-52325A473BBF}"/>
              </a:ext>
            </a:extLst>
          </p:cNvPr>
          <p:cNvCxnSpPr>
            <a:cxnSpLocks/>
          </p:cNvCxnSpPr>
          <p:nvPr/>
        </p:nvCxnSpPr>
        <p:spPr>
          <a:xfrm flipV="1">
            <a:off x="10860833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D8AB029A-C04E-693C-C5D9-57AAC38CA7A7}"/>
              </a:ext>
            </a:extLst>
          </p:cNvPr>
          <p:cNvCxnSpPr>
            <a:cxnSpLocks/>
          </p:cNvCxnSpPr>
          <p:nvPr/>
        </p:nvCxnSpPr>
        <p:spPr>
          <a:xfrm flipV="1">
            <a:off x="8946308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2427604B-C388-B458-E354-D218D5A418D5}"/>
              </a:ext>
            </a:extLst>
          </p:cNvPr>
          <p:cNvCxnSpPr>
            <a:cxnSpLocks/>
          </p:cNvCxnSpPr>
          <p:nvPr/>
        </p:nvCxnSpPr>
        <p:spPr>
          <a:xfrm flipV="1">
            <a:off x="1316783" y="2145846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DDF3277-735A-7EC6-5778-E466D09D1E7E}"/>
              </a:ext>
            </a:extLst>
          </p:cNvPr>
          <p:cNvCxnSpPr>
            <a:cxnSpLocks/>
          </p:cNvCxnSpPr>
          <p:nvPr/>
        </p:nvCxnSpPr>
        <p:spPr>
          <a:xfrm flipV="1">
            <a:off x="7431833" y="2145846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AF5127A-63BE-D5A5-A140-694E6501013A}"/>
              </a:ext>
            </a:extLst>
          </p:cNvPr>
          <p:cNvCxnSpPr>
            <a:cxnSpLocks/>
          </p:cNvCxnSpPr>
          <p:nvPr/>
        </p:nvCxnSpPr>
        <p:spPr>
          <a:xfrm flipV="1">
            <a:off x="5707808" y="2155371"/>
            <a:ext cx="0" cy="3181739"/>
          </a:xfrm>
          <a:prstGeom prst="line">
            <a:avLst/>
          </a:prstGeom>
          <a:ln w="19050">
            <a:solidFill>
              <a:srgbClr val="E3B50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208442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D38ED-8218-F28C-34CC-AC573953A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626790A-EE09-98EF-3C65-BD9F48340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57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92CB632-EABC-D0CC-B715-4D663A75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Domanda di ricerca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621A5D1-A0B1-3442-8002-21AD87B92A6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67D1B6-507E-3DF5-5B6E-31260A8EC760}"/>
              </a:ext>
            </a:extLst>
          </p:cNvPr>
          <p:cNvSpPr txBox="1"/>
          <p:nvPr/>
        </p:nvSpPr>
        <p:spPr>
          <a:xfrm>
            <a:off x="609600" y="1594302"/>
            <a:ext cx="10972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2400" noProof="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algn="ctr"/>
            <a:endParaRPr lang="it-IT" sz="24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algn="ctr"/>
            <a:endParaRPr lang="it-IT" sz="2400" noProof="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algn="ctr"/>
            <a:endParaRPr lang="it-IT" sz="24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algn="ctr"/>
            <a:r>
              <a:rPr lang="it-IT" sz="2400" noProof="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Se i pazienti 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inizialmente trattati con </a:t>
            </a:r>
            <a:r>
              <a:rPr lang="it-IT" sz="2400" b="1" dirty="0">
                <a:solidFill>
                  <a:srgbClr val="E3B505"/>
                </a:solidFill>
                <a:latin typeface="Arial" charset="0"/>
                <a:cs typeface="Arial" charset="0"/>
                <a:sym typeface="Telegraf"/>
              </a:rPr>
              <a:t>HFNC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fossero stati trattati con </a:t>
            </a:r>
            <a:r>
              <a:rPr lang="it-IT" sz="2400" b="1" dirty="0">
                <a:solidFill>
                  <a:srgbClr val="084C61"/>
                </a:solidFill>
                <a:latin typeface="Arial" charset="0"/>
                <a:cs typeface="Arial" charset="0"/>
                <a:sym typeface="Telegraf"/>
              </a:rPr>
              <a:t>COT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o </a:t>
            </a:r>
            <a:r>
              <a:rPr lang="it-IT" sz="2400" b="1" dirty="0">
                <a:solidFill>
                  <a:srgbClr val="DB504A"/>
                </a:solidFill>
                <a:latin typeface="Arial" charset="0"/>
                <a:cs typeface="Arial" charset="0"/>
                <a:sym typeface="Telegraf"/>
              </a:rPr>
              <a:t>NIV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,</a:t>
            </a:r>
            <a:r>
              <a:rPr lang="it-IT" sz="2400" b="1" dirty="0">
                <a:solidFill>
                  <a:srgbClr val="DB504A"/>
                </a:solidFill>
                <a:latin typeface="Arial" charset="0"/>
                <a:cs typeface="Arial" charset="0"/>
                <a:sym typeface="Telegraf"/>
              </a:rPr>
              <a:t> 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il loro esito sarebbe stato diverso?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it-IT" sz="24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it-IT" sz="2400" noProof="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algn="ctr"/>
            <a:endParaRPr lang="it-IT" sz="2400" noProof="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algn="ctr"/>
            <a:endParaRPr lang="it-IT" sz="2400" noProof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elegraf"/>
            </a:endParaRPr>
          </a:p>
        </p:txBody>
      </p:sp>
    </p:spTree>
    <p:extLst>
      <p:ext uri="{BB962C8B-B14F-4D97-AF65-F5344CB8AC3E}">
        <p14:creationId xmlns:p14="http://schemas.microsoft.com/office/powerpoint/2010/main" val="2357973544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3675B-9B35-8768-D5DF-5F2A27566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1C4FECF-0965-8DC5-8DFA-8800A2CC7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58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F35A146-603E-9F43-39B2-A4A41629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Efficacia negli studi osservazionali: soluzione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EF05A76-F496-6737-B3B8-140EB50D70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4" name="Elemento grafico 3" descr="Medico (maschile) con riempimento a tinta unita">
            <a:extLst>
              <a:ext uri="{FF2B5EF4-FFF2-40B4-BE49-F238E27FC236}">
                <a16:creationId xmlns:a16="http://schemas.microsoft.com/office/drawing/2014/main" id="{15BBB373-50DB-558C-8652-241116F53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9710" y="1325769"/>
            <a:ext cx="1232581" cy="1232581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3E14EA7D-E144-C0B4-FD08-4DCD9F1FA347}"/>
              </a:ext>
            </a:extLst>
          </p:cNvPr>
          <p:cNvSpPr/>
          <p:nvPr/>
        </p:nvSpPr>
        <p:spPr>
          <a:xfrm rot="9019918">
            <a:off x="4094213" y="2596297"/>
            <a:ext cx="1407865" cy="282488"/>
          </a:xfrm>
          <a:prstGeom prst="rightArrow">
            <a:avLst/>
          </a:prstGeom>
          <a:solidFill>
            <a:srgbClr val="F1BC8A"/>
          </a:solidFill>
          <a:ln>
            <a:solidFill>
              <a:srgbClr val="F1BC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000">
              <a:solidFill>
                <a:srgbClr val="FF0000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571A37A-85E5-0FE3-D25E-662622FB186D}"/>
              </a:ext>
            </a:extLst>
          </p:cNvPr>
          <p:cNvSpPr/>
          <p:nvPr/>
        </p:nvSpPr>
        <p:spPr>
          <a:xfrm>
            <a:off x="4838874" y="3642266"/>
            <a:ext cx="2475102" cy="3137223"/>
          </a:xfrm>
          <a:prstGeom prst="roundRect">
            <a:avLst/>
          </a:prstGeom>
          <a:noFill/>
          <a:ln w="38100">
            <a:solidFill>
              <a:srgbClr val="F1BC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Segnaposto contenuto 5" descr="Donna">
            <a:extLst>
              <a:ext uri="{FF2B5EF4-FFF2-40B4-BE49-F238E27FC236}">
                <a16:creationId xmlns:a16="http://schemas.microsoft.com/office/drawing/2014/main" id="{5E620CBD-F1C5-256C-68EB-032A4F07B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9470" y="4944999"/>
            <a:ext cx="863649" cy="863649"/>
          </a:xfrm>
          <a:prstGeom prst="rect">
            <a:avLst/>
          </a:prstGeom>
        </p:spPr>
      </p:pic>
      <p:pic>
        <p:nvPicPr>
          <p:cNvPr id="16" name="Elemento grafico 15" descr="Uomo">
            <a:extLst>
              <a:ext uri="{FF2B5EF4-FFF2-40B4-BE49-F238E27FC236}">
                <a16:creationId xmlns:a16="http://schemas.microsoft.com/office/drawing/2014/main" id="{039615C7-95DD-41BD-BAAE-BF2A46F0A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22410" y="4763274"/>
            <a:ext cx="863649" cy="863649"/>
          </a:xfrm>
          <a:prstGeom prst="rect">
            <a:avLst/>
          </a:prstGeom>
        </p:spPr>
      </p:pic>
      <p:pic>
        <p:nvPicPr>
          <p:cNvPr id="18" name="Segnaposto contenuto 5" descr="Donna">
            <a:extLst>
              <a:ext uri="{FF2B5EF4-FFF2-40B4-BE49-F238E27FC236}">
                <a16:creationId xmlns:a16="http://schemas.microsoft.com/office/drawing/2014/main" id="{62815034-CCCB-FACC-6B1E-384F23FC04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95647" y="3747391"/>
            <a:ext cx="863649" cy="863649"/>
          </a:xfrm>
          <a:prstGeom prst="rect">
            <a:avLst/>
          </a:prstGeom>
        </p:spPr>
      </p:pic>
      <p:pic>
        <p:nvPicPr>
          <p:cNvPr id="19" name="Elemento grafico 18" descr="Uomo">
            <a:extLst>
              <a:ext uri="{FF2B5EF4-FFF2-40B4-BE49-F238E27FC236}">
                <a16:creationId xmlns:a16="http://schemas.microsoft.com/office/drawing/2014/main" id="{0BF4AF4F-B348-3F7B-0AB3-573A80A946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50761" y="3919881"/>
            <a:ext cx="863649" cy="863649"/>
          </a:xfrm>
          <a:prstGeom prst="rect">
            <a:avLst/>
          </a:prstGeom>
        </p:spPr>
      </p:pic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47F89F66-B23D-7D62-C6D1-671654F40FF0}"/>
              </a:ext>
            </a:extLst>
          </p:cNvPr>
          <p:cNvSpPr/>
          <p:nvPr/>
        </p:nvSpPr>
        <p:spPr>
          <a:xfrm>
            <a:off x="7770404" y="3642266"/>
            <a:ext cx="3575619" cy="3137223"/>
          </a:xfrm>
          <a:prstGeom prst="roundRect">
            <a:avLst/>
          </a:prstGeom>
          <a:noFill/>
          <a:ln w="38100">
            <a:solidFill>
              <a:srgbClr val="F1BC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D4C8A1D1-9077-8969-F849-028A5F07E1B7}"/>
              </a:ext>
            </a:extLst>
          </p:cNvPr>
          <p:cNvSpPr/>
          <p:nvPr/>
        </p:nvSpPr>
        <p:spPr>
          <a:xfrm rot="5400000">
            <a:off x="5794742" y="2722334"/>
            <a:ext cx="596689" cy="282488"/>
          </a:xfrm>
          <a:prstGeom prst="rightArrow">
            <a:avLst/>
          </a:prstGeom>
          <a:solidFill>
            <a:srgbClr val="F1BC8A"/>
          </a:solidFill>
          <a:ln>
            <a:solidFill>
              <a:srgbClr val="F1BC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000">
              <a:solidFill>
                <a:srgbClr val="FF0000"/>
              </a:solidFill>
            </a:endParaRPr>
          </a:p>
        </p:txBody>
      </p:sp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4EF4493D-4C12-8799-4C90-D246380F93DF}"/>
              </a:ext>
            </a:extLst>
          </p:cNvPr>
          <p:cNvSpPr/>
          <p:nvPr/>
        </p:nvSpPr>
        <p:spPr>
          <a:xfrm rot="12580082" flipH="1">
            <a:off x="6684095" y="2591515"/>
            <a:ext cx="1407865" cy="282488"/>
          </a:xfrm>
          <a:prstGeom prst="rightArrow">
            <a:avLst/>
          </a:prstGeom>
          <a:solidFill>
            <a:srgbClr val="F1BC8A"/>
          </a:solidFill>
          <a:ln>
            <a:solidFill>
              <a:srgbClr val="F1BC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000">
              <a:solidFill>
                <a:srgbClr val="FF000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4635791-28A1-DE40-C692-E8BB484294B4}"/>
              </a:ext>
            </a:extLst>
          </p:cNvPr>
          <p:cNvSpPr txBox="1"/>
          <p:nvPr/>
        </p:nvSpPr>
        <p:spPr>
          <a:xfrm>
            <a:off x="5411520" y="3143818"/>
            <a:ext cx="1363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HFNC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A8B2075-1E31-37BA-89DE-F1FD928AE534}"/>
              </a:ext>
            </a:extLst>
          </p:cNvPr>
          <p:cNvSpPr txBox="1"/>
          <p:nvPr/>
        </p:nvSpPr>
        <p:spPr>
          <a:xfrm>
            <a:off x="1927024" y="3143818"/>
            <a:ext cx="1363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COT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87B1530-095D-2B8E-0D6C-57D9AAC1FA3C}"/>
              </a:ext>
            </a:extLst>
          </p:cNvPr>
          <p:cNvSpPr txBox="1"/>
          <p:nvPr/>
        </p:nvSpPr>
        <p:spPr>
          <a:xfrm>
            <a:off x="8827201" y="3125286"/>
            <a:ext cx="1363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NIV</a:t>
            </a:r>
          </a:p>
        </p:txBody>
      </p:sp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8B8554C5-28F2-50DD-40CD-86E7426ECFBA}"/>
              </a:ext>
            </a:extLst>
          </p:cNvPr>
          <p:cNvSpPr/>
          <p:nvPr/>
        </p:nvSpPr>
        <p:spPr>
          <a:xfrm>
            <a:off x="812634" y="3627560"/>
            <a:ext cx="3575619" cy="3137223"/>
          </a:xfrm>
          <a:prstGeom prst="roundRect">
            <a:avLst/>
          </a:prstGeom>
          <a:noFill/>
          <a:ln w="38100">
            <a:solidFill>
              <a:srgbClr val="F1BC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Segnaposto contenuto 5" descr="Donna">
            <a:extLst>
              <a:ext uri="{FF2B5EF4-FFF2-40B4-BE49-F238E27FC236}">
                <a16:creationId xmlns:a16="http://schemas.microsoft.com/office/drawing/2014/main" id="{9255FA39-56D8-680E-19EC-A171056284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95843" y="4081350"/>
            <a:ext cx="863649" cy="863649"/>
          </a:xfrm>
          <a:prstGeom prst="rect">
            <a:avLst/>
          </a:prstGeom>
        </p:spPr>
      </p:pic>
      <p:pic>
        <p:nvPicPr>
          <p:cNvPr id="30" name="Segnaposto contenuto 5" descr="Donna">
            <a:extLst>
              <a:ext uri="{FF2B5EF4-FFF2-40B4-BE49-F238E27FC236}">
                <a16:creationId xmlns:a16="http://schemas.microsoft.com/office/drawing/2014/main" id="{E61EBF62-8060-0FE6-16A4-4AEB7C6CBC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0951" y="5100406"/>
            <a:ext cx="863649" cy="863649"/>
          </a:xfrm>
          <a:prstGeom prst="rect">
            <a:avLst/>
          </a:prstGeom>
        </p:spPr>
      </p:pic>
      <p:pic>
        <p:nvPicPr>
          <p:cNvPr id="31" name="Elemento grafico 30" descr="Uomo">
            <a:extLst>
              <a:ext uri="{FF2B5EF4-FFF2-40B4-BE49-F238E27FC236}">
                <a16:creationId xmlns:a16="http://schemas.microsoft.com/office/drawing/2014/main" id="{B31C64B9-2D11-ACF4-0071-B97B146B6E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90585" y="5779157"/>
            <a:ext cx="863649" cy="863649"/>
          </a:xfrm>
          <a:prstGeom prst="rect">
            <a:avLst/>
          </a:prstGeom>
        </p:spPr>
      </p:pic>
      <p:pic>
        <p:nvPicPr>
          <p:cNvPr id="33" name="Segnaposto contenuto 5" descr="Donna">
            <a:extLst>
              <a:ext uri="{FF2B5EF4-FFF2-40B4-BE49-F238E27FC236}">
                <a16:creationId xmlns:a16="http://schemas.microsoft.com/office/drawing/2014/main" id="{A3943F79-0FD1-9714-12AF-C7CC611EB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1333" y="5744583"/>
            <a:ext cx="863649" cy="863649"/>
          </a:xfrm>
          <a:prstGeom prst="rect">
            <a:avLst/>
          </a:prstGeom>
        </p:spPr>
      </p:pic>
      <p:pic>
        <p:nvPicPr>
          <p:cNvPr id="34" name="Segnaposto contenuto 5" descr="Donna">
            <a:extLst>
              <a:ext uri="{FF2B5EF4-FFF2-40B4-BE49-F238E27FC236}">
                <a16:creationId xmlns:a16="http://schemas.microsoft.com/office/drawing/2014/main" id="{DF4E341A-4DA9-3B02-A8D5-8DECB84DA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1875" y="4978732"/>
            <a:ext cx="863649" cy="863649"/>
          </a:xfrm>
          <a:prstGeom prst="rect">
            <a:avLst/>
          </a:prstGeom>
        </p:spPr>
      </p:pic>
      <p:pic>
        <p:nvPicPr>
          <p:cNvPr id="35" name="Elemento grafico 34" descr="Uomo">
            <a:extLst>
              <a:ext uri="{FF2B5EF4-FFF2-40B4-BE49-F238E27FC236}">
                <a16:creationId xmlns:a16="http://schemas.microsoft.com/office/drawing/2014/main" id="{F612438D-9C6A-A6C6-526E-9FDC21C47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4815" y="4797007"/>
            <a:ext cx="863649" cy="863649"/>
          </a:xfrm>
          <a:prstGeom prst="rect">
            <a:avLst/>
          </a:prstGeom>
        </p:spPr>
      </p:pic>
      <p:pic>
        <p:nvPicPr>
          <p:cNvPr id="36" name="Segnaposto contenuto 5" descr="Donna">
            <a:extLst>
              <a:ext uri="{FF2B5EF4-FFF2-40B4-BE49-F238E27FC236}">
                <a16:creationId xmlns:a16="http://schemas.microsoft.com/office/drawing/2014/main" id="{BF7EAB79-7889-F755-DEA2-2A95FD61C7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18052" y="3781124"/>
            <a:ext cx="863649" cy="863649"/>
          </a:xfrm>
          <a:prstGeom prst="rect">
            <a:avLst/>
          </a:prstGeom>
        </p:spPr>
      </p:pic>
      <p:pic>
        <p:nvPicPr>
          <p:cNvPr id="37" name="Elemento grafico 36" descr="Uomo">
            <a:extLst>
              <a:ext uri="{FF2B5EF4-FFF2-40B4-BE49-F238E27FC236}">
                <a16:creationId xmlns:a16="http://schemas.microsoft.com/office/drawing/2014/main" id="{A94833EC-975A-B2AF-40D5-0173BDE002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73166" y="3953614"/>
            <a:ext cx="863649" cy="863649"/>
          </a:xfrm>
          <a:prstGeom prst="rect">
            <a:avLst/>
          </a:prstGeom>
        </p:spPr>
      </p:pic>
      <p:pic>
        <p:nvPicPr>
          <p:cNvPr id="38" name="Segnaposto contenuto 5" descr="Donna">
            <a:extLst>
              <a:ext uri="{FF2B5EF4-FFF2-40B4-BE49-F238E27FC236}">
                <a16:creationId xmlns:a16="http://schemas.microsoft.com/office/drawing/2014/main" id="{2BC66537-8C69-C673-2E08-22C7BA040D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18248" y="4115083"/>
            <a:ext cx="863649" cy="863649"/>
          </a:xfrm>
          <a:prstGeom prst="rect">
            <a:avLst/>
          </a:prstGeom>
        </p:spPr>
      </p:pic>
      <p:pic>
        <p:nvPicPr>
          <p:cNvPr id="39" name="Segnaposto contenuto 5" descr="Donna">
            <a:extLst>
              <a:ext uri="{FF2B5EF4-FFF2-40B4-BE49-F238E27FC236}">
                <a16:creationId xmlns:a16="http://schemas.microsoft.com/office/drawing/2014/main" id="{3465EA6A-A80C-6E32-6303-41C0A7D233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13356" y="5134139"/>
            <a:ext cx="863649" cy="863649"/>
          </a:xfrm>
          <a:prstGeom prst="rect">
            <a:avLst/>
          </a:prstGeom>
        </p:spPr>
      </p:pic>
      <p:pic>
        <p:nvPicPr>
          <p:cNvPr id="40" name="Elemento grafico 39" descr="Uomo">
            <a:extLst>
              <a:ext uri="{FF2B5EF4-FFF2-40B4-BE49-F238E27FC236}">
                <a16:creationId xmlns:a16="http://schemas.microsoft.com/office/drawing/2014/main" id="{F2F4C938-88A7-6DA8-A868-8DDDDE411A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12990" y="5812890"/>
            <a:ext cx="863649" cy="863649"/>
          </a:xfrm>
          <a:prstGeom prst="rect">
            <a:avLst/>
          </a:prstGeom>
        </p:spPr>
      </p:pic>
      <p:pic>
        <p:nvPicPr>
          <p:cNvPr id="41" name="Segnaposto contenuto 5" descr="Donna">
            <a:extLst>
              <a:ext uri="{FF2B5EF4-FFF2-40B4-BE49-F238E27FC236}">
                <a16:creationId xmlns:a16="http://schemas.microsoft.com/office/drawing/2014/main" id="{F8449FE9-8BDB-BDD7-45C7-8410DA6BC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3738" y="5778316"/>
            <a:ext cx="863649" cy="863649"/>
          </a:xfrm>
          <a:prstGeom prst="rect">
            <a:avLst/>
          </a:prstGeom>
        </p:spPr>
      </p:pic>
      <p:pic>
        <p:nvPicPr>
          <p:cNvPr id="42" name="Segnaposto contenuto 5" descr="Donna">
            <a:extLst>
              <a:ext uri="{FF2B5EF4-FFF2-40B4-BE49-F238E27FC236}">
                <a16:creationId xmlns:a16="http://schemas.microsoft.com/office/drawing/2014/main" id="{5A38C401-7A4F-E328-8477-5FB90B50B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8695" y="4944999"/>
            <a:ext cx="863649" cy="863649"/>
          </a:xfrm>
          <a:prstGeom prst="rect">
            <a:avLst/>
          </a:prstGeom>
        </p:spPr>
      </p:pic>
      <p:pic>
        <p:nvPicPr>
          <p:cNvPr id="43" name="Elemento grafico 42" descr="Uomo">
            <a:extLst>
              <a:ext uri="{FF2B5EF4-FFF2-40B4-BE49-F238E27FC236}">
                <a16:creationId xmlns:a16="http://schemas.microsoft.com/office/drawing/2014/main" id="{FC1590DE-B974-867E-6CFC-FC93B499FA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81635" y="4763274"/>
            <a:ext cx="863649" cy="863649"/>
          </a:xfrm>
          <a:prstGeom prst="rect">
            <a:avLst/>
          </a:prstGeom>
        </p:spPr>
      </p:pic>
      <p:pic>
        <p:nvPicPr>
          <p:cNvPr id="44" name="Segnaposto contenuto 5" descr="Donna">
            <a:extLst>
              <a:ext uri="{FF2B5EF4-FFF2-40B4-BE49-F238E27FC236}">
                <a16:creationId xmlns:a16="http://schemas.microsoft.com/office/drawing/2014/main" id="{9E994D50-AFF4-E46F-D259-9D8D90B488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54872" y="3747391"/>
            <a:ext cx="863649" cy="863649"/>
          </a:xfrm>
          <a:prstGeom prst="rect">
            <a:avLst/>
          </a:prstGeom>
        </p:spPr>
      </p:pic>
      <p:pic>
        <p:nvPicPr>
          <p:cNvPr id="45" name="Elemento grafico 44" descr="Uomo">
            <a:extLst>
              <a:ext uri="{FF2B5EF4-FFF2-40B4-BE49-F238E27FC236}">
                <a16:creationId xmlns:a16="http://schemas.microsoft.com/office/drawing/2014/main" id="{1E45ADF3-A51C-8E4E-272F-E6A4303451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09986" y="3919881"/>
            <a:ext cx="863649" cy="863649"/>
          </a:xfrm>
          <a:prstGeom prst="rect">
            <a:avLst/>
          </a:prstGeom>
        </p:spPr>
      </p:pic>
      <p:pic>
        <p:nvPicPr>
          <p:cNvPr id="46" name="Segnaposto contenuto 5" descr="Donna">
            <a:extLst>
              <a:ext uri="{FF2B5EF4-FFF2-40B4-BE49-F238E27FC236}">
                <a16:creationId xmlns:a16="http://schemas.microsoft.com/office/drawing/2014/main" id="{923F2039-B899-C376-16B9-2DD5B18D02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55068" y="4081350"/>
            <a:ext cx="863649" cy="863649"/>
          </a:xfrm>
          <a:prstGeom prst="rect">
            <a:avLst/>
          </a:prstGeom>
        </p:spPr>
      </p:pic>
      <p:pic>
        <p:nvPicPr>
          <p:cNvPr id="47" name="Segnaposto contenuto 5" descr="Donna">
            <a:extLst>
              <a:ext uri="{FF2B5EF4-FFF2-40B4-BE49-F238E27FC236}">
                <a16:creationId xmlns:a16="http://schemas.microsoft.com/office/drawing/2014/main" id="{138AA0CF-2614-A21E-AA9E-9CECA46FB5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50176" y="5100406"/>
            <a:ext cx="863649" cy="863649"/>
          </a:xfrm>
          <a:prstGeom prst="rect">
            <a:avLst/>
          </a:prstGeom>
        </p:spPr>
      </p:pic>
      <p:pic>
        <p:nvPicPr>
          <p:cNvPr id="48" name="Elemento grafico 47" descr="Uomo">
            <a:extLst>
              <a:ext uri="{FF2B5EF4-FFF2-40B4-BE49-F238E27FC236}">
                <a16:creationId xmlns:a16="http://schemas.microsoft.com/office/drawing/2014/main" id="{4BACF7EA-ABA4-09DB-0E39-3AE92BCE3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9810" y="5779157"/>
            <a:ext cx="863649" cy="863649"/>
          </a:xfrm>
          <a:prstGeom prst="rect">
            <a:avLst/>
          </a:prstGeom>
        </p:spPr>
      </p:pic>
      <p:pic>
        <p:nvPicPr>
          <p:cNvPr id="49" name="Segnaposto contenuto 5" descr="Donna">
            <a:extLst>
              <a:ext uri="{FF2B5EF4-FFF2-40B4-BE49-F238E27FC236}">
                <a16:creationId xmlns:a16="http://schemas.microsoft.com/office/drawing/2014/main" id="{71BA9E77-A79E-5BF5-4762-7506EAA89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0558" y="5744583"/>
            <a:ext cx="863649" cy="863649"/>
          </a:xfrm>
          <a:prstGeom prst="rect">
            <a:avLst/>
          </a:prstGeom>
        </p:spPr>
      </p:pic>
      <p:pic>
        <p:nvPicPr>
          <p:cNvPr id="50" name="Segnaposto contenuto 5" descr="Donna">
            <a:extLst>
              <a:ext uri="{FF2B5EF4-FFF2-40B4-BE49-F238E27FC236}">
                <a16:creationId xmlns:a16="http://schemas.microsoft.com/office/drawing/2014/main" id="{5AA63FFC-2977-1903-73A3-DD1C62B713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99681" y="3811008"/>
            <a:ext cx="863649" cy="863649"/>
          </a:xfrm>
          <a:prstGeom prst="rect">
            <a:avLst/>
          </a:prstGeom>
        </p:spPr>
      </p:pic>
      <p:pic>
        <p:nvPicPr>
          <p:cNvPr id="51" name="Elemento grafico 50" descr="Uomo">
            <a:extLst>
              <a:ext uri="{FF2B5EF4-FFF2-40B4-BE49-F238E27FC236}">
                <a16:creationId xmlns:a16="http://schemas.microsoft.com/office/drawing/2014/main" id="{8501550E-575C-8A13-6300-586C36390E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573012" y="4328047"/>
            <a:ext cx="863649" cy="863649"/>
          </a:xfrm>
          <a:prstGeom prst="rect">
            <a:avLst/>
          </a:prstGeom>
        </p:spPr>
      </p:pic>
      <p:pic>
        <p:nvPicPr>
          <p:cNvPr id="52" name="Segnaposto contenuto 5" descr="Donna">
            <a:extLst>
              <a:ext uri="{FF2B5EF4-FFF2-40B4-BE49-F238E27FC236}">
                <a16:creationId xmlns:a16="http://schemas.microsoft.com/office/drawing/2014/main" id="{6D2FD5D4-5DF1-9DF4-2F50-DC8841F5FD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016467" y="4888151"/>
            <a:ext cx="863649" cy="863649"/>
          </a:xfrm>
          <a:prstGeom prst="rect">
            <a:avLst/>
          </a:prstGeom>
        </p:spPr>
      </p:pic>
      <p:pic>
        <p:nvPicPr>
          <p:cNvPr id="53" name="Segnaposto contenuto 5" descr="Donna">
            <a:extLst>
              <a:ext uri="{FF2B5EF4-FFF2-40B4-BE49-F238E27FC236}">
                <a16:creationId xmlns:a16="http://schemas.microsoft.com/office/drawing/2014/main" id="{0EF3BFB7-EBB7-950D-42A7-3E20615074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513725" y="5705351"/>
            <a:ext cx="863649" cy="863649"/>
          </a:xfrm>
          <a:prstGeom prst="rect">
            <a:avLst/>
          </a:prstGeom>
        </p:spPr>
      </p:pic>
      <p:pic>
        <p:nvPicPr>
          <p:cNvPr id="54" name="Elemento grafico 53" descr="Uomo">
            <a:extLst>
              <a:ext uri="{FF2B5EF4-FFF2-40B4-BE49-F238E27FC236}">
                <a16:creationId xmlns:a16="http://schemas.microsoft.com/office/drawing/2014/main" id="{180A0685-DF52-00DA-0C2B-36A28512ACF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777387" y="5833631"/>
            <a:ext cx="863649" cy="863649"/>
          </a:xfrm>
          <a:prstGeom prst="rect">
            <a:avLst/>
          </a:prstGeom>
        </p:spPr>
      </p:pic>
      <p:pic>
        <p:nvPicPr>
          <p:cNvPr id="55" name="Segnaposto contenuto 5" descr="Donna">
            <a:extLst>
              <a:ext uri="{FF2B5EF4-FFF2-40B4-BE49-F238E27FC236}">
                <a16:creationId xmlns:a16="http://schemas.microsoft.com/office/drawing/2014/main" id="{C7330E54-2BE2-F0B6-75E5-BE3ECD399E2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20765" y="3712839"/>
            <a:ext cx="863649" cy="863649"/>
          </a:xfrm>
          <a:prstGeom prst="rect">
            <a:avLst/>
          </a:prstGeom>
        </p:spPr>
      </p:pic>
      <p:pic>
        <p:nvPicPr>
          <p:cNvPr id="56" name="Elemento grafico 55" descr="Uomo">
            <a:extLst>
              <a:ext uri="{FF2B5EF4-FFF2-40B4-BE49-F238E27FC236}">
                <a16:creationId xmlns:a16="http://schemas.microsoft.com/office/drawing/2014/main" id="{DD333E9A-61AC-6157-A878-E381D3E5BBB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537364" y="4442337"/>
            <a:ext cx="863649" cy="863649"/>
          </a:xfrm>
          <a:prstGeom prst="rect">
            <a:avLst/>
          </a:prstGeom>
        </p:spPr>
      </p:pic>
      <p:pic>
        <p:nvPicPr>
          <p:cNvPr id="57" name="Segnaposto contenuto 5" descr="Donna">
            <a:extLst>
              <a:ext uri="{FF2B5EF4-FFF2-40B4-BE49-F238E27FC236}">
                <a16:creationId xmlns:a16="http://schemas.microsoft.com/office/drawing/2014/main" id="{39424849-8047-B187-6B6D-386B2A7328A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45977" y="4725909"/>
            <a:ext cx="863649" cy="863649"/>
          </a:xfrm>
          <a:prstGeom prst="rect">
            <a:avLst/>
          </a:prstGeom>
        </p:spPr>
      </p:pic>
      <p:pic>
        <p:nvPicPr>
          <p:cNvPr id="58" name="Segnaposto contenuto 5" descr="Donna">
            <a:extLst>
              <a:ext uri="{FF2B5EF4-FFF2-40B4-BE49-F238E27FC236}">
                <a16:creationId xmlns:a16="http://schemas.microsoft.com/office/drawing/2014/main" id="{854E6F46-C64C-CBAC-5772-D5EC6DE211D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569571" y="5744583"/>
            <a:ext cx="863649" cy="863649"/>
          </a:xfrm>
          <a:prstGeom prst="rect">
            <a:avLst/>
          </a:prstGeom>
        </p:spPr>
      </p:pic>
      <p:pic>
        <p:nvPicPr>
          <p:cNvPr id="59" name="Elemento grafico 58" descr="Uomo">
            <a:extLst>
              <a:ext uri="{FF2B5EF4-FFF2-40B4-BE49-F238E27FC236}">
                <a16:creationId xmlns:a16="http://schemas.microsoft.com/office/drawing/2014/main" id="{FD0123F8-6BC3-FA28-856D-6B1099ABCD1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51380" y="5787697"/>
            <a:ext cx="863649" cy="863649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FE0DE25-EDA5-C31E-5980-9E9BFDBC12F4}"/>
              </a:ext>
            </a:extLst>
          </p:cNvPr>
          <p:cNvCxnSpPr>
            <a:cxnSpLocks/>
          </p:cNvCxnSpPr>
          <p:nvPr/>
        </p:nvCxnSpPr>
        <p:spPr>
          <a:xfrm flipH="1">
            <a:off x="3555068" y="4109533"/>
            <a:ext cx="2322795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CDD4E72-5468-5C14-2F2C-8CCE5F1EDC10}"/>
              </a:ext>
            </a:extLst>
          </p:cNvPr>
          <p:cNvCxnSpPr>
            <a:cxnSpLocks/>
          </p:cNvCxnSpPr>
          <p:nvPr/>
        </p:nvCxnSpPr>
        <p:spPr>
          <a:xfrm flipH="1">
            <a:off x="2760268" y="4385438"/>
            <a:ext cx="2322795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AC7C0F4F-F1AC-77E2-F38F-EFB51BE1C321}"/>
              </a:ext>
            </a:extLst>
          </p:cNvPr>
          <p:cNvCxnSpPr>
            <a:cxnSpLocks/>
          </p:cNvCxnSpPr>
          <p:nvPr/>
        </p:nvCxnSpPr>
        <p:spPr>
          <a:xfrm flipH="1">
            <a:off x="4272627" y="4576488"/>
            <a:ext cx="2322795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CDFDDA78-EFCB-776D-5D0A-B4054A42725D}"/>
              </a:ext>
            </a:extLst>
          </p:cNvPr>
          <p:cNvCxnSpPr>
            <a:cxnSpLocks/>
          </p:cNvCxnSpPr>
          <p:nvPr/>
        </p:nvCxnSpPr>
        <p:spPr>
          <a:xfrm flipH="1">
            <a:off x="3555068" y="5210877"/>
            <a:ext cx="2322795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13A7CFF-1C51-B9EE-EA4E-0E914955316B}"/>
              </a:ext>
            </a:extLst>
          </p:cNvPr>
          <p:cNvCxnSpPr>
            <a:cxnSpLocks/>
          </p:cNvCxnSpPr>
          <p:nvPr/>
        </p:nvCxnSpPr>
        <p:spPr>
          <a:xfrm flipH="1">
            <a:off x="2760268" y="5396575"/>
            <a:ext cx="2322795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6D2DB544-4300-2BBE-C53C-6891CAD025B8}"/>
              </a:ext>
            </a:extLst>
          </p:cNvPr>
          <p:cNvCxnSpPr>
            <a:cxnSpLocks/>
          </p:cNvCxnSpPr>
          <p:nvPr/>
        </p:nvCxnSpPr>
        <p:spPr>
          <a:xfrm flipH="1">
            <a:off x="3831439" y="6176407"/>
            <a:ext cx="2322795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D4B08FC2-5A2F-606E-6FE9-5AD010AC79EC}"/>
              </a:ext>
            </a:extLst>
          </p:cNvPr>
          <p:cNvCxnSpPr>
            <a:cxnSpLocks/>
          </p:cNvCxnSpPr>
          <p:nvPr/>
        </p:nvCxnSpPr>
        <p:spPr>
          <a:xfrm flipH="1">
            <a:off x="3156915" y="6265455"/>
            <a:ext cx="2322795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8CAD9843-8AB4-3C92-5078-444C068C4295}"/>
              </a:ext>
            </a:extLst>
          </p:cNvPr>
          <p:cNvCxnSpPr>
            <a:cxnSpLocks/>
          </p:cNvCxnSpPr>
          <p:nvPr/>
        </p:nvCxnSpPr>
        <p:spPr>
          <a:xfrm flipH="1">
            <a:off x="4318312" y="5532230"/>
            <a:ext cx="2322795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2 60">
            <a:extLst>
              <a:ext uri="{FF2B5EF4-FFF2-40B4-BE49-F238E27FC236}">
                <a16:creationId xmlns:a16="http://schemas.microsoft.com/office/drawing/2014/main" id="{E5B6ED87-9B57-6C35-D6D7-D8E6635313A0}"/>
              </a:ext>
            </a:extLst>
          </p:cNvPr>
          <p:cNvCxnSpPr>
            <a:cxnSpLocks/>
          </p:cNvCxnSpPr>
          <p:nvPr/>
        </p:nvCxnSpPr>
        <p:spPr>
          <a:xfrm flipH="1">
            <a:off x="6374741" y="4110473"/>
            <a:ext cx="2376000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>
            <a:extLst>
              <a:ext uri="{FF2B5EF4-FFF2-40B4-BE49-F238E27FC236}">
                <a16:creationId xmlns:a16="http://schemas.microsoft.com/office/drawing/2014/main" id="{0795BDBE-7556-1AFF-5D2E-3923E756D965}"/>
              </a:ext>
            </a:extLst>
          </p:cNvPr>
          <p:cNvCxnSpPr>
            <a:cxnSpLocks/>
          </p:cNvCxnSpPr>
          <p:nvPr/>
        </p:nvCxnSpPr>
        <p:spPr>
          <a:xfrm flipH="1">
            <a:off x="5579941" y="4386378"/>
            <a:ext cx="2376000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>
            <a:extLst>
              <a:ext uri="{FF2B5EF4-FFF2-40B4-BE49-F238E27FC236}">
                <a16:creationId xmlns:a16="http://schemas.microsoft.com/office/drawing/2014/main" id="{AEF23C38-686E-AE6C-AEDC-15DA63FF9AF4}"/>
              </a:ext>
            </a:extLst>
          </p:cNvPr>
          <p:cNvCxnSpPr>
            <a:cxnSpLocks/>
          </p:cNvCxnSpPr>
          <p:nvPr/>
        </p:nvCxnSpPr>
        <p:spPr>
          <a:xfrm flipH="1">
            <a:off x="7092300" y="4577428"/>
            <a:ext cx="2376000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CF2EBECB-F04C-9953-A600-4A3AE9A2F497}"/>
              </a:ext>
            </a:extLst>
          </p:cNvPr>
          <p:cNvCxnSpPr>
            <a:cxnSpLocks/>
          </p:cNvCxnSpPr>
          <p:nvPr/>
        </p:nvCxnSpPr>
        <p:spPr>
          <a:xfrm flipH="1">
            <a:off x="6374741" y="5211817"/>
            <a:ext cx="2376000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A3617AB9-0359-C296-EAE3-2BFF843415B2}"/>
              </a:ext>
            </a:extLst>
          </p:cNvPr>
          <p:cNvCxnSpPr>
            <a:cxnSpLocks/>
          </p:cNvCxnSpPr>
          <p:nvPr/>
        </p:nvCxnSpPr>
        <p:spPr>
          <a:xfrm flipH="1">
            <a:off x="5579941" y="5397515"/>
            <a:ext cx="2376000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CEE15281-5C03-0AE2-3134-B61BD9896CC5}"/>
              </a:ext>
            </a:extLst>
          </p:cNvPr>
          <p:cNvCxnSpPr>
            <a:cxnSpLocks/>
          </p:cNvCxnSpPr>
          <p:nvPr/>
        </p:nvCxnSpPr>
        <p:spPr>
          <a:xfrm flipH="1">
            <a:off x="6651112" y="6177347"/>
            <a:ext cx="2376000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CE533443-17B1-8375-9323-53B5BE2A3D2E}"/>
              </a:ext>
            </a:extLst>
          </p:cNvPr>
          <p:cNvCxnSpPr>
            <a:cxnSpLocks/>
          </p:cNvCxnSpPr>
          <p:nvPr/>
        </p:nvCxnSpPr>
        <p:spPr>
          <a:xfrm flipH="1">
            <a:off x="5976588" y="6266395"/>
            <a:ext cx="2376000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D9837DD0-1BF2-167D-8554-85592DACE6D8}"/>
              </a:ext>
            </a:extLst>
          </p:cNvPr>
          <p:cNvCxnSpPr>
            <a:cxnSpLocks/>
          </p:cNvCxnSpPr>
          <p:nvPr/>
        </p:nvCxnSpPr>
        <p:spPr>
          <a:xfrm flipH="1">
            <a:off x="7137985" y="5533170"/>
            <a:ext cx="2376000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headEnd type="arrow"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368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D988D-C1AB-E215-A82B-A588F1E3B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747D84F-6271-ABEC-5F9D-2B2B9E140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59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01A8CE3-4E9B-C0CE-129F-464E6D01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Bilanciamento delle caratteristiche all’ammissione (BPCO)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62D8E2C-82A9-BBFF-44D5-34DEC9A5C2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70" name="Immagine 69">
            <a:extLst>
              <a:ext uri="{FF2B5EF4-FFF2-40B4-BE49-F238E27FC236}">
                <a16:creationId xmlns:a16="http://schemas.microsoft.com/office/drawing/2014/main" id="{E7D5873A-8C88-C7D0-6248-A624DF3F1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466" y="1736082"/>
            <a:ext cx="751351" cy="275697"/>
          </a:xfrm>
          <a:prstGeom prst="rect">
            <a:avLst/>
          </a:prstGeom>
        </p:spPr>
      </p:pic>
      <p:pic>
        <p:nvPicPr>
          <p:cNvPr id="72" name="Immagine 71">
            <a:extLst>
              <a:ext uri="{FF2B5EF4-FFF2-40B4-BE49-F238E27FC236}">
                <a16:creationId xmlns:a16="http://schemas.microsoft.com/office/drawing/2014/main" id="{5FD65955-E1EF-D7AC-64B8-8CD4D9AB5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632" y="1745606"/>
            <a:ext cx="751351" cy="275697"/>
          </a:xfrm>
          <a:prstGeom prst="rect">
            <a:avLst/>
          </a:prstGeom>
        </p:spPr>
      </p:pic>
      <p:pic>
        <p:nvPicPr>
          <p:cNvPr id="74" name="Immagine 73">
            <a:extLst>
              <a:ext uri="{FF2B5EF4-FFF2-40B4-BE49-F238E27FC236}">
                <a16:creationId xmlns:a16="http://schemas.microsoft.com/office/drawing/2014/main" id="{B2F6F2AB-E2E3-D79D-9B31-0834EAA64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049" y="1745607"/>
            <a:ext cx="751351" cy="275697"/>
          </a:xfrm>
          <a:prstGeom prst="rect">
            <a:avLst/>
          </a:prstGeom>
        </p:spPr>
      </p:pic>
      <p:pic>
        <p:nvPicPr>
          <p:cNvPr id="76" name="Immagine 75">
            <a:extLst>
              <a:ext uri="{FF2B5EF4-FFF2-40B4-BE49-F238E27FC236}">
                <a16:creationId xmlns:a16="http://schemas.microsoft.com/office/drawing/2014/main" id="{7A48D6EF-0A28-D323-2A6C-E3FD49DCA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550" y="1618342"/>
            <a:ext cx="654402" cy="224193"/>
          </a:xfrm>
          <a:prstGeom prst="rect">
            <a:avLst/>
          </a:prstGeom>
        </p:spPr>
      </p:pic>
      <p:pic>
        <p:nvPicPr>
          <p:cNvPr id="78" name="Immagine 77">
            <a:extLst>
              <a:ext uri="{FF2B5EF4-FFF2-40B4-BE49-F238E27FC236}">
                <a16:creationId xmlns:a16="http://schemas.microsoft.com/office/drawing/2014/main" id="{EF79D3A4-C20F-1FBF-E386-E0E0D31FD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" y="1971368"/>
            <a:ext cx="10034163" cy="4541428"/>
          </a:xfrm>
          <a:prstGeom prst="rect">
            <a:avLst/>
          </a:prstGeom>
        </p:spPr>
      </p:pic>
      <p:pic>
        <p:nvPicPr>
          <p:cNvPr id="80" name="Immagine 79">
            <a:extLst>
              <a:ext uri="{FF2B5EF4-FFF2-40B4-BE49-F238E27FC236}">
                <a16:creationId xmlns:a16="http://schemas.microsoft.com/office/drawing/2014/main" id="{DF2752DB-A7CF-B24E-5750-5FF96BD5E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695" y="1539938"/>
            <a:ext cx="908892" cy="212075"/>
          </a:xfrm>
          <a:prstGeom prst="rect">
            <a:avLst/>
          </a:prstGeom>
        </p:spPr>
      </p:pic>
      <p:pic>
        <p:nvPicPr>
          <p:cNvPr id="82" name="Immagine 81">
            <a:extLst>
              <a:ext uri="{FF2B5EF4-FFF2-40B4-BE49-F238E27FC236}">
                <a16:creationId xmlns:a16="http://schemas.microsoft.com/office/drawing/2014/main" id="{D1856068-7F3F-6593-FE1B-7AE7A422A5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574" y="1531575"/>
            <a:ext cx="848299" cy="209045"/>
          </a:xfrm>
          <a:prstGeom prst="rect">
            <a:avLst/>
          </a:prstGeom>
        </p:spPr>
      </p:pic>
      <p:pic>
        <p:nvPicPr>
          <p:cNvPr id="84" name="Immagine 83">
            <a:extLst>
              <a:ext uri="{FF2B5EF4-FFF2-40B4-BE49-F238E27FC236}">
                <a16:creationId xmlns:a16="http://schemas.microsoft.com/office/drawing/2014/main" id="{5E890DC0-5877-29AC-C51F-5E90C98641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5995" y="1538287"/>
            <a:ext cx="472624" cy="233282"/>
          </a:xfrm>
          <a:prstGeom prst="rect">
            <a:avLst/>
          </a:prstGeom>
        </p:spPr>
      </p:pic>
      <p:pic>
        <p:nvPicPr>
          <p:cNvPr id="88" name="Immagine 87">
            <a:extLst>
              <a:ext uri="{FF2B5EF4-FFF2-40B4-BE49-F238E27FC236}">
                <a16:creationId xmlns:a16="http://schemas.microsoft.com/office/drawing/2014/main" id="{75243942-8E09-60D1-D1FE-3E9F9CE8CA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262" y="1456859"/>
            <a:ext cx="9888740" cy="96949"/>
          </a:xfrm>
          <a:prstGeom prst="rect">
            <a:avLst/>
          </a:prstGeom>
        </p:spPr>
      </p:pic>
      <p:pic>
        <p:nvPicPr>
          <p:cNvPr id="89" name="Immagine 88">
            <a:extLst>
              <a:ext uri="{FF2B5EF4-FFF2-40B4-BE49-F238E27FC236}">
                <a16:creationId xmlns:a16="http://schemas.microsoft.com/office/drawing/2014/main" id="{3EB44D72-7A31-B80F-3DF2-000E68586E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262" y="6524499"/>
            <a:ext cx="9888740" cy="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546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0FE7D-5110-E84F-988F-7D9E1B30B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C0EDECA-3A0D-EFEB-2569-36EF7BCF3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6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694A2F1-0802-87A6-A11A-917446FB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Studio in progress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2F0EA8A-B104-5C0F-2B9A-8604735C22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7" name="Trapezium 6">
            <a:extLst>
              <a:ext uri="{FF2B5EF4-FFF2-40B4-BE49-F238E27FC236}">
                <a16:creationId xmlns:a16="http://schemas.microsoft.com/office/drawing/2014/main" id="{CA05269F-8D28-F0D7-8ACA-2E5F74838F78}"/>
              </a:ext>
            </a:extLst>
          </p:cNvPr>
          <p:cNvSpPr/>
          <p:nvPr/>
        </p:nvSpPr>
        <p:spPr>
          <a:xfrm rot="10800000">
            <a:off x="1068263" y="1617093"/>
            <a:ext cx="5755324" cy="702114"/>
          </a:xfrm>
          <a:prstGeom prst="trapezoid">
            <a:avLst>
              <a:gd name="adj" fmla="val 27424"/>
            </a:avLst>
          </a:prstGeom>
          <a:solidFill>
            <a:srgbClr val="7030A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CB5C3-1D8C-0393-5451-D44D97475E4F}"/>
              </a:ext>
            </a:extLst>
          </p:cNvPr>
          <p:cNvSpPr txBox="1"/>
          <p:nvPr/>
        </p:nvSpPr>
        <p:spPr>
          <a:xfrm>
            <a:off x="1618846" y="1802694"/>
            <a:ext cx="623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Ricoverati dal 1/1/2022 al 31/12/2024     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13271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id="{C3B37B4A-37C9-46B6-028F-C55493263806}"/>
              </a:ext>
            </a:extLst>
          </p:cNvPr>
          <p:cNvSpPr/>
          <p:nvPr/>
        </p:nvSpPr>
        <p:spPr>
          <a:xfrm rot="10800000">
            <a:off x="1391528" y="2862312"/>
            <a:ext cx="5094615" cy="1529736"/>
          </a:xfrm>
          <a:prstGeom prst="trapezoid">
            <a:avLst/>
          </a:prstGeom>
          <a:solidFill>
            <a:srgbClr val="FF99CC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5A9581-27BA-3D71-A866-01EE48C3E147}"/>
              </a:ext>
            </a:extLst>
          </p:cNvPr>
          <p:cNvSpPr txBox="1"/>
          <p:nvPr/>
        </p:nvSpPr>
        <p:spPr>
          <a:xfrm>
            <a:off x="2062089" y="3182229"/>
            <a:ext cx="2827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Problematica respiratoria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Infezione respiratoria</a:t>
            </a:r>
          </a:p>
        </p:txBody>
      </p:sp>
      <p:sp>
        <p:nvSpPr>
          <p:cNvPr id="11" name="Trapezium 10">
            <a:extLst>
              <a:ext uri="{FF2B5EF4-FFF2-40B4-BE49-F238E27FC236}">
                <a16:creationId xmlns:a16="http://schemas.microsoft.com/office/drawing/2014/main" id="{2F9913C1-9065-AB9F-141B-42069F0EAADE}"/>
              </a:ext>
            </a:extLst>
          </p:cNvPr>
          <p:cNvSpPr/>
          <p:nvPr/>
        </p:nvSpPr>
        <p:spPr>
          <a:xfrm rot="10800000">
            <a:off x="1773700" y="4462759"/>
            <a:ext cx="4322300" cy="152973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BCBC06-8485-1804-F832-3899901CDA38}"/>
              </a:ext>
            </a:extLst>
          </p:cNvPr>
          <p:cNvSpPr txBox="1"/>
          <p:nvPr/>
        </p:nvSpPr>
        <p:spPr>
          <a:xfrm>
            <a:off x="2168859" y="4473555"/>
            <a:ext cx="26810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PaO2 &lt; 60,</a:t>
            </a:r>
            <a:endParaRPr lang="it-IT" dirty="0"/>
          </a:p>
          <a:p>
            <a:pPr algn="ctr"/>
            <a:r>
              <a:rPr lang="en-GB" dirty="0"/>
              <a:t>Respiratory rate ≥ 25,</a:t>
            </a:r>
            <a:endParaRPr lang="it-IT" dirty="0"/>
          </a:p>
          <a:p>
            <a:pPr algn="ctr"/>
            <a:r>
              <a:rPr lang="en-GB" dirty="0"/>
              <a:t>PaO2/FiO2 &lt; 250,</a:t>
            </a:r>
            <a:endParaRPr lang="it-IT" dirty="0"/>
          </a:p>
          <a:p>
            <a:pPr algn="ctr"/>
            <a:r>
              <a:rPr lang="en-GB" dirty="0"/>
              <a:t>PaCO2 (mmHg) &gt; 50 </a:t>
            </a:r>
          </a:p>
          <a:p>
            <a:pPr algn="ctr"/>
            <a:r>
              <a:rPr lang="en-GB" dirty="0"/>
              <a:t>pH &lt; 7.35.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04882C-A823-FA19-D217-145E16BB3C36}"/>
              </a:ext>
            </a:extLst>
          </p:cNvPr>
          <p:cNvSpPr txBox="1"/>
          <p:nvPr/>
        </p:nvSpPr>
        <p:spPr>
          <a:xfrm>
            <a:off x="2381542" y="2550167"/>
            <a:ext cx="249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Soli accessi dal PS </a:t>
            </a:r>
          </a:p>
        </p:txBody>
      </p:sp>
      <p:sp>
        <p:nvSpPr>
          <p:cNvPr id="16" name="Trapezium 15">
            <a:extLst>
              <a:ext uri="{FF2B5EF4-FFF2-40B4-BE49-F238E27FC236}">
                <a16:creationId xmlns:a16="http://schemas.microsoft.com/office/drawing/2014/main" id="{8A7F424C-C305-D5C5-F27F-F448A4D45998}"/>
              </a:ext>
            </a:extLst>
          </p:cNvPr>
          <p:cNvSpPr/>
          <p:nvPr/>
        </p:nvSpPr>
        <p:spPr>
          <a:xfrm rot="10800000">
            <a:off x="1268287" y="2415263"/>
            <a:ext cx="5339776" cy="376338"/>
          </a:xfrm>
          <a:prstGeom prst="trapezoid">
            <a:avLst/>
          </a:prstGeom>
          <a:solidFill>
            <a:srgbClr val="D60093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216AF2-4875-493C-3BA8-5B4D975813AE}"/>
              </a:ext>
            </a:extLst>
          </p:cNvPr>
          <p:cNvSpPr txBox="1"/>
          <p:nvPr/>
        </p:nvSpPr>
        <p:spPr>
          <a:xfrm>
            <a:off x="2381542" y="2425528"/>
            <a:ext cx="362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Adulti, selezione 2           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12704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FBD8FB-EA68-FBB7-6540-0D753DCEB5FA}"/>
              </a:ext>
            </a:extLst>
          </p:cNvPr>
          <p:cNvSpPr txBox="1"/>
          <p:nvPr/>
        </p:nvSpPr>
        <p:spPr>
          <a:xfrm>
            <a:off x="4948688" y="52370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4419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74851953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67DA4-6900-0AC9-D4DF-03E80C445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BD3AA08E-76E5-4BA1-B2B5-5257154C99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160"/>
          <a:stretch>
            <a:fillRect/>
          </a:stretch>
        </p:blipFill>
        <p:spPr>
          <a:xfrm>
            <a:off x="965491" y="1891458"/>
            <a:ext cx="10046281" cy="4848308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ADAF0B3-BD47-01B1-C226-0E9B8B363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60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4D2F881-7231-1F4F-AFC1-0B8D09B6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Bilanciamento delle caratteristiche all’ammissione (BPCO)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DB376BE-BAD2-7231-C3A6-C4151A9FFB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70" name="Immagine 69">
            <a:extLst>
              <a:ext uri="{FF2B5EF4-FFF2-40B4-BE49-F238E27FC236}">
                <a16:creationId xmlns:a16="http://schemas.microsoft.com/office/drawing/2014/main" id="{BE78DAC5-9472-D800-2A6D-09F2B2CB4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466" y="1583682"/>
            <a:ext cx="751351" cy="275697"/>
          </a:xfrm>
          <a:prstGeom prst="rect">
            <a:avLst/>
          </a:prstGeom>
        </p:spPr>
      </p:pic>
      <p:pic>
        <p:nvPicPr>
          <p:cNvPr id="72" name="Immagine 71">
            <a:extLst>
              <a:ext uri="{FF2B5EF4-FFF2-40B4-BE49-F238E27FC236}">
                <a16:creationId xmlns:a16="http://schemas.microsoft.com/office/drawing/2014/main" id="{D104C91D-4EF5-67EA-82A5-415842A2C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632" y="1593206"/>
            <a:ext cx="751351" cy="275697"/>
          </a:xfrm>
          <a:prstGeom prst="rect">
            <a:avLst/>
          </a:prstGeom>
        </p:spPr>
      </p:pic>
      <p:pic>
        <p:nvPicPr>
          <p:cNvPr id="74" name="Immagine 73">
            <a:extLst>
              <a:ext uri="{FF2B5EF4-FFF2-40B4-BE49-F238E27FC236}">
                <a16:creationId xmlns:a16="http://schemas.microsoft.com/office/drawing/2014/main" id="{38578B3B-46E5-8418-3B29-975C833B3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049" y="1593207"/>
            <a:ext cx="751351" cy="275697"/>
          </a:xfrm>
          <a:prstGeom prst="rect">
            <a:avLst/>
          </a:prstGeom>
        </p:spPr>
      </p:pic>
      <p:pic>
        <p:nvPicPr>
          <p:cNvPr id="76" name="Immagine 75">
            <a:extLst>
              <a:ext uri="{FF2B5EF4-FFF2-40B4-BE49-F238E27FC236}">
                <a16:creationId xmlns:a16="http://schemas.microsoft.com/office/drawing/2014/main" id="{8D1B9479-E345-EBF2-789D-EC0873AEA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9550" y="1465942"/>
            <a:ext cx="654402" cy="224193"/>
          </a:xfrm>
          <a:prstGeom prst="rect">
            <a:avLst/>
          </a:prstGeom>
        </p:spPr>
      </p:pic>
      <p:pic>
        <p:nvPicPr>
          <p:cNvPr id="78" name="Immagine 77">
            <a:extLst>
              <a:ext uri="{FF2B5EF4-FFF2-40B4-BE49-F238E27FC236}">
                <a16:creationId xmlns:a16="http://schemas.microsoft.com/office/drawing/2014/main" id="{084E4442-2E40-9745-C09D-4C63CF2198D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97865"/>
          <a:stretch>
            <a:fillRect/>
          </a:stretch>
        </p:blipFill>
        <p:spPr>
          <a:xfrm>
            <a:off x="952500" y="1809443"/>
            <a:ext cx="10034163" cy="96949"/>
          </a:xfrm>
          <a:prstGeom prst="rect">
            <a:avLst/>
          </a:prstGeom>
        </p:spPr>
      </p:pic>
      <p:pic>
        <p:nvPicPr>
          <p:cNvPr id="80" name="Immagine 79">
            <a:extLst>
              <a:ext uri="{FF2B5EF4-FFF2-40B4-BE49-F238E27FC236}">
                <a16:creationId xmlns:a16="http://schemas.microsoft.com/office/drawing/2014/main" id="{34464E96-1985-E993-9186-EC07D1E2A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6695" y="1387538"/>
            <a:ext cx="908892" cy="212075"/>
          </a:xfrm>
          <a:prstGeom prst="rect">
            <a:avLst/>
          </a:prstGeom>
        </p:spPr>
      </p:pic>
      <p:pic>
        <p:nvPicPr>
          <p:cNvPr id="82" name="Immagine 81">
            <a:extLst>
              <a:ext uri="{FF2B5EF4-FFF2-40B4-BE49-F238E27FC236}">
                <a16:creationId xmlns:a16="http://schemas.microsoft.com/office/drawing/2014/main" id="{B2817359-5DBA-EEE0-8A78-7D119187DB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7574" y="1379175"/>
            <a:ext cx="848299" cy="209045"/>
          </a:xfrm>
          <a:prstGeom prst="rect">
            <a:avLst/>
          </a:prstGeom>
        </p:spPr>
      </p:pic>
      <p:pic>
        <p:nvPicPr>
          <p:cNvPr id="84" name="Immagine 83">
            <a:extLst>
              <a:ext uri="{FF2B5EF4-FFF2-40B4-BE49-F238E27FC236}">
                <a16:creationId xmlns:a16="http://schemas.microsoft.com/office/drawing/2014/main" id="{13BB4595-D7EE-9A64-C196-4D89544196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5995" y="1385887"/>
            <a:ext cx="472624" cy="233282"/>
          </a:xfrm>
          <a:prstGeom prst="rect">
            <a:avLst/>
          </a:prstGeom>
        </p:spPr>
      </p:pic>
      <p:pic>
        <p:nvPicPr>
          <p:cNvPr id="88" name="Immagine 87">
            <a:extLst>
              <a:ext uri="{FF2B5EF4-FFF2-40B4-BE49-F238E27FC236}">
                <a16:creationId xmlns:a16="http://schemas.microsoft.com/office/drawing/2014/main" id="{62779FEA-6893-22D6-25C9-3F4FE2298C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262" y="1304459"/>
            <a:ext cx="9888740" cy="96949"/>
          </a:xfrm>
          <a:prstGeom prst="rect">
            <a:avLst/>
          </a:prstGeom>
        </p:spPr>
      </p:pic>
      <p:pic>
        <p:nvPicPr>
          <p:cNvPr id="89" name="Immagine 88">
            <a:extLst>
              <a:ext uri="{FF2B5EF4-FFF2-40B4-BE49-F238E27FC236}">
                <a16:creationId xmlns:a16="http://schemas.microsoft.com/office/drawing/2014/main" id="{071394AC-4A0D-F63B-EC1F-5027C518B0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4262" y="6743574"/>
            <a:ext cx="9888740" cy="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55222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B819E-96A8-2B26-CBD0-1182666E4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718DAF3-6FDC-C795-4EB5-E042E8064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61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01E978D-A186-56EB-8CBC-72ADFA8C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Esito: ARDS (1)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94FED5-1A98-8346-B122-87822556D8C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747041C-1D16-1FB7-4989-91B825101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058" y="1376495"/>
            <a:ext cx="9958626" cy="52348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3B7EF7-3BA5-1BCA-B43D-ED576DEA0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515690"/>
            <a:ext cx="1232225" cy="8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75324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47F0F-ED0E-81AD-C559-B163F86C1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6D5F757-77CB-30E8-5779-94BB6A0FE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62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83303AF-8822-F717-146A-A901928B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Esito: ARDS (2)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CFC653E-4C05-E589-A046-40D48B0201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05BD30B-2302-2A01-6A03-F08EFED50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15690"/>
            <a:ext cx="1232225" cy="87437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E621669-7653-BAB4-58BE-AC3806328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564" y="2521548"/>
            <a:ext cx="9610836" cy="286265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F2EA9B-A242-BDF8-AD01-967E2CB4E556}"/>
              </a:ext>
            </a:extLst>
          </p:cNvPr>
          <p:cNvSpPr txBox="1"/>
          <p:nvPr/>
        </p:nvSpPr>
        <p:spPr>
          <a:xfrm>
            <a:off x="3671974" y="5362444"/>
            <a:ext cx="2713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0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A18037-3B71-D6F7-5FDB-A600993F1E97}"/>
              </a:ext>
            </a:extLst>
          </p:cNvPr>
          <p:cNvSpPr txBox="1"/>
          <p:nvPr/>
        </p:nvSpPr>
        <p:spPr>
          <a:xfrm>
            <a:off x="4462549" y="5362444"/>
            <a:ext cx="2713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50793C9-58C8-2263-7683-67F74942A137}"/>
              </a:ext>
            </a:extLst>
          </p:cNvPr>
          <p:cNvSpPr txBox="1"/>
          <p:nvPr/>
        </p:nvSpPr>
        <p:spPr>
          <a:xfrm>
            <a:off x="5181884" y="5362444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10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B8F1CAD-C36A-9023-9090-0A27BE46F5CB}"/>
              </a:ext>
            </a:extLst>
          </p:cNvPr>
          <p:cNvSpPr txBox="1"/>
          <p:nvPr/>
        </p:nvSpPr>
        <p:spPr>
          <a:xfrm>
            <a:off x="6001034" y="5362444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15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5DFA7DB-6E03-0A04-9D1D-4FE192854A0C}"/>
              </a:ext>
            </a:extLst>
          </p:cNvPr>
          <p:cNvSpPr txBox="1"/>
          <p:nvPr/>
        </p:nvSpPr>
        <p:spPr>
          <a:xfrm>
            <a:off x="6820184" y="5362444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20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1157E70-2739-B482-C75E-DDBD611BF1B8}"/>
              </a:ext>
            </a:extLst>
          </p:cNvPr>
          <p:cNvSpPr txBox="1"/>
          <p:nvPr/>
        </p:nvSpPr>
        <p:spPr>
          <a:xfrm>
            <a:off x="7639223" y="5357474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25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FD3B839-7487-9903-65FF-1D3865E1DAE4}"/>
              </a:ext>
            </a:extLst>
          </p:cNvPr>
          <p:cNvSpPr txBox="1"/>
          <p:nvPr/>
        </p:nvSpPr>
        <p:spPr>
          <a:xfrm>
            <a:off x="8458262" y="5357474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30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D827A6-1ACB-5845-CBB1-B83064BFDFC9}"/>
              </a:ext>
            </a:extLst>
          </p:cNvPr>
          <p:cNvSpPr txBox="1"/>
          <p:nvPr/>
        </p:nvSpPr>
        <p:spPr>
          <a:xfrm>
            <a:off x="9267776" y="5357474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35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CC1705C-E551-0A8B-89B1-9F3EDA390050}"/>
              </a:ext>
            </a:extLst>
          </p:cNvPr>
          <p:cNvSpPr txBox="1"/>
          <p:nvPr/>
        </p:nvSpPr>
        <p:spPr>
          <a:xfrm>
            <a:off x="10077290" y="5357474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40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F9663BD-C14C-7185-0C6E-20B40018AC32}"/>
              </a:ext>
            </a:extLst>
          </p:cNvPr>
          <p:cNvSpPr txBox="1"/>
          <p:nvPr/>
        </p:nvSpPr>
        <p:spPr>
          <a:xfrm>
            <a:off x="10872588" y="5347949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45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24CD2B2-8A41-46B3-A0B5-C0F488DD6E2E}"/>
              </a:ext>
            </a:extLst>
          </p:cNvPr>
          <p:cNvSpPr txBox="1"/>
          <p:nvPr/>
        </p:nvSpPr>
        <p:spPr>
          <a:xfrm>
            <a:off x="6810548" y="5781544"/>
            <a:ext cx="110935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Giorni</a:t>
            </a:r>
            <a:endParaRPr lang="en-US" sz="16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</p:txBody>
      </p:sp>
    </p:spTree>
    <p:extLst>
      <p:ext uri="{BB962C8B-B14F-4D97-AF65-F5344CB8AC3E}">
        <p14:creationId xmlns:p14="http://schemas.microsoft.com/office/powerpoint/2010/main" val="1688270612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5835B-65E6-5AE1-91B9-317EDA6D9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B9220F6-292E-118D-325F-CF888AA1E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63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D9B85A2-667C-6216-620C-B2CC4E57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Esito: BPCO (1)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647999-3E78-2334-0E10-C85FDDD8EC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A4DAF2E-2AFB-71EC-6EE2-180E97773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15690"/>
            <a:ext cx="1232225" cy="87437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A60D1C7-3445-478E-B92D-BD11871E0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568" y="1335675"/>
            <a:ext cx="9197618" cy="53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0436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321EE-D9B2-1117-F9C2-52047BB5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4C8275C-D883-EC66-84B0-A4CCE10F7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64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43CBF9D-08B8-53D4-23B6-2A8D8541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Esito: BPCO (2)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9CCD64-1251-7F4A-4DD5-7CE56E72DB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AB568A2-FBE2-D0CF-C1D2-477FA6880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15690"/>
            <a:ext cx="1232225" cy="87437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8BBCAA-1228-7848-D70B-18500F669CF1}"/>
              </a:ext>
            </a:extLst>
          </p:cNvPr>
          <p:cNvSpPr txBox="1"/>
          <p:nvPr/>
        </p:nvSpPr>
        <p:spPr>
          <a:xfrm>
            <a:off x="3671974" y="5362444"/>
            <a:ext cx="2713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0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4427E8-66BF-F4BC-1144-9FC4D8A144A5}"/>
              </a:ext>
            </a:extLst>
          </p:cNvPr>
          <p:cNvSpPr txBox="1"/>
          <p:nvPr/>
        </p:nvSpPr>
        <p:spPr>
          <a:xfrm>
            <a:off x="4462549" y="5362444"/>
            <a:ext cx="2713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E079229-C169-0DC3-9877-D05CBDFF699D}"/>
              </a:ext>
            </a:extLst>
          </p:cNvPr>
          <p:cNvSpPr txBox="1"/>
          <p:nvPr/>
        </p:nvSpPr>
        <p:spPr>
          <a:xfrm>
            <a:off x="5181884" y="5362444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10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A6F0449-5BAC-C70F-2A1A-16AA63369C82}"/>
              </a:ext>
            </a:extLst>
          </p:cNvPr>
          <p:cNvSpPr txBox="1"/>
          <p:nvPr/>
        </p:nvSpPr>
        <p:spPr>
          <a:xfrm>
            <a:off x="6001034" y="5362444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15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99124BB-132F-D158-56D2-B95442E6AA43}"/>
              </a:ext>
            </a:extLst>
          </p:cNvPr>
          <p:cNvSpPr txBox="1"/>
          <p:nvPr/>
        </p:nvSpPr>
        <p:spPr>
          <a:xfrm>
            <a:off x="6820184" y="5362444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20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8314A9E-D39F-AE6A-933A-038572A05702}"/>
              </a:ext>
            </a:extLst>
          </p:cNvPr>
          <p:cNvSpPr txBox="1"/>
          <p:nvPr/>
        </p:nvSpPr>
        <p:spPr>
          <a:xfrm>
            <a:off x="7639223" y="5357474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25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04C2CFE-C004-9D9C-2C54-1F80045F1BA5}"/>
              </a:ext>
            </a:extLst>
          </p:cNvPr>
          <p:cNvSpPr txBox="1"/>
          <p:nvPr/>
        </p:nvSpPr>
        <p:spPr>
          <a:xfrm>
            <a:off x="8458262" y="5357474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30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CBD9A99-D1C6-B891-4E3D-89BFA07D23C8}"/>
              </a:ext>
            </a:extLst>
          </p:cNvPr>
          <p:cNvSpPr txBox="1"/>
          <p:nvPr/>
        </p:nvSpPr>
        <p:spPr>
          <a:xfrm>
            <a:off x="9267776" y="5357474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35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1C0E20E-F6EA-1C60-798B-5E9D18067E8D}"/>
              </a:ext>
            </a:extLst>
          </p:cNvPr>
          <p:cNvSpPr txBox="1"/>
          <p:nvPr/>
        </p:nvSpPr>
        <p:spPr>
          <a:xfrm>
            <a:off x="10077290" y="5357474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40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1571F34-AAAA-8744-5A43-1F5E44685EE5}"/>
              </a:ext>
            </a:extLst>
          </p:cNvPr>
          <p:cNvSpPr txBox="1"/>
          <p:nvPr/>
        </p:nvSpPr>
        <p:spPr>
          <a:xfrm>
            <a:off x="10872588" y="5347949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45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3A7EF79-6073-CA4B-44E2-A8C4CAE35BDA}"/>
              </a:ext>
            </a:extLst>
          </p:cNvPr>
          <p:cNvSpPr txBox="1"/>
          <p:nvPr/>
        </p:nvSpPr>
        <p:spPr>
          <a:xfrm>
            <a:off x="6810548" y="5781544"/>
            <a:ext cx="110935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Giorni</a:t>
            </a:r>
            <a:endParaRPr lang="en-US" sz="16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DDF1970-98D1-95A8-2020-31547FE2A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352" y="2069347"/>
            <a:ext cx="9612000" cy="3283469"/>
          </a:xfrm>
          <a:prstGeom prst="rect">
            <a:avLst/>
          </a:prstGeom>
        </p:spPr>
      </p:pic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09F22F9-E981-2C5B-DEA9-9F44354E79A9}"/>
              </a:ext>
            </a:extLst>
          </p:cNvPr>
          <p:cNvCxnSpPr>
            <a:cxnSpLocks/>
          </p:cNvCxnSpPr>
          <p:nvPr/>
        </p:nvCxnSpPr>
        <p:spPr>
          <a:xfrm>
            <a:off x="8515412" y="4381672"/>
            <a:ext cx="0" cy="468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38FC3F5-ABBF-6A7A-C5F7-72D76DCD8935}"/>
              </a:ext>
            </a:extLst>
          </p:cNvPr>
          <p:cNvSpPr txBox="1"/>
          <p:nvPr/>
        </p:nvSpPr>
        <p:spPr>
          <a:xfrm>
            <a:off x="8581940" y="4446395"/>
            <a:ext cx="1109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latin typeface="Arial" charset="0"/>
                <a:cs typeface="Arial" charset="0"/>
                <a:sym typeface="Telegraf"/>
              </a:rPr>
              <a:t>p</a:t>
            </a: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  <a:sym typeface="Telegraf"/>
              </a:rPr>
              <a:t>=0.009 </a:t>
            </a:r>
          </a:p>
        </p:txBody>
      </p:sp>
    </p:spTree>
    <p:extLst>
      <p:ext uri="{BB962C8B-B14F-4D97-AF65-F5344CB8AC3E}">
        <p14:creationId xmlns:p14="http://schemas.microsoft.com/office/powerpoint/2010/main" val="271900258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6B3DA-211D-8444-ACFF-9DEA38F9D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C2D71BD-F2E3-C11A-C7D4-4B4865285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65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8605750-1666-A1F3-EDFC-9E470D86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Esito: Polmonite (1)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CA12412-24A5-7109-42E4-0948CA0769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F3D63E2-E484-55C2-E111-F97CE4CE4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15690"/>
            <a:ext cx="1232225" cy="87437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606B5A6-7765-21A1-D88D-316615159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607" y="1335875"/>
            <a:ext cx="9239368" cy="5385600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7D62793-CFFF-C120-4BF0-F7F105E1E0B0}"/>
              </a:ext>
            </a:extLst>
          </p:cNvPr>
          <p:cNvCxnSpPr>
            <a:cxnSpLocks/>
          </p:cNvCxnSpPr>
          <p:nvPr/>
        </p:nvCxnSpPr>
        <p:spPr>
          <a:xfrm>
            <a:off x="5791115" y="2446145"/>
            <a:ext cx="0" cy="33482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E305342-C18D-4D63-93D0-09B1ECE207A3}"/>
              </a:ext>
            </a:extLst>
          </p:cNvPr>
          <p:cNvSpPr txBox="1"/>
          <p:nvPr/>
        </p:nvSpPr>
        <p:spPr>
          <a:xfrm>
            <a:off x="5846210" y="2442413"/>
            <a:ext cx="1109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latin typeface="Arial" charset="0"/>
                <a:cs typeface="Arial" charset="0"/>
                <a:sym typeface="Telegraf"/>
              </a:rPr>
              <a:t>p</a:t>
            </a: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  <a:sym typeface="Telegraf"/>
              </a:rPr>
              <a:t>=0.002 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0EC63B71-F7B9-E044-83C8-6B15A22861C3}"/>
              </a:ext>
            </a:extLst>
          </p:cNvPr>
          <p:cNvCxnSpPr>
            <a:cxnSpLocks/>
          </p:cNvCxnSpPr>
          <p:nvPr/>
        </p:nvCxnSpPr>
        <p:spPr>
          <a:xfrm>
            <a:off x="8653930" y="6140531"/>
            <a:ext cx="0" cy="33482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BD906F4-7107-DB15-FDB4-5E024F096B83}"/>
              </a:ext>
            </a:extLst>
          </p:cNvPr>
          <p:cNvSpPr txBox="1"/>
          <p:nvPr/>
        </p:nvSpPr>
        <p:spPr>
          <a:xfrm>
            <a:off x="8709025" y="6136799"/>
            <a:ext cx="1109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latin typeface="Arial" charset="0"/>
                <a:cs typeface="Arial" charset="0"/>
                <a:sym typeface="Telegraf"/>
              </a:rPr>
              <a:t>p&lt;</a:t>
            </a: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  <a:sym typeface="Telegraf"/>
              </a:rPr>
              <a:t>0.001</a:t>
            </a:r>
          </a:p>
        </p:txBody>
      </p:sp>
    </p:spTree>
    <p:extLst>
      <p:ext uri="{BB962C8B-B14F-4D97-AF65-F5344CB8AC3E}">
        <p14:creationId xmlns:p14="http://schemas.microsoft.com/office/powerpoint/2010/main" val="1741177433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574FD-C0EB-4DCE-9B75-F0E7AE7FC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C06DFAA-8A24-FD65-3108-0087427D4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66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E6A79E2-7123-8094-6B33-2960754A7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Esito: Polmonite (1)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0B4F3A9-E932-FE77-6944-5A0AAAE1FD2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B35AA23-4442-A25C-3626-C7E0C60DF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515690"/>
            <a:ext cx="1232225" cy="87437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B668D9-ADA1-E9DF-50E2-52FD8A01E3A9}"/>
              </a:ext>
            </a:extLst>
          </p:cNvPr>
          <p:cNvSpPr txBox="1"/>
          <p:nvPr/>
        </p:nvSpPr>
        <p:spPr>
          <a:xfrm>
            <a:off x="3671974" y="5581519"/>
            <a:ext cx="2713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0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C99EDB-5A24-3458-3621-802E4F761417}"/>
              </a:ext>
            </a:extLst>
          </p:cNvPr>
          <p:cNvSpPr txBox="1"/>
          <p:nvPr/>
        </p:nvSpPr>
        <p:spPr>
          <a:xfrm>
            <a:off x="4462549" y="5581519"/>
            <a:ext cx="2713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378990B-A3AA-080D-57FC-C017A549E2CE}"/>
              </a:ext>
            </a:extLst>
          </p:cNvPr>
          <p:cNvSpPr txBox="1"/>
          <p:nvPr/>
        </p:nvSpPr>
        <p:spPr>
          <a:xfrm>
            <a:off x="5181884" y="5581519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10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98B097A-1DFD-E02A-D1E8-1BF4D6A1EC13}"/>
              </a:ext>
            </a:extLst>
          </p:cNvPr>
          <p:cNvSpPr txBox="1"/>
          <p:nvPr/>
        </p:nvSpPr>
        <p:spPr>
          <a:xfrm>
            <a:off x="6001034" y="5581519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15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289AC30-9D03-8CFC-CBB5-A700C3017A31}"/>
              </a:ext>
            </a:extLst>
          </p:cNvPr>
          <p:cNvSpPr txBox="1"/>
          <p:nvPr/>
        </p:nvSpPr>
        <p:spPr>
          <a:xfrm>
            <a:off x="6820184" y="5581519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20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E95B6F8-7C74-6C9E-D9C9-8BD39C0752D1}"/>
              </a:ext>
            </a:extLst>
          </p:cNvPr>
          <p:cNvSpPr txBox="1"/>
          <p:nvPr/>
        </p:nvSpPr>
        <p:spPr>
          <a:xfrm>
            <a:off x="7639223" y="5576549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25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816FF0B-7F93-FC7E-B80E-ED5E526AE61A}"/>
              </a:ext>
            </a:extLst>
          </p:cNvPr>
          <p:cNvSpPr txBox="1"/>
          <p:nvPr/>
        </p:nvSpPr>
        <p:spPr>
          <a:xfrm>
            <a:off x="8458262" y="5576549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30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7A17C86-63CB-8A63-C317-299C3FB076AE}"/>
              </a:ext>
            </a:extLst>
          </p:cNvPr>
          <p:cNvSpPr txBox="1"/>
          <p:nvPr/>
        </p:nvSpPr>
        <p:spPr>
          <a:xfrm>
            <a:off x="9267776" y="5576549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35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79EAC1B-A229-4700-C5BA-9B9E18463847}"/>
              </a:ext>
            </a:extLst>
          </p:cNvPr>
          <p:cNvSpPr txBox="1"/>
          <p:nvPr/>
        </p:nvSpPr>
        <p:spPr>
          <a:xfrm>
            <a:off x="10077290" y="5576549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40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F20B982-6CEA-614A-331D-3BC987546072}"/>
              </a:ext>
            </a:extLst>
          </p:cNvPr>
          <p:cNvSpPr txBox="1"/>
          <p:nvPr/>
        </p:nvSpPr>
        <p:spPr>
          <a:xfrm>
            <a:off x="10872588" y="5567024"/>
            <a:ext cx="4237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45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1FCD2A4-23E9-7880-82FE-F112F2E2C180}"/>
              </a:ext>
            </a:extLst>
          </p:cNvPr>
          <p:cNvSpPr txBox="1"/>
          <p:nvPr/>
        </p:nvSpPr>
        <p:spPr>
          <a:xfrm>
            <a:off x="6810548" y="6000619"/>
            <a:ext cx="110935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Giorni</a:t>
            </a:r>
            <a:endParaRPr lang="en-US" sz="16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073090-D8F0-7000-CCC9-C0A39172B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250" y="2268409"/>
            <a:ext cx="9612000" cy="3351766"/>
          </a:xfrm>
          <a:prstGeom prst="rect">
            <a:avLst/>
          </a:prstGeom>
        </p:spPr>
      </p:pic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AF46E94D-39F2-1DDD-FB2B-ED2CC2D02B74}"/>
              </a:ext>
            </a:extLst>
          </p:cNvPr>
          <p:cNvCxnSpPr>
            <a:cxnSpLocks/>
          </p:cNvCxnSpPr>
          <p:nvPr/>
        </p:nvCxnSpPr>
        <p:spPr>
          <a:xfrm>
            <a:off x="9102870" y="4606374"/>
            <a:ext cx="0" cy="468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717B511-1178-2DE9-9E42-88823CF254AC}"/>
              </a:ext>
            </a:extLst>
          </p:cNvPr>
          <p:cNvSpPr txBox="1"/>
          <p:nvPr/>
        </p:nvSpPr>
        <p:spPr>
          <a:xfrm>
            <a:off x="9169398" y="4671097"/>
            <a:ext cx="1109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latin typeface="Arial" charset="0"/>
                <a:cs typeface="Arial" charset="0"/>
                <a:sym typeface="Telegraf"/>
              </a:rPr>
              <a:t>p</a:t>
            </a: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  <a:sym typeface="Telegraf"/>
              </a:rPr>
              <a:t>=0.014</a:t>
            </a:r>
          </a:p>
        </p:txBody>
      </p:sp>
    </p:spTree>
    <p:extLst>
      <p:ext uri="{BB962C8B-B14F-4D97-AF65-F5344CB8AC3E}">
        <p14:creationId xmlns:p14="http://schemas.microsoft.com/office/powerpoint/2010/main" val="80293697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A134B-D8F5-9C0F-0669-E2EFB8580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460D10C-D040-A848-94F7-9D9DCC61B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67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94D6187-34AE-0543-53A0-C1D38B33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Attenzione!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FE912F-58A4-A57B-A12F-E873B62C5E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81E437-EA6C-0841-290C-E99E2DAD335D}"/>
              </a:ext>
            </a:extLst>
          </p:cNvPr>
          <p:cNvSpPr txBox="1"/>
          <p:nvPr/>
        </p:nvSpPr>
        <p:spPr>
          <a:xfrm>
            <a:off x="609600" y="1594302"/>
            <a:ext cx="10972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2400" noProof="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endParaRPr lang="it-IT" sz="24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Abbiamo valutato l’effetto del </a:t>
            </a:r>
            <a:r>
              <a:rPr lang="it-IT" sz="2400" b="1" u="sng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primo</a:t>
            </a: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 supporto!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4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58595B"/>
                </a:solidFill>
                <a:latin typeface="Arial" charset="0"/>
                <a:cs typeface="Arial" charset="0"/>
                <a:sym typeface="Telegraf"/>
              </a:rPr>
              <a:t>Abbiamo stimato l’effetto «complessivo». Non è detto che sia uguale per tutti i pazienti! Analisi di sottogruppo?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it-IT" sz="240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it-IT" sz="2400" noProof="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algn="ctr"/>
            <a:endParaRPr lang="it-IT" sz="2400" noProof="0" dirty="0">
              <a:solidFill>
                <a:srgbClr val="58595B"/>
              </a:solidFill>
              <a:latin typeface="Arial" charset="0"/>
              <a:cs typeface="Arial" charset="0"/>
              <a:sym typeface="Telegraf"/>
            </a:endParaRPr>
          </a:p>
          <a:p>
            <a:pPr algn="ctr"/>
            <a:endParaRPr lang="it-IT" sz="2400" noProof="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elegraf"/>
            </a:endParaRPr>
          </a:p>
        </p:txBody>
      </p:sp>
    </p:spTree>
    <p:extLst>
      <p:ext uri="{BB962C8B-B14F-4D97-AF65-F5344CB8AC3E}">
        <p14:creationId xmlns:p14="http://schemas.microsoft.com/office/powerpoint/2010/main" val="4047129689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174C7-2BD4-1CB4-A9E7-18DA533C6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8815FF2-393F-578A-5706-C09A8CF5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68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C446F23-9E5E-64A9-801E-3C77EB896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Conclusioni e take home </a:t>
            </a:r>
            <a:r>
              <a:rPr lang="it-IT" dirty="0" err="1"/>
              <a:t>messages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34E937-4FC3-2884-D055-6D7F9DD126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570502-3FA5-147C-A37A-E5412CCECEFD}"/>
              </a:ext>
            </a:extLst>
          </p:cNvPr>
          <p:cNvSpPr/>
          <p:nvPr/>
        </p:nvSpPr>
        <p:spPr>
          <a:xfrm>
            <a:off x="576178" y="1544935"/>
            <a:ext cx="106900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Il </a:t>
            </a:r>
            <a:r>
              <a:rPr lang="en-GB" sz="2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supporto</a:t>
            </a:r>
            <a:r>
              <a:rPr lang="en-GB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GB" sz="2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respiratorio</a:t>
            </a:r>
            <a:r>
              <a:rPr lang="en-GB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è </a:t>
            </a:r>
            <a:r>
              <a:rPr lang="en-GB" sz="2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</a:t>
            </a:r>
            <a:r>
              <a:rPr lang="en-GB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età</a:t>
            </a:r>
            <a:r>
              <a:rPr lang="en-GB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del nostro “Lavoro” in TSI: </a:t>
            </a:r>
            <a:r>
              <a:rPr lang="en-GB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dobbiamo</a:t>
            </a:r>
            <a:r>
              <a:rPr lang="en-GB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GB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parlarne</a:t>
            </a:r>
            <a:r>
              <a:rPr lang="en-GB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GB" sz="2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noi</a:t>
            </a:r>
            <a:r>
              <a:rPr lang="en-GB" sz="2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63C19-B3B9-5005-DAD3-B622515CA972}"/>
              </a:ext>
            </a:extLst>
          </p:cNvPr>
          <p:cNvSpPr/>
          <p:nvPr/>
        </p:nvSpPr>
        <p:spPr>
          <a:xfrm>
            <a:off x="609600" y="2154253"/>
            <a:ext cx="40334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99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Malati anziani </a:t>
            </a:r>
            <a:r>
              <a:rPr lang="en-GB" sz="2000" b="1" cap="none" spc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99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eterogenei</a:t>
            </a:r>
            <a:r>
              <a:rPr lang="en-GB" sz="2000" b="1" cap="none" spc="0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99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2000" b="1" cap="none" spc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99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comorbidi</a:t>
            </a:r>
            <a:endParaRPr lang="en-GB" sz="2000" b="1" cap="none" spc="0" dirty="0">
              <a:ln w="9525">
                <a:solidFill>
                  <a:srgbClr val="7030A0"/>
                </a:solidFill>
                <a:prstDash val="solid"/>
              </a:ln>
              <a:solidFill>
                <a:srgbClr val="99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27C27-0400-F8BA-8341-92D6831E5356}"/>
              </a:ext>
            </a:extLst>
          </p:cNvPr>
          <p:cNvSpPr/>
          <p:nvPr/>
        </p:nvSpPr>
        <p:spPr>
          <a:xfrm>
            <a:off x="6625427" y="2092698"/>
            <a:ext cx="53673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IR </a:t>
            </a:r>
            <a:r>
              <a:rPr lang="en-GB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acuta</a:t>
            </a:r>
            <a:r>
              <a:rPr lang="en-GB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GB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</a:t>
            </a:r>
            <a:r>
              <a:rPr lang="en-GB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GB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cronica</a:t>
            </a:r>
            <a:r>
              <a:rPr lang="en-GB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fa </a:t>
            </a:r>
            <a:r>
              <a:rPr lang="en-GB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supporto</a:t>
            </a:r>
            <a:r>
              <a:rPr lang="en-GB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GB" sz="2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maggiore</a:t>
            </a:r>
            <a:endParaRPr lang="en-GB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F1BC45-5EC5-50D5-A1FB-A0877B8293A8}"/>
              </a:ext>
            </a:extLst>
          </p:cNvPr>
          <p:cNvSpPr/>
          <p:nvPr/>
        </p:nvSpPr>
        <p:spPr>
          <a:xfrm>
            <a:off x="3915927" y="2773529"/>
            <a:ext cx="35310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Parametri</a:t>
            </a:r>
            <a:r>
              <a:rPr lang="en-GB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GB" sz="2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all’ingresso</a:t>
            </a:r>
            <a:r>
              <a:rPr lang="en-GB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GB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CO2</a:t>
            </a:r>
            <a:r>
              <a:rPr lang="en-GB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sym typeface="Wingdings" panose="05000000000000000000" pitchFamily="2" charset="2"/>
              </a:rPr>
              <a:t>NIV    IpoO2HFNC</a:t>
            </a:r>
            <a:endParaRPr lang="en-GB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6E3E03-0BF2-7AE4-C1B8-D4802DEED153}"/>
              </a:ext>
            </a:extLst>
          </p:cNvPr>
          <p:cNvSpPr/>
          <p:nvPr/>
        </p:nvSpPr>
        <p:spPr>
          <a:xfrm>
            <a:off x="456259" y="3713964"/>
            <a:ext cx="960173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HFNC: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↑</a:t>
            </a:r>
            <a:r>
              <a:rPr lang="en-GB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Ipossiemia</a:t>
            </a:r>
            <a:r>
              <a:rPr lang="en-GB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GB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immunodepressi</a:t>
            </a:r>
            <a:r>
              <a:rPr lang="en-GB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GB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infetti</a:t>
            </a:r>
            <a:r>
              <a:rPr lang="en-GB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GB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giovani</a:t>
            </a:r>
            <a:r>
              <a:rPr lang="en-GB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BPCO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↔</a:t>
            </a:r>
            <a:r>
              <a:rPr lang="en-GB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Mortalità</a:t>
            </a:r>
            <a:endParaRPr lang="en-GB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↓</a:t>
            </a:r>
            <a:r>
              <a:rPr lang="en-GB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trasferimento</a:t>
            </a:r>
            <a:r>
              <a:rPr lang="en-GB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TI BPCO e </a:t>
            </a:r>
            <a:r>
              <a:rPr lang="en-GB" sz="32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polmonite</a:t>
            </a:r>
            <a:endParaRPr lang="en-GB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↓ Delirium</a:t>
            </a:r>
          </a:p>
          <a:p>
            <a:endParaRPr lang="en-GB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599076-1769-313C-102F-A3C21ED62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379" y="2977470"/>
            <a:ext cx="1971950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5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CA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272" y="2485577"/>
            <a:ext cx="4535671" cy="4535671"/>
          </a:xfrm>
          <a:prstGeom prst="rect">
            <a:avLst/>
          </a:prstGeom>
        </p:spPr>
      </p:pic>
      <p:sp>
        <p:nvSpPr>
          <p:cNvPr id="10" name="Title 6"/>
          <p:cNvSpPr txBox="1"/>
          <p:nvPr/>
        </p:nvSpPr>
        <p:spPr>
          <a:xfrm>
            <a:off x="2318378" y="1337803"/>
            <a:ext cx="7555461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2860" rIns="22860" anchor="ctr">
            <a:spAutoFit/>
          </a:bodyPr>
          <a:lstStyle/>
          <a:p>
            <a:pPr algn="ctr" defTabSz="228600">
              <a:defRPr sz="12000">
                <a:solidFill>
                  <a:srgbClr val="6B6C6E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lang="it-IT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Grazie per l’attenzione! </a:t>
            </a:r>
            <a:endParaRPr sz="5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261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1ADA2-D3F6-0CD6-F382-389CC3D04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BD353F2-08C1-732A-E5DB-48697A368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7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09FB0AB-F1FD-CC2E-074D-72F9D683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Provenienza    STEP-UP     vs   STEP-DOWN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3DE8CEA-5B2D-C1CF-8FEA-7AE5390757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BFBE2745-1B29-F5F9-8DDA-AAC567880D82}"/>
                  </a:ext>
                </a:extLst>
              </p:cNvPr>
              <p:cNvGraphicFramePr/>
              <p:nvPr/>
            </p:nvGraphicFramePr>
            <p:xfrm>
              <a:off x="2060575" y="1846791"/>
              <a:ext cx="7416800" cy="450955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BFBE2745-1B29-F5F9-8DDA-AAC567880D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0575" y="1846791"/>
                <a:ext cx="7416800" cy="450955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772ABB1-BB2A-AC03-956F-DC366ADFF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80087">
            <a:off x="8452565" y="1919682"/>
            <a:ext cx="3323722" cy="37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271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B0137-1F3E-6219-A5D1-F48784EAA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EAC8382-F50C-A0A0-A2A7-DEE5C79B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8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5EA6E11-6F91-FA04-EA34-41C87D126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Studio in progress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9A6B543-CD8E-7099-E803-C5CCDB0A81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sp>
        <p:nvSpPr>
          <p:cNvPr id="7" name="Trapezium 6">
            <a:extLst>
              <a:ext uri="{FF2B5EF4-FFF2-40B4-BE49-F238E27FC236}">
                <a16:creationId xmlns:a16="http://schemas.microsoft.com/office/drawing/2014/main" id="{A0799BF2-D9B3-3A05-231C-1F45C678C09C}"/>
              </a:ext>
            </a:extLst>
          </p:cNvPr>
          <p:cNvSpPr/>
          <p:nvPr/>
        </p:nvSpPr>
        <p:spPr>
          <a:xfrm rot="10800000">
            <a:off x="870964" y="1357953"/>
            <a:ext cx="5285995" cy="786034"/>
          </a:xfrm>
          <a:prstGeom prst="trapezoid">
            <a:avLst>
              <a:gd name="adj" fmla="val 27424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9EC00F-04C5-3C05-B9C9-454D88A887FB}"/>
              </a:ext>
            </a:extLst>
          </p:cNvPr>
          <p:cNvSpPr txBox="1"/>
          <p:nvPr/>
        </p:nvSpPr>
        <p:spPr>
          <a:xfrm>
            <a:off x="1517330" y="1602726"/>
            <a:ext cx="389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Ricoverati dal 1/1/2022 al 31/12/2024</a:t>
            </a:r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id="{063A6380-D47F-663D-A396-6F9624FF1290}"/>
              </a:ext>
            </a:extLst>
          </p:cNvPr>
          <p:cNvSpPr/>
          <p:nvPr/>
        </p:nvSpPr>
        <p:spPr>
          <a:xfrm rot="10800000">
            <a:off x="1391528" y="3319512"/>
            <a:ext cx="4253368" cy="1529736"/>
          </a:xfrm>
          <a:prstGeom prst="trapezoid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CB74EF-7C5C-7E11-A5FF-1AA91625D992}"/>
              </a:ext>
            </a:extLst>
          </p:cNvPr>
          <p:cNvSpPr txBox="1"/>
          <p:nvPr/>
        </p:nvSpPr>
        <p:spPr>
          <a:xfrm>
            <a:off x="2062089" y="3639429"/>
            <a:ext cx="2827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Problematica respiratoria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Infezione respiratoria</a:t>
            </a:r>
          </a:p>
        </p:txBody>
      </p:sp>
      <p:sp>
        <p:nvSpPr>
          <p:cNvPr id="11" name="Trapezium 10">
            <a:extLst>
              <a:ext uri="{FF2B5EF4-FFF2-40B4-BE49-F238E27FC236}">
                <a16:creationId xmlns:a16="http://schemas.microsoft.com/office/drawing/2014/main" id="{A7839DC3-2718-111B-4130-5FDE60C9DDEF}"/>
              </a:ext>
            </a:extLst>
          </p:cNvPr>
          <p:cNvSpPr/>
          <p:nvPr/>
        </p:nvSpPr>
        <p:spPr>
          <a:xfrm rot="10800000">
            <a:off x="1773698" y="4846426"/>
            <a:ext cx="3493245" cy="152973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E45212-DE43-EBF2-1AAF-90D7F58D2098}"/>
              </a:ext>
            </a:extLst>
          </p:cNvPr>
          <p:cNvSpPr txBox="1"/>
          <p:nvPr/>
        </p:nvSpPr>
        <p:spPr>
          <a:xfrm>
            <a:off x="2208627" y="4849248"/>
            <a:ext cx="26810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PaO2 &lt; 60,</a:t>
            </a:r>
            <a:endParaRPr lang="it-IT" dirty="0"/>
          </a:p>
          <a:p>
            <a:pPr algn="ctr"/>
            <a:r>
              <a:rPr lang="en-GB" dirty="0"/>
              <a:t>Respiratory rate ≥ 25,</a:t>
            </a:r>
            <a:endParaRPr lang="it-IT" dirty="0"/>
          </a:p>
          <a:p>
            <a:pPr algn="ctr"/>
            <a:r>
              <a:rPr lang="en-GB" dirty="0"/>
              <a:t>PaO2/FiO2 &lt; 250,</a:t>
            </a:r>
            <a:endParaRPr lang="it-IT" dirty="0"/>
          </a:p>
          <a:p>
            <a:pPr algn="ctr"/>
            <a:r>
              <a:rPr lang="en-GB" dirty="0"/>
              <a:t>PaCO2 (mmHg) &gt; 50 </a:t>
            </a:r>
          </a:p>
          <a:p>
            <a:pPr algn="ctr"/>
            <a:r>
              <a:rPr lang="en-GB" dirty="0"/>
              <a:t>pH &lt; 7.35.</a:t>
            </a:r>
          </a:p>
        </p:txBody>
      </p:sp>
      <p:sp>
        <p:nvSpPr>
          <p:cNvPr id="13" name="Trapezium 12">
            <a:extLst>
              <a:ext uri="{FF2B5EF4-FFF2-40B4-BE49-F238E27FC236}">
                <a16:creationId xmlns:a16="http://schemas.microsoft.com/office/drawing/2014/main" id="{99F265BB-5716-D5E6-1931-03C8C617D3A2}"/>
              </a:ext>
            </a:extLst>
          </p:cNvPr>
          <p:cNvSpPr/>
          <p:nvPr/>
        </p:nvSpPr>
        <p:spPr>
          <a:xfrm rot="10800000">
            <a:off x="1187836" y="2524260"/>
            <a:ext cx="4650986" cy="795252"/>
          </a:xfrm>
          <a:prstGeom prst="trapezoid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FBD5D-73E8-6F5E-A191-ECAA74F6C8D2}"/>
              </a:ext>
            </a:extLst>
          </p:cNvPr>
          <p:cNvSpPr txBox="1"/>
          <p:nvPr/>
        </p:nvSpPr>
        <p:spPr>
          <a:xfrm>
            <a:off x="2208626" y="2748227"/>
            <a:ext cx="268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Soli accessi dal PS </a:t>
            </a:r>
          </a:p>
        </p:txBody>
      </p:sp>
      <p:sp>
        <p:nvSpPr>
          <p:cNvPr id="16" name="Trapezium 15">
            <a:extLst>
              <a:ext uri="{FF2B5EF4-FFF2-40B4-BE49-F238E27FC236}">
                <a16:creationId xmlns:a16="http://schemas.microsoft.com/office/drawing/2014/main" id="{A69580F5-98FD-8E22-5385-90A65E99568E}"/>
              </a:ext>
            </a:extLst>
          </p:cNvPr>
          <p:cNvSpPr/>
          <p:nvPr/>
        </p:nvSpPr>
        <p:spPr>
          <a:xfrm rot="10800000">
            <a:off x="1092264" y="2155473"/>
            <a:ext cx="4842130" cy="369331"/>
          </a:xfrm>
          <a:prstGeom prst="trapezoid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CC71F0-67A4-ED35-A327-415AB5C5CB3C}"/>
              </a:ext>
            </a:extLst>
          </p:cNvPr>
          <p:cNvSpPr txBox="1"/>
          <p:nvPr/>
        </p:nvSpPr>
        <p:spPr>
          <a:xfrm>
            <a:off x="1592123" y="2136149"/>
            <a:ext cx="389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Adulti, selezione 2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EF9D54F-116F-76CB-4D41-A1E351315110}"/>
              </a:ext>
            </a:extLst>
          </p:cNvPr>
          <p:cNvSpPr txBox="1"/>
          <p:nvPr/>
        </p:nvSpPr>
        <p:spPr>
          <a:xfrm>
            <a:off x="4286864" y="15378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13271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47BDE5C-81B2-06AF-6539-41245B1FB426}"/>
              </a:ext>
            </a:extLst>
          </p:cNvPr>
          <p:cNvSpPr txBox="1"/>
          <p:nvPr/>
        </p:nvSpPr>
        <p:spPr>
          <a:xfrm>
            <a:off x="4064000" y="22161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12704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650B17E-B3ED-399F-ED16-61A3FDBFA3F1}"/>
              </a:ext>
            </a:extLst>
          </p:cNvPr>
          <p:cNvSpPr txBox="1"/>
          <p:nvPr/>
        </p:nvSpPr>
        <p:spPr>
          <a:xfrm>
            <a:off x="3887374" y="28242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10114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9C108DC-EA81-B374-C521-07C862CE1A34}"/>
              </a:ext>
            </a:extLst>
          </p:cNvPr>
          <p:cNvSpPr txBox="1"/>
          <p:nvPr/>
        </p:nvSpPr>
        <p:spPr>
          <a:xfrm>
            <a:off x="3372464" y="39330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5068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AD4DC96-13D4-047B-A7D4-F92AE974070D}"/>
              </a:ext>
            </a:extLst>
          </p:cNvPr>
          <p:cNvSpPr txBox="1"/>
          <p:nvPr/>
        </p:nvSpPr>
        <p:spPr>
          <a:xfrm>
            <a:off x="3048000" y="53627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3538 </a:t>
            </a:r>
          </a:p>
        </p:txBody>
      </p:sp>
    </p:spTree>
    <p:extLst>
      <p:ext uri="{BB962C8B-B14F-4D97-AF65-F5344CB8AC3E}">
        <p14:creationId xmlns:p14="http://schemas.microsoft.com/office/powerpoint/2010/main" val="30410918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CA35F-52FE-9FBC-0A2A-513DF7C6C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8738654-FAAF-CEA7-3C13-B2240B9B9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9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321843BC-3426-2947-8F70-614EFD376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Caratteristiche demografiche                       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88F32D-E910-BE53-A559-C4FC5B41D8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BE7EEC-A980-8F86-17C5-271C2E70D1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202"/>
          <a:stretch>
            <a:fillRect/>
          </a:stretch>
        </p:blipFill>
        <p:spPr>
          <a:xfrm>
            <a:off x="609600" y="1772226"/>
            <a:ext cx="4066869" cy="33135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4CBB60-7E84-9754-F059-CA20AE57DCF6}"/>
              </a:ext>
            </a:extLst>
          </p:cNvPr>
          <p:cNvSpPr txBox="1"/>
          <p:nvPr/>
        </p:nvSpPr>
        <p:spPr>
          <a:xfrm>
            <a:off x="5221059" y="2538538"/>
            <a:ext cx="1044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48,6% over 75</a:t>
            </a:r>
          </a:p>
          <a:p>
            <a:endParaRPr lang="it-IT" dirty="0"/>
          </a:p>
          <a:p>
            <a:r>
              <a:rPr lang="it-IT" dirty="0"/>
              <a:t>74,8 % </a:t>
            </a:r>
          </a:p>
          <a:p>
            <a:r>
              <a:rPr lang="it-IT" dirty="0"/>
              <a:t>over 65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E5D010D-D4BB-EE19-7DA2-647E1D36E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21252"/>
              </p:ext>
            </p:extLst>
          </p:nvPr>
        </p:nvGraphicFramePr>
        <p:xfrm>
          <a:off x="6752097" y="1694842"/>
          <a:ext cx="4066870" cy="331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92543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5174</TotalTime>
  <Words>3940</Words>
  <Application>Microsoft Office PowerPoint</Application>
  <PresentationFormat>Widescreen</PresentationFormat>
  <Paragraphs>658</Paragraphs>
  <Slides>69</Slides>
  <Notes>39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69</vt:i4>
      </vt:variant>
    </vt:vector>
  </HeadingPairs>
  <TitlesOfParts>
    <vt:vector size="79" baseType="lpstr">
      <vt:lpstr>Arial</vt:lpstr>
      <vt:lpstr>Calibri</vt:lpstr>
      <vt:lpstr>Calibri Light</vt:lpstr>
      <vt:lpstr>Helvetica Neue</vt:lpstr>
      <vt:lpstr>Tahoma</vt:lpstr>
      <vt:lpstr>Times New Roman</vt:lpstr>
      <vt:lpstr>Times Roman</vt:lpstr>
      <vt:lpstr>Wingdings</vt:lpstr>
      <vt:lpstr>Tema di Office</vt:lpstr>
      <vt:lpstr>Custom Design</vt:lpstr>
      <vt:lpstr>Presentazione standard di PowerPoint</vt:lpstr>
      <vt:lpstr>I pazienti respiratori in TSI </vt:lpstr>
      <vt:lpstr>L’esperienza nel nostro centro      (AOU San Luigi Orbassano (TO))</vt:lpstr>
      <vt:lpstr>Supporto respiratorio all’ingresso  e     in degenza per anno</vt:lpstr>
      <vt:lpstr>Presentazione standard di PowerPoint</vt:lpstr>
      <vt:lpstr>Studio in progress</vt:lpstr>
      <vt:lpstr>Provenienza    STEP-UP     vs   STEP-DOWN</vt:lpstr>
      <vt:lpstr>Studio in progress</vt:lpstr>
      <vt:lpstr>Caratteristiche demografiche                         </vt:lpstr>
      <vt:lpstr>Caratteristiche pazienti</vt:lpstr>
      <vt:lpstr>Caratteristiche funzionali pz con comorbilità respiratoria e cardiovascolare</vt:lpstr>
      <vt:lpstr>Terapie croniche</vt:lpstr>
      <vt:lpstr>Tipologia paziente : problematiche cliniche all’ammissione </vt:lpstr>
      <vt:lpstr>Infezioni                       </vt:lpstr>
      <vt:lpstr>Presentazione standard di PowerPoint</vt:lpstr>
      <vt:lpstr>Modalità di supporto respiratorio all’ingresso e durante la degenza</vt:lpstr>
      <vt:lpstr>Procedure durante la degenza</vt:lpstr>
      <vt:lpstr>Accessi per anno delle diagnosi principali</vt:lpstr>
      <vt:lpstr>Modalità di ventilazione all’ingresso per anno e per patologia</vt:lpstr>
      <vt:lpstr>Ipotesi</vt:lpstr>
      <vt:lpstr>Confronto fra i gruppi di diagnosi e per supprto: età e sesso</vt:lpstr>
      <vt:lpstr>Confronto fra i gruppi di diagnosi e per supprto : BMI </vt:lpstr>
      <vt:lpstr>Confronto fra i gruppi di diagnosi e per supprto : COMORBILITA’</vt:lpstr>
      <vt:lpstr>Confronto fra i gruppi: Terapie croniche e fattori concomitanti</vt:lpstr>
      <vt:lpstr>Confronto fra i gruppi: Terapie croniche e fattori concomitanti</vt:lpstr>
      <vt:lpstr>Confronto fra i gruppi di diagnosi: Parametri vitali ARDS               BPCO                POLMONITE</vt:lpstr>
      <vt:lpstr>Confronto fra i gruppi di diagnosi: Parametri vitali ARDS                       BPCO            POLMONITE</vt:lpstr>
      <vt:lpstr>Confronto fra i gruppi per supporto: Parametri vitali</vt:lpstr>
      <vt:lpstr>Confronto fra i gruppi per supporto: Parametri vitali</vt:lpstr>
      <vt:lpstr>Confronto fra i gruppi per supporto: Parametri vitali</vt:lpstr>
      <vt:lpstr>Outcomes dei pazienti        Complicanze (1):</vt:lpstr>
      <vt:lpstr>Outcomes dei pazienti        Complicanze respiratorie (2):</vt:lpstr>
      <vt:lpstr>Outcomes dei pazienti        Procedure (3):</vt:lpstr>
      <vt:lpstr>Outcomes dei pazienti        Agitazione o delirium (4):</vt:lpstr>
      <vt:lpstr>Outcomes dei pazienti        Mortalità TSI:</vt:lpstr>
      <vt:lpstr>Outcomes dei pazienti        Mortalità H:</vt:lpstr>
      <vt:lpstr>Outcomes dei pazienti        Degenza:</vt:lpstr>
      <vt:lpstr>Outcomes dei pazienti        Degenza  H:</vt:lpstr>
      <vt:lpstr>Outcomes dei pazienti        Trasferimenti in TI:</vt:lpstr>
      <vt:lpstr>Dai fattori prognostici al matching</vt:lpstr>
      <vt:lpstr>Obiettivo: effetto del primo supporto sull’esito dei pazienti</vt:lpstr>
      <vt:lpstr>Efficacia negli studi osservazionali: problema </vt:lpstr>
      <vt:lpstr>Criteri di eleggibilità</vt:lpstr>
      <vt:lpstr>Propensity score</vt:lpstr>
      <vt:lpstr>Propensity score (BPCO): COT, HFNC, NIV</vt:lpstr>
      <vt:lpstr>Propensity score (BPCO): COT, HFNC, NIV</vt:lpstr>
      <vt:lpstr>Propensity score (BPCO): COT, HFNC, NIV</vt:lpstr>
      <vt:lpstr>Propensity score (BPCO): COT, HFNC, NIV</vt:lpstr>
      <vt:lpstr>Propensity score (BPCO): COT, HFNC, NIV</vt:lpstr>
      <vt:lpstr>Propensity score (BPCO): COT, HFNC, NIV</vt:lpstr>
      <vt:lpstr>Propensity score (BPCO): COT, HFNC, NIV</vt:lpstr>
      <vt:lpstr>Propensity score (BPCO): COT, HFNC, NIV</vt:lpstr>
      <vt:lpstr>Propensity score (BPCO): COT, HFNC, NIV</vt:lpstr>
      <vt:lpstr>Propensity score (BPCO): COT, HFNC, NIV</vt:lpstr>
      <vt:lpstr>Propensity score (BPCO): COT, HFNC, NIV</vt:lpstr>
      <vt:lpstr>Propensity score (BPCO): COT, HFNC, NIV</vt:lpstr>
      <vt:lpstr>Domanda di ricerca</vt:lpstr>
      <vt:lpstr>Efficacia negli studi osservazionali: soluzione </vt:lpstr>
      <vt:lpstr>Bilanciamento delle caratteristiche all’ammissione (BPCO)</vt:lpstr>
      <vt:lpstr>Bilanciamento delle caratteristiche all’ammissione (BPCO)  </vt:lpstr>
      <vt:lpstr>Esito: ARDS (1)</vt:lpstr>
      <vt:lpstr>Esito: ARDS (2)</vt:lpstr>
      <vt:lpstr>Esito: BPCO (1)</vt:lpstr>
      <vt:lpstr>Esito: BPCO (2)</vt:lpstr>
      <vt:lpstr>Esito: Polmonite (1)</vt:lpstr>
      <vt:lpstr>Esito: Polmonite (1)</vt:lpstr>
      <vt:lpstr>Attenzione!</vt:lpstr>
      <vt:lpstr>Conclusioni e take home messages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Nattino</dc:creator>
  <cp:lastModifiedBy>Gabriele Navone</cp:lastModifiedBy>
  <cp:revision>283</cp:revision>
  <dcterms:created xsi:type="dcterms:W3CDTF">2022-07-04T15:03:12Z</dcterms:created>
  <dcterms:modified xsi:type="dcterms:W3CDTF">2025-11-05T16:25:08Z</dcterms:modified>
</cp:coreProperties>
</file>