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sldIdLst>
    <p:sldId id="272" r:id="rId3"/>
    <p:sldId id="308" r:id="rId4"/>
    <p:sldId id="257" r:id="rId5"/>
    <p:sldId id="258" r:id="rId6"/>
    <p:sldId id="294" r:id="rId7"/>
    <p:sldId id="309" r:id="rId8"/>
    <p:sldId id="259" r:id="rId9"/>
    <p:sldId id="291" r:id="rId10"/>
    <p:sldId id="2625" r:id="rId11"/>
    <p:sldId id="283" r:id="rId12"/>
    <p:sldId id="295" r:id="rId13"/>
    <p:sldId id="296" r:id="rId14"/>
    <p:sldId id="297" r:id="rId15"/>
    <p:sldId id="302" r:id="rId16"/>
    <p:sldId id="303" r:id="rId17"/>
    <p:sldId id="2624" r:id="rId18"/>
    <p:sldId id="301" r:id="rId19"/>
    <p:sldId id="285" r:id="rId20"/>
    <p:sldId id="300" r:id="rId21"/>
    <p:sldId id="307" r:id="rId22"/>
    <p:sldId id="306" r:id="rId23"/>
    <p:sldId id="2621" r:id="rId24"/>
    <p:sldId id="260" r:id="rId25"/>
    <p:sldId id="287" r:id="rId2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ACB"/>
    <a:srgbClr val="8319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Stile chiaro 3 - Color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autoAdjust="0"/>
    <p:restoredTop sz="82022"/>
  </p:normalViewPr>
  <p:slideViewPr>
    <p:cSldViewPr snapToGrid="0">
      <p:cViewPr varScale="1">
        <p:scale>
          <a:sx n="100" d="100"/>
          <a:sy n="100" d="100"/>
        </p:scale>
        <p:origin x="12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01A70-51A7-7F47-B00F-B56D1E465178}" type="datetimeFigureOut">
              <a:rPr lang="en-US" smtClean="0"/>
              <a:t>11/7/25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D7FC3-12D2-1648-ADE3-C64AC7DBEBA8}" type="slidenum">
              <a:rPr lang="en-US" smtClean="0"/>
              <a:t>‹N›</a:t>
            </a:fld>
            <a:endParaRPr lang="en-US"/>
          </a:p>
        </p:txBody>
      </p:sp>
    </p:spTree>
    <p:extLst>
      <p:ext uri="{BB962C8B-B14F-4D97-AF65-F5344CB8AC3E}">
        <p14:creationId xmlns:p14="http://schemas.microsoft.com/office/powerpoint/2010/main" val="147421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Buongiorno a tutti io </a:t>
            </a:r>
            <a:r>
              <a:rPr lang="en-US" dirty="0" err="1"/>
              <a:t>sono</a:t>
            </a:r>
            <a:r>
              <a:rPr lang="en-US" dirty="0"/>
              <a:t> Ludovico </a:t>
            </a:r>
            <a:r>
              <a:rPr lang="en-US" dirty="0" err="1"/>
              <a:t>Furlan</a:t>
            </a:r>
            <a:r>
              <a:rPr lang="en-US" dirty="0"/>
              <a:t> e </a:t>
            </a:r>
            <a:r>
              <a:rPr lang="en-US" dirty="0" err="1"/>
              <a:t>oggi</a:t>
            </a:r>
            <a:r>
              <a:rPr lang="en-US" dirty="0"/>
              <a:t> vi </a:t>
            </a:r>
            <a:r>
              <a:rPr lang="en-US" dirty="0" err="1"/>
              <a:t>parlerò</a:t>
            </a:r>
            <a:r>
              <a:rPr lang="en-US" dirty="0"/>
              <a:t> </a:t>
            </a:r>
            <a:r>
              <a:rPr lang="en-US" dirty="0" err="1"/>
              <a:t>della</a:t>
            </a:r>
            <a:r>
              <a:rPr lang="en-US" dirty="0"/>
              <a:t> </a:t>
            </a:r>
            <a:r>
              <a:rPr lang="en-US" dirty="0" err="1"/>
              <a:t>scuola</a:t>
            </a:r>
            <a:r>
              <a:rPr lang="en-US" dirty="0"/>
              <a:t> di </a:t>
            </a:r>
            <a:r>
              <a:rPr lang="en-US" dirty="0" err="1"/>
              <a:t>specialità</a:t>
            </a:r>
            <a:r>
              <a:rPr lang="en-US" dirty="0"/>
              <a:t> in </a:t>
            </a:r>
            <a:r>
              <a:rPr lang="en-US" dirty="0" err="1"/>
              <a:t>particolare</a:t>
            </a:r>
            <a:r>
              <a:rPr lang="en-US" dirty="0"/>
              <a:t> </a:t>
            </a:r>
            <a:r>
              <a:rPr lang="en-US" dirty="0" err="1"/>
              <a:t>dei</a:t>
            </a:r>
            <a:r>
              <a:rPr lang="en-US" dirty="0"/>
              <a:t> </a:t>
            </a:r>
            <a:r>
              <a:rPr lang="en-US" dirty="0" err="1"/>
              <a:t>dati</a:t>
            </a:r>
            <a:r>
              <a:rPr lang="en-US" dirty="0"/>
              <a:t> </a:t>
            </a:r>
            <a:r>
              <a:rPr lang="en-US" dirty="0" err="1"/>
              <a:t>sul</a:t>
            </a:r>
            <a:r>
              <a:rPr lang="en-US" dirty="0"/>
              <a:t> test </a:t>
            </a:r>
            <a:r>
              <a:rPr lang="en-US" dirty="0" err="1"/>
              <a:t>nazionale</a:t>
            </a:r>
            <a:r>
              <a:rPr lang="en-US" dirty="0"/>
              <a:t> per </a:t>
            </a:r>
            <a:r>
              <a:rPr lang="en-US" dirty="0" err="1"/>
              <a:t>gli</a:t>
            </a:r>
            <a:r>
              <a:rPr lang="en-US" dirty="0"/>
              <a:t> </a:t>
            </a:r>
            <a:r>
              <a:rPr lang="en-US" dirty="0" err="1"/>
              <a:t>specializzandi</a:t>
            </a:r>
            <a:r>
              <a:rPr lang="en-US" dirty="0"/>
              <a:t>. </a:t>
            </a:r>
          </a:p>
        </p:txBody>
      </p:sp>
      <p:sp>
        <p:nvSpPr>
          <p:cNvPr id="4" name="Segnaposto numero diapositiva 3"/>
          <p:cNvSpPr>
            <a:spLocks noGrp="1"/>
          </p:cNvSpPr>
          <p:nvPr>
            <p:ph type="sldNum" sz="quarter" idx="5"/>
          </p:nvPr>
        </p:nvSpPr>
        <p:spPr/>
        <p:txBody>
          <a:bodyPr/>
          <a:lstStyle/>
          <a:p>
            <a:fld id="{395D7FC3-12D2-1648-ADE3-C64AC7DBEBA8}" type="slidenum">
              <a:rPr lang="en-US" smtClean="0"/>
              <a:t>1</a:t>
            </a:fld>
            <a:endParaRPr lang="en-US"/>
          </a:p>
        </p:txBody>
      </p:sp>
    </p:spTree>
    <p:extLst>
      <p:ext uri="{BB962C8B-B14F-4D97-AF65-F5344CB8AC3E}">
        <p14:creationId xmlns:p14="http://schemas.microsoft.com/office/powerpoint/2010/main" val="39912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23AB3-4148-DB37-A805-D3DA92EF8B1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3382082-EEA4-7F2C-1395-2C5E473E15C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1D0F26B-19AC-7F7D-77D1-6A93BAC3D576}"/>
              </a:ext>
            </a:extLst>
          </p:cNvPr>
          <p:cNvSpPr>
            <a:spLocks noGrp="1"/>
          </p:cNvSpPr>
          <p:nvPr>
            <p:ph type="body" idx="1"/>
          </p:nvPr>
        </p:nvSpPr>
        <p:spPr/>
        <p:txBody>
          <a:bodyPr/>
          <a:lstStyle/>
          <a:p>
            <a:r>
              <a:rPr lang="it-IT" dirty="0"/>
              <a:t>Il numero di posti disponibili incide significativamente su questo rapporto ma non riflette le ambizioni dei candidati. O meglio sarebbe molto bello se ognuno potesse fare quello che preferisce e i posti fossero distribuiti sul desiderio ma ovviamente sono decisi in base alle esigenze del sistema sanitario. </a:t>
            </a:r>
          </a:p>
          <a:p>
            <a:endParaRPr lang="it-IT" dirty="0"/>
          </a:p>
          <a:p>
            <a:r>
              <a:rPr lang="it-IT" dirty="0"/>
              <a:t>E se vedete negli anni tutte queste specialità che per rapporto borse assegnate/posti disponibili vanno molto male in realtà hanno complessivamente un sacco di borse a disposizione, un denominatore molto grande, Tra i più alti. </a:t>
            </a:r>
          </a:p>
        </p:txBody>
      </p:sp>
      <p:sp>
        <p:nvSpPr>
          <p:cNvPr id="4" name="Segnaposto numero diapositiva 3">
            <a:extLst>
              <a:ext uri="{FF2B5EF4-FFF2-40B4-BE49-F238E27FC236}">
                <a16:creationId xmlns:a16="http://schemas.microsoft.com/office/drawing/2014/main" id="{A38AF129-C90F-E575-0B79-91A48F3C3B39}"/>
              </a:ext>
            </a:extLst>
          </p:cNvPr>
          <p:cNvSpPr>
            <a:spLocks noGrp="1"/>
          </p:cNvSpPr>
          <p:nvPr>
            <p:ph type="sldNum" sz="quarter" idx="5"/>
          </p:nvPr>
        </p:nvSpPr>
        <p:spPr/>
        <p:txBody>
          <a:bodyPr/>
          <a:lstStyle/>
          <a:p>
            <a:fld id="{395D7FC3-12D2-1648-ADE3-C64AC7DBEBA8}" type="slidenum">
              <a:rPr lang="en-US" smtClean="0"/>
              <a:t>11</a:t>
            </a:fld>
            <a:endParaRPr lang="en-US"/>
          </a:p>
        </p:txBody>
      </p:sp>
    </p:spTree>
    <p:extLst>
      <p:ext uri="{BB962C8B-B14F-4D97-AF65-F5344CB8AC3E}">
        <p14:creationId xmlns:p14="http://schemas.microsoft.com/office/powerpoint/2010/main" val="4218777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A073B-3D42-FF67-FADF-FF2F6EAC6F5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66BDE3F-E368-9498-F34D-62B050E4BC6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2E77567-66FB-9E8A-B4FE-BECC5791A9EB}"/>
              </a:ext>
            </a:extLst>
          </p:cNvPr>
          <p:cNvSpPr>
            <a:spLocks noGrp="1"/>
          </p:cNvSpPr>
          <p:nvPr>
            <p:ph type="body" idx="1"/>
          </p:nvPr>
        </p:nvSpPr>
        <p:spPr/>
        <p:txBody>
          <a:bodyPr/>
          <a:lstStyle/>
          <a:p>
            <a:r>
              <a:rPr lang="it-IT" sz="1800" dirty="0">
                <a:effectLst/>
                <a:latin typeface="LMRoman10"/>
              </a:rPr>
              <a:t>Se guardiamo poi come è aumentato il numero di posti a disposizione negli ultimi anni, e di nuovo difficilmente dipenderà dal desiderio degli </a:t>
            </a:r>
            <a:r>
              <a:rPr lang="it-IT" sz="1800" dirty="0" err="1">
                <a:effectLst/>
                <a:latin typeface="LMRoman10"/>
              </a:rPr>
              <a:t>spec</a:t>
            </a:r>
            <a:r>
              <a:rPr lang="it-IT" sz="1800" dirty="0">
                <a:effectLst/>
                <a:latin typeface="LMRoman10"/>
              </a:rPr>
              <a:t>, l’aumento percentuale è stato mostruoso, probabilmente per una latenza di risposta del sistema di arruolamento rispetto alle esigenze del sistema sanitario. In percentuale solo Igiene e Malattie dell’apparato respiratorio hanno avuto negli anni un aumento percentuale maggiore a quello di emergenza e urgenza. </a:t>
            </a:r>
            <a:endParaRPr lang="it-IT" sz="2800" dirty="0"/>
          </a:p>
        </p:txBody>
      </p:sp>
      <p:sp>
        <p:nvSpPr>
          <p:cNvPr id="4" name="Segnaposto numero diapositiva 3">
            <a:extLst>
              <a:ext uri="{FF2B5EF4-FFF2-40B4-BE49-F238E27FC236}">
                <a16:creationId xmlns:a16="http://schemas.microsoft.com/office/drawing/2014/main" id="{7E994F5D-144A-4FB0-5CAD-57E10B959087}"/>
              </a:ext>
            </a:extLst>
          </p:cNvPr>
          <p:cNvSpPr>
            <a:spLocks noGrp="1"/>
          </p:cNvSpPr>
          <p:nvPr>
            <p:ph type="sldNum" sz="quarter" idx="5"/>
          </p:nvPr>
        </p:nvSpPr>
        <p:spPr/>
        <p:txBody>
          <a:bodyPr/>
          <a:lstStyle/>
          <a:p>
            <a:fld id="{395D7FC3-12D2-1648-ADE3-C64AC7DBEBA8}" type="slidenum">
              <a:rPr lang="en-US" smtClean="0"/>
              <a:t>12</a:t>
            </a:fld>
            <a:endParaRPr lang="en-US"/>
          </a:p>
        </p:txBody>
      </p:sp>
    </p:spTree>
    <p:extLst>
      <p:ext uri="{BB962C8B-B14F-4D97-AF65-F5344CB8AC3E}">
        <p14:creationId xmlns:p14="http://schemas.microsoft.com/office/powerpoint/2010/main" val="465713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7E2F2-E611-094C-E3FC-76DD5B00CAF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378071D-6779-A974-492D-9ACCDC8BAFC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814A954-BA4D-899D-8D49-B5D80FC40BB6}"/>
              </a:ext>
            </a:extLst>
          </p:cNvPr>
          <p:cNvSpPr>
            <a:spLocks noGrp="1"/>
          </p:cNvSpPr>
          <p:nvPr>
            <p:ph type="body" idx="1"/>
          </p:nvPr>
        </p:nvSpPr>
        <p:spPr/>
        <p:txBody>
          <a:bodyPr/>
          <a:lstStyle/>
          <a:p>
            <a:r>
              <a:rPr lang="it-IT" dirty="0"/>
              <a:t>Il numeratore di quel benedetto rapporto è invece un numero che più o meno indirettamente riflette quante persone vogliono fare quella specialità. In altri termini, </a:t>
            </a:r>
            <a:r>
              <a:rPr lang="it-IT" sz="1200" dirty="0">
                <a:effectLst/>
                <a:latin typeface="LMRoman10"/>
              </a:rPr>
              <a:t>a meno di eventi storici molto particolari, spesso si è incolpato il COVID, è probabile che su 100 studenti che si laureano in medicina la quota che vorrà fare una specialità piuttosto che un’altra sarà più o meno costante, o per lo meno non mi aspetterei motivi per cui non dovrebbe essere così. </a:t>
            </a:r>
          </a:p>
          <a:p>
            <a:r>
              <a:rPr lang="it-IT" dirty="0"/>
              <a:t>Beh in numero assoluto i dati non sono così male. Poche specialità hanno più iscritti di anestesia e medicina d’urgenza. </a:t>
            </a:r>
          </a:p>
          <a:p>
            <a:r>
              <a:rPr lang="it-IT" dirty="0"/>
              <a:t>Certo alcune specialità molto ambite che </a:t>
            </a:r>
            <a:r>
              <a:rPr lang="it-IT" dirty="0" err="1"/>
              <a:t>riempono</a:t>
            </a:r>
            <a:r>
              <a:rPr lang="it-IT" dirty="0"/>
              <a:t> il 100% dei loro posti come cardiologia o pediatria potrebbero avere ancora più iscritti se le borse a disposizione fossero maggiori. </a:t>
            </a:r>
          </a:p>
          <a:p>
            <a:r>
              <a:rPr lang="it-IT" dirty="0"/>
              <a:t>Tuttavia di nuovo un numero significativo di persone si iscrive a ciascuna di queste specialità apparentemente in crisi. Rimangono comunque in numero assoluto tra le specialità con più iscritti. </a:t>
            </a:r>
          </a:p>
        </p:txBody>
      </p:sp>
      <p:sp>
        <p:nvSpPr>
          <p:cNvPr id="4" name="Segnaposto numero diapositiva 3">
            <a:extLst>
              <a:ext uri="{FF2B5EF4-FFF2-40B4-BE49-F238E27FC236}">
                <a16:creationId xmlns:a16="http://schemas.microsoft.com/office/drawing/2014/main" id="{D98ACC39-DA37-F278-CE65-085E3EB5E9A0}"/>
              </a:ext>
            </a:extLst>
          </p:cNvPr>
          <p:cNvSpPr>
            <a:spLocks noGrp="1"/>
          </p:cNvSpPr>
          <p:nvPr>
            <p:ph type="sldNum" sz="quarter" idx="5"/>
          </p:nvPr>
        </p:nvSpPr>
        <p:spPr/>
        <p:txBody>
          <a:bodyPr/>
          <a:lstStyle/>
          <a:p>
            <a:fld id="{395D7FC3-12D2-1648-ADE3-C64AC7DBEBA8}" type="slidenum">
              <a:rPr lang="en-US" smtClean="0"/>
              <a:t>13</a:t>
            </a:fld>
            <a:endParaRPr lang="en-US"/>
          </a:p>
        </p:txBody>
      </p:sp>
    </p:spTree>
    <p:extLst>
      <p:ext uri="{BB962C8B-B14F-4D97-AF65-F5344CB8AC3E}">
        <p14:creationId xmlns:p14="http://schemas.microsoft.com/office/powerpoint/2010/main" val="2058828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63FDE-A99E-7A22-A448-C4F606641B3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A21123F-2A6D-549B-F323-BD1954B6431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8BE2465-2D01-58EA-9228-F7A2E0F3CBC7}"/>
              </a:ext>
            </a:extLst>
          </p:cNvPr>
          <p:cNvSpPr>
            <a:spLocks noGrp="1"/>
          </p:cNvSpPr>
          <p:nvPr>
            <p:ph type="body" idx="1"/>
          </p:nvPr>
        </p:nvSpPr>
        <p:spPr/>
        <p:txBody>
          <a:bodyPr/>
          <a:lstStyle/>
          <a:p>
            <a:r>
              <a:rPr lang="it-IT" dirty="0"/>
              <a:t>E tra le scuole di specialità in crisi ovvero quelle che lasciano vacanti almeno il 10% delle borse a disposizione nell’ultimo anno in termini assoluti anestesia e rianimazione e medicina d’urgenza vanno tutt’altro che male. </a:t>
            </a:r>
          </a:p>
        </p:txBody>
      </p:sp>
      <p:sp>
        <p:nvSpPr>
          <p:cNvPr id="4" name="Segnaposto numero diapositiva 3">
            <a:extLst>
              <a:ext uri="{FF2B5EF4-FFF2-40B4-BE49-F238E27FC236}">
                <a16:creationId xmlns:a16="http://schemas.microsoft.com/office/drawing/2014/main" id="{87612299-BFAE-EFC8-7C29-50D80B456031}"/>
              </a:ext>
            </a:extLst>
          </p:cNvPr>
          <p:cNvSpPr>
            <a:spLocks noGrp="1"/>
          </p:cNvSpPr>
          <p:nvPr>
            <p:ph type="sldNum" sz="quarter" idx="5"/>
          </p:nvPr>
        </p:nvSpPr>
        <p:spPr/>
        <p:txBody>
          <a:bodyPr/>
          <a:lstStyle/>
          <a:p>
            <a:fld id="{395D7FC3-12D2-1648-ADE3-C64AC7DBEBA8}" type="slidenum">
              <a:rPr lang="en-US" smtClean="0"/>
              <a:t>14</a:t>
            </a:fld>
            <a:endParaRPr lang="en-US"/>
          </a:p>
        </p:txBody>
      </p:sp>
    </p:spTree>
    <p:extLst>
      <p:ext uri="{BB962C8B-B14F-4D97-AF65-F5344CB8AC3E}">
        <p14:creationId xmlns:p14="http://schemas.microsoft.com/office/powerpoint/2010/main" val="2534141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7B726-D8D8-6F7E-AC81-34ADE749110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BA2FC07-1FDD-6529-4B77-F3BE9B159FD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3EB2D27-2A79-FADD-8D9E-C75827FD959F}"/>
              </a:ext>
            </a:extLst>
          </p:cNvPr>
          <p:cNvSpPr>
            <a:spLocks noGrp="1"/>
          </p:cNvSpPr>
          <p:nvPr>
            <p:ph type="body" idx="1"/>
          </p:nvPr>
        </p:nvSpPr>
        <p:spPr/>
        <p:txBody>
          <a:bodyPr/>
          <a:lstStyle/>
          <a:p>
            <a:r>
              <a:rPr lang="it-IT" dirty="0"/>
              <a:t>Ora prendiamo come riferimento il 2022 ovvero il primo anno in cui di fatto si è esaurito il buffer di candidati che non entravano in specialità o in altri termini l’anno in cui il numero di candidati ha raggiunto il numero di borse di studio. Rispetto al 2022 sia prima che dopo, soprattutto nel 2025 per medicina d’emergenza e urgenza non è andata così male. </a:t>
            </a:r>
          </a:p>
        </p:txBody>
      </p:sp>
      <p:sp>
        <p:nvSpPr>
          <p:cNvPr id="4" name="Segnaposto numero diapositiva 3">
            <a:extLst>
              <a:ext uri="{FF2B5EF4-FFF2-40B4-BE49-F238E27FC236}">
                <a16:creationId xmlns:a16="http://schemas.microsoft.com/office/drawing/2014/main" id="{D90C6DE6-4AE5-7811-9809-5DE8CCF55197}"/>
              </a:ext>
            </a:extLst>
          </p:cNvPr>
          <p:cNvSpPr>
            <a:spLocks noGrp="1"/>
          </p:cNvSpPr>
          <p:nvPr>
            <p:ph type="sldNum" sz="quarter" idx="5"/>
          </p:nvPr>
        </p:nvSpPr>
        <p:spPr/>
        <p:txBody>
          <a:bodyPr/>
          <a:lstStyle/>
          <a:p>
            <a:fld id="{395D7FC3-12D2-1648-ADE3-C64AC7DBEBA8}" type="slidenum">
              <a:rPr lang="en-US" smtClean="0"/>
              <a:t>15</a:t>
            </a:fld>
            <a:endParaRPr lang="en-US"/>
          </a:p>
        </p:txBody>
      </p:sp>
    </p:spTree>
    <p:extLst>
      <p:ext uri="{BB962C8B-B14F-4D97-AF65-F5344CB8AC3E}">
        <p14:creationId xmlns:p14="http://schemas.microsoft.com/office/powerpoint/2010/main" val="296448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Ora se da un lato spero di avervi convinto che guardare il rapporto posti occupati/borse a disposizione non è un buon parametro per valutare se davvero c’è una crisi di vocazione per medicina d’emergenza e urgenza. Purtroppo non è detto che esista un parametro che davvero sia indicativo della ambizioni dei giovani laureati in medicina che devono scegliere la specialità. Ovvero non è detto che sia facile misurare un «indice di gradimento» per medicina d’urgenza. </a:t>
            </a:r>
          </a:p>
          <a:p>
            <a:endParaRPr lang="it-IT" dirty="0"/>
          </a:p>
          <a:p>
            <a:r>
              <a:rPr lang="it-IT" dirty="0"/>
              <a:t>Possiamo provare ad analizzare degli </a:t>
            </a:r>
            <a:r>
              <a:rPr lang="it-IT" dirty="0" err="1"/>
              <a:t>outcome</a:t>
            </a:r>
            <a:r>
              <a:rPr lang="it-IT" dirty="0"/>
              <a:t> surrogati. </a:t>
            </a:r>
          </a:p>
        </p:txBody>
      </p:sp>
      <p:sp>
        <p:nvSpPr>
          <p:cNvPr id="4" name="Segnaposto numero diapositiva 3"/>
          <p:cNvSpPr>
            <a:spLocks noGrp="1"/>
          </p:cNvSpPr>
          <p:nvPr>
            <p:ph type="sldNum" sz="quarter" idx="5"/>
          </p:nvPr>
        </p:nvSpPr>
        <p:spPr/>
        <p:txBody>
          <a:bodyPr/>
          <a:lstStyle/>
          <a:p>
            <a:fld id="{395D7FC3-12D2-1648-ADE3-C64AC7DBEBA8}" type="slidenum">
              <a:rPr lang="en-US" smtClean="0"/>
              <a:t>16</a:t>
            </a:fld>
            <a:endParaRPr lang="en-US"/>
          </a:p>
        </p:txBody>
      </p:sp>
    </p:spTree>
    <p:extLst>
      <p:ext uri="{BB962C8B-B14F-4D97-AF65-F5344CB8AC3E}">
        <p14:creationId xmlns:p14="http://schemas.microsoft.com/office/powerpoint/2010/main" val="1723948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D8F35-4997-3D0B-CACA-B8E2E809344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568E964-35ED-9675-3DFF-83F8AF0CC1C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AEBD42D-F318-AD0D-A07D-05DA0B69D3FC}"/>
              </a:ext>
            </a:extLst>
          </p:cNvPr>
          <p:cNvSpPr>
            <a:spLocks noGrp="1"/>
          </p:cNvSpPr>
          <p:nvPr>
            <p:ph type="body" idx="1"/>
          </p:nvPr>
        </p:nvSpPr>
        <p:spPr/>
        <p:txBody>
          <a:bodyPr/>
          <a:lstStyle/>
          <a:p>
            <a:r>
              <a:rPr lang="it-IT" dirty="0"/>
              <a:t>Il primo è la percentuale di iscritti alla scuola sui totali dei candidati soprattutto il suo andamento storico. E se è vero che dopo il 2020 potrebbe esserci stato un calo per un paio di anni, sembra ci sia una ripresa negli ultimi due anni in particolare nell’ultimo concorso con una velocità di variazione annuale forse anche meglio di quella di anestesia e rianimazione.</a:t>
            </a:r>
          </a:p>
        </p:txBody>
      </p:sp>
      <p:sp>
        <p:nvSpPr>
          <p:cNvPr id="4" name="Segnaposto numero diapositiva 3">
            <a:extLst>
              <a:ext uri="{FF2B5EF4-FFF2-40B4-BE49-F238E27FC236}">
                <a16:creationId xmlns:a16="http://schemas.microsoft.com/office/drawing/2014/main" id="{E6D8509A-A783-44FC-5826-7655217EFF3B}"/>
              </a:ext>
            </a:extLst>
          </p:cNvPr>
          <p:cNvSpPr>
            <a:spLocks noGrp="1"/>
          </p:cNvSpPr>
          <p:nvPr>
            <p:ph type="sldNum" sz="quarter" idx="5"/>
          </p:nvPr>
        </p:nvSpPr>
        <p:spPr/>
        <p:txBody>
          <a:bodyPr/>
          <a:lstStyle/>
          <a:p>
            <a:fld id="{395D7FC3-12D2-1648-ADE3-C64AC7DBEBA8}" type="slidenum">
              <a:rPr lang="en-US" smtClean="0"/>
              <a:t>17</a:t>
            </a:fld>
            <a:endParaRPr lang="en-US"/>
          </a:p>
        </p:txBody>
      </p:sp>
    </p:spTree>
    <p:extLst>
      <p:ext uri="{BB962C8B-B14F-4D97-AF65-F5344CB8AC3E}">
        <p14:creationId xmlns:p14="http://schemas.microsoft.com/office/powerpoint/2010/main" val="641874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noProof="0" dirty="0"/>
              <a:t>Il secondo è sapere cosa ne pensano gli studenti del corso di specialità.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noProof="0" dirty="0"/>
              <a:t>Ogni anno in maniera autonoma tutti gli atenei sottopongono agli specializzandi un questionario di gradimento rispetto alla scuola di specialità che frequentano. I questionari vengono somministrati ogni anno ma sono raccolti separatamente dalle facoltà e non abbiamo trovato dati sull’andamento nel tempo ma solo un documento ufficiale del MIUR sui risultati del 2021 per i dati aggregati e i dati pubblicati dalle singole università per il 2023 da cui poi abbiamo calcolato i dati aggregati. </a:t>
            </a:r>
          </a:p>
          <a:p>
            <a:r>
              <a:rPr lang="it-IT" noProof="0" dirty="0"/>
              <a:t>All’interno di questi questionari ci sono una serie di domande. Noi ne abbiamo scelte tre che secondo noi più di altre potrebbero rispondere alla domanda c’è una crisi di vocazione per MEU. La prima è il punteggio assegnato alla scuola (espresso da 0-10), la seconda è per i dati aggregati la percentuale di specializzandi che si aveva scelto la specialità in cui era iscritto come prima scelta e infine la percentuale di specializzandi che si sarebbe </a:t>
            </a:r>
            <a:r>
              <a:rPr lang="it-IT" noProof="0" dirty="0" err="1"/>
              <a:t>ri</a:t>
            </a:r>
            <a:r>
              <a:rPr lang="it-IT" noProof="0" dirty="0"/>
              <a:t>-iscritto alla medesima scuola di specialità nello stesso ateneo o in uno differente. </a:t>
            </a:r>
          </a:p>
          <a:p>
            <a:endParaRPr lang="it-IT" noProof="0" dirty="0"/>
          </a:p>
          <a:p>
            <a:r>
              <a:rPr lang="it-IT" noProof="0" dirty="0"/>
              <a:t>Il problema nella valutazione è ovviamente capire con cosa confrontare i valori estratti. </a:t>
            </a:r>
          </a:p>
          <a:p>
            <a:r>
              <a:rPr lang="it-IT" noProof="0" dirty="0"/>
              <a:t>Noi abbiamo scelto la rolls </a:t>
            </a:r>
            <a:r>
              <a:rPr lang="it-IT" noProof="0" dirty="0" err="1"/>
              <a:t>royce</a:t>
            </a:r>
            <a:r>
              <a:rPr lang="it-IT" noProof="0" dirty="0"/>
              <a:t> delle specialità, quella a cui tutti vogliono accedere – cardiologia.</a:t>
            </a:r>
          </a:p>
          <a:p>
            <a:endParaRPr lang="it-IT" noProof="0" dirty="0"/>
          </a:p>
          <a:p>
            <a:r>
              <a:rPr lang="it-IT" noProof="0" dirty="0"/>
              <a:t>E rispetto a cardiologia di nuovo i dati di medicina d’urgenza non sono drammatici e per esempio sono meglio di chirurgia generale. </a:t>
            </a:r>
          </a:p>
        </p:txBody>
      </p:sp>
      <p:sp>
        <p:nvSpPr>
          <p:cNvPr id="4" name="Segnaposto numero diapositiva 3"/>
          <p:cNvSpPr>
            <a:spLocks noGrp="1"/>
          </p:cNvSpPr>
          <p:nvPr>
            <p:ph type="sldNum" sz="quarter" idx="5"/>
          </p:nvPr>
        </p:nvSpPr>
        <p:spPr/>
        <p:txBody>
          <a:bodyPr/>
          <a:lstStyle/>
          <a:p>
            <a:fld id="{395D7FC3-12D2-1648-ADE3-C64AC7DBEBA8}" type="slidenum">
              <a:rPr lang="en-US" smtClean="0"/>
              <a:t>18</a:t>
            </a:fld>
            <a:endParaRPr lang="en-US"/>
          </a:p>
        </p:txBody>
      </p:sp>
    </p:spTree>
    <p:extLst>
      <p:ext uri="{BB962C8B-B14F-4D97-AF65-F5344CB8AC3E}">
        <p14:creationId xmlns:p14="http://schemas.microsoft.com/office/powerpoint/2010/main" val="1091824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BF8A0-EB7B-A885-37DD-D6D9F210C3E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7A668DB-462A-24BF-98FE-28A95B5F58B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B5CF004-BB5F-DD62-28B5-051F01ECE5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LMRoman10"/>
              </a:rPr>
              <a:t>Altro potenziale parametro sono gli abbandoni nel corso degli anni.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LMRoman10"/>
              </a:rPr>
              <a:t>Ecco questo dato va interpretato con cautela perché rappresenta il tasso di abbandono per quell’anno accademico che però può avvenire dal momento dell’iscrizione per tutta la durata della </a:t>
            </a:r>
            <a:r>
              <a:rPr lang="it-IT" sz="1800" dirty="0" err="1">
                <a:effectLst/>
                <a:latin typeface="LMRoman10"/>
              </a:rPr>
              <a:t>specailità</a:t>
            </a:r>
            <a:r>
              <a:rPr lang="it-IT" sz="1800" dirty="0">
                <a:effectLst/>
                <a:latin typeface="LMRoman1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LMRoman10"/>
              </a:rPr>
              <a:t>Per fare un </a:t>
            </a:r>
            <a:r>
              <a:rPr lang="it-IT" sz="1800" dirty="0" err="1">
                <a:effectLst/>
                <a:latin typeface="LMRoman10"/>
              </a:rPr>
              <a:t>sempio</a:t>
            </a:r>
            <a:r>
              <a:rPr lang="it-IT" sz="1800" dirty="0">
                <a:effectLst/>
                <a:latin typeface="LMRoman10"/>
              </a:rPr>
              <a:t> concreto gli abbandoni conteggiati per il 2021 si riferiscono all’anno accademico 2021-2022 ma possono verificarsi nel 2021-2022-2023 o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LMRoman10"/>
              </a:rPr>
              <a:t>Questo rende conto del perché nel 2024 per tutte le specialità gli abbandoni siano relativamente pochi.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effectLst/>
              <a:latin typeface="LMRoman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LMRoman10"/>
              </a:rPr>
              <a:t>Certo il tasso di abbandono per medicina d’urgenza non è buono raggiunge in alcuni casi il 30% e sembra in parte in controtendenza con quanto emerge dai questionari di valutazione degli specializzandi. </a:t>
            </a:r>
            <a:endParaRPr lang="it-IT" dirty="0"/>
          </a:p>
          <a:p>
            <a:endParaRPr lang="it-IT" dirty="0"/>
          </a:p>
        </p:txBody>
      </p:sp>
      <p:sp>
        <p:nvSpPr>
          <p:cNvPr id="4" name="Segnaposto numero diapositiva 3">
            <a:extLst>
              <a:ext uri="{FF2B5EF4-FFF2-40B4-BE49-F238E27FC236}">
                <a16:creationId xmlns:a16="http://schemas.microsoft.com/office/drawing/2014/main" id="{5498C618-B863-7808-2B6F-FE63198B7DDC}"/>
              </a:ext>
            </a:extLst>
          </p:cNvPr>
          <p:cNvSpPr>
            <a:spLocks noGrp="1"/>
          </p:cNvSpPr>
          <p:nvPr>
            <p:ph type="sldNum" sz="quarter" idx="5"/>
          </p:nvPr>
        </p:nvSpPr>
        <p:spPr/>
        <p:txBody>
          <a:bodyPr/>
          <a:lstStyle/>
          <a:p>
            <a:fld id="{395D7FC3-12D2-1648-ADE3-C64AC7DBEBA8}" type="slidenum">
              <a:rPr lang="en-US" smtClean="0"/>
              <a:t>19</a:t>
            </a:fld>
            <a:endParaRPr lang="en-US"/>
          </a:p>
        </p:txBody>
      </p:sp>
    </p:spTree>
    <p:extLst>
      <p:ext uri="{BB962C8B-B14F-4D97-AF65-F5344CB8AC3E}">
        <p14:creationId xmlns:p14="http://schemas.microsoft.com/office/powerpoint/2010/main" val="2588522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71CA-5E1E-5E80-4C5E-AB0AB0270F2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DF73961-D2FC-0AFE-00B4-CD331768E38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1A118C2-AB8A-B851-5E34-E1A72DD8FF0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BA20742-B50D-FEC9-63D5-44D0BAC56A71}"/>
              </a:ext>
            </a:extLst>
          </p:cNvPr>
          <p:cNvSpPr>
            <a:spLocks noGrp="1"/>
          </p:cNvSpPr>
          <p:nvPr>
            <p:ph type="sldNum" sz="quarter" idx="5"/>
          </p:nvPr>
        </p:nvSpPr>
        <p:spPr/>
        <p:txBody>
          <a:bodyPr/>
          <a:lstStyle/>
          <a:p>
            <a:fld id="{395D7FC3-12D2-1648-ADE3-C64AC7DBEBA8}" type="slidenum">
              <a:rPr lang="en-US" smtClean="0"/>
              <a:t>21</a:t>
            </a:fld>
            <a:endParaRPr lang="en-US"/>
          </a:p>
        </p:txBody>
      </p:sp>
    </p:spTree>
    <p:extLst>
      <p:ext uri="{BB962C8B-B14F-4D97-AF65-F5344CB8AC3E}">
        <p14:creationId xmlns:p14="http://schemas.microsoft.com/office/powerpoint/2010/main" val="406061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noProof="0" dirty="0"/>
              <a:t>Ci sono pochi messaggi che vorrei lasciarvi e tenterò di chiarirle con qualche citazione cinematografica. La prima riguarda questo film degli anni ‘60 che non ho visto, tratto da un libro e che racconta le vicende di un agente speciale americano infiltrato all’Avana, è entrato un po’ nel linguaggio comune per indicare un infiltrato. Mi serve per due motivi.</a:t>
            </a:r>
          </a:p>
          <a:p>
            <a:r>
              <a:rPr lang="it-IT" noProof="0" dirty="0"/>
              <a:t>Il primo è per dirvi che sono proprio un infiltrato </a:t>
            </a:r>
            <a:r>
              <a:rPr lang="it-IT" noProof="0" dirty="0" err="1"/>
              <a:t>perchè</a:t>
            </a:r>
            <a:r>
              <a:rPr lang="it-IT" noProof="0" dirty="0"/>
              <a:t> lavoro in medicina interna, gioco per la concorrenza. In realtà io ho lavorato come </a:t>
            </a:r>
            <a:r>
              <a:rPr lang="it-IT" noProof="0" dirty="0" err="1"/>
              <a:t>urgentista</a:t>
            </a:r>
            <a:r>
              <a:rPr lang="it-IT" noProof="0" dirty="0"/>
              <a:t> per due anni e mi sono divertito tanto, poi ho fatto scelte diverse «per questioni di vita» e proverò a dare una visione esterna al problema principale della </a:t>
            </a:r>
            <a:r>
              <a:rPr lang="it-IT" noProof="0" dirty="0" err="1"/>
              <a:t>chiaccherata</a:t>
            </a:r>
            <a:r>
              <a:rPr lang="it-IT" noProof="0" dirty="0"/>
              <a:t> di oggi. </a:t>
            </a:r>
          </a:p>
          <a:p>
            <a:r>
              <a:rPr lang="it-IT" noProof="0" dirty="0"/>
              <a:t>Ovvero esiste un problema di vocazione per la medicina d'urgenza ed emergenza.  </a:t>
            </a:r>
            <a:r>
              <a:rPr lang="en-US" dirty="0"/>
              <a:t> </a:t>
            </a:r>
          </a:p>
        </p:txBody>
      </p:sp>
      <p:sp>
        <p:nvSpPr>
          <p:cNvPr id="4" name="Segnaposto numero diapositiva 3"/>
          <p:cNvSpPr>
            <a:spLocks noGrp="1"/>
          </p:cNvSpPr>
          <p:nvPr>
            <p:ph type="sldNum" sz="quarter" idx="5"/>
          </p:nvPr>
        </p:nvSpPr>
        <p:spPr/>
        <p:txBody>
          <a:bodyPr/>
          <a:lstStyle/>
          <a:p>
            <a:fld id="{395D7FC3-12D2-1648-ADE3-C64AC7DBEBA8}" type="slidenum">
              <a:rPr lang="en-US" smtClean="0"/>
              <a:t>2</a:t>
            </a:fld>
            <a:endParaRPr lang="en-US"/>
          </a:p>
        </p:txBody>
      </p:sp>
    </p:spTree>
    <p:extLst>
      <p:ext uri="{BB962C8B-B14F-4D97-AF65-F5344CB8AC3E}">
        <p14:creationId xmlns:p14="http://schemas.microsoft.com/office/powerpoint/2010/main" val="2715821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50D9F0B-A8DA-DB47-A90A-1CA590164B63}" type="slidenum">
              <a:rPr lang="it-IT" smtClean="0"/>
              <a:t>22</a:t>
            </a:fld>
            <a:endParaRPr lang="it-IT"/>
          </a:p>
        </p:txBody>
      </p:sp>
    </p:spTree>
    <p:extLst>
      <p:ext uri="{BB962C8B-B14F-4D97-AF65-F5344CB8AC3E}">
        <p14:creationId xmlns:p14="http://schemas.microsoft.com/office/powerpoint/2010/main" val="2872941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noProof="0" dirty="0"/>
              <a:t>Se ne sono occupati i quotidiani da diverso tempo e il grido di allarme sembra diffuso e univoco ormai da diversi anni. La medicina d'urgenza sembra davvero molto poco </a:t>
            </a:r>
            <a:r>
              <a:rPr lang="it-IT" noProof="0" dirty="0" err="1"/>
              <a:t>attrattativa</a:t>
            </a:r>
            <a:r>
              <a:rPr lang="it-IT" noProof="0" dirty="0"/>
              <a:t> per questi giovani laureati in medicina che diciamolo non hanno voglia di sacrificarsi e di lavorare, inutile girarci attorno. Non sanno più cos'è il sacrificio e amano la bella vita, dermatologia 9-14 e il venerdì si parte per Santa Margherita.</a:t>
            </a:r>
          </a:p>
        </p:txBody>
      </p:sp>
      <p:sp>
        <p:nvSpPr>
          <p:cNvPr id="4" name="Segnaposto numero diapositiva 3"/>
          <p:cNvSpPr>
            <a:spLocks noGrp="1"/>
          </p:cNvSpPr>
          <p:nvPr>
            <p:ph type="sldNum" sz="quarter" idx="5"/>
          </p:nvPr>
        </p:nvSpPr>
        <p:spPr/>
        <p:txBody>
          <a:bodyPr/>
          <a:lstStyle/>
          <a:p>
            <a:fld id="{395D7FC3-12D2-1648-ADE3-C64AC7DBEBA8}" type="slidenum">
              <a:rPr lang="en-US" smtClean="0"/>
              <a:t>3</a:t>
            </a:fld>
            <a:endParaRPr lang="en-US"/>
          </a:p>
        </p:txBody>
      </p:sp>
    </p:spTree>
    <p:extLst>
      <p:ext uri="{BB962C8B-B14F-4D97-AF65-F5344CB8AC3E}">
        <p14:creationId xmlns:p14="http://schemas.microsoft.com/office/powerpoint/2010/main" val="118110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9B349-24DF-4A80-0E81-CA1CC4B2A4C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07DE2CD-BD43-C85A-F212-C9860AE20E9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817CB72-8045-1919-5E3B-D6D1E7FA70E6}"/>
              </a:ext>
            </a:extLst>
          </p:cNvPr>
          <p:cNvSpPr>
            <a:spLocks noGrp="1"/>
          </p:cNvSpPr>
          <p:nvPr>
            <p:ph type="body" idx="1"/>
          </p:nvPr>
        </p:nvSpPr>
        <p:spPr/>
        <p:txBody>
          <a:bodyPr/>
          <a:lstStyle/>
          <a:p>
            <a:r>
              <a:rPr lang="it-IT" dirty="0"/>
              <a:t>Ed effettivamente se guardate come vanno le assegnazioni delle borse di specialità medicina d’urgenza in percentuale rispetto ai posti disponibili le cose vanno tutt’altro che bene.</a:t>
            </a:r>
          </a:p>
          <a:p>
            <a:endParaRPr lang="it-IT" dirty="0"/>
          </a:p>
          <a:p>
            <a:r>
              <a:rPr lang="it-IT" sz="1200" dirty="0">
                <a:effectLst/>
                <a:latin typeface="LMRoman10"/>
              </a:rPr>
              <a:t>• Posti e iscritti: CINECA. NB: solo posti statali, esclusi posti finanziati con fondi regionali, altri enti pubblici e privati e sanità militare. </a:t>
            </a:r>
            <a:endParaRPr lang="it-IT" dirty="0"/>
          </a:p>
          <a:p>
            <a:r>
              <a:rPr lang="it-IT" sz="1200" dirty="0">
                <a:effectLst/>
                <a:latin typeface="LMRoman10"/>
              </a:rPr>
              <a:t>• Laureati: MUR.</a:t>
            </a:r>
            <a:br>
              <a:rPr lang="it-IT" sz="1200" dirty="0">
                <a:effectLst/>
                <a:latin typeface="LMRoman10"/>
              </a:rPr>
            </a:br>
            <a:r>
              <a:rPr lang="it-IT" sz="1200" dirty="0">
                <a:effectLst/>
                <a:latin typeface="LMRoman10"/>
              </a:rPr>
              <a:t>• Candidati: report ANVUR (fino a 2023) e sito ministero (2024). </a:t>
            </a:r>
          </a:p>
          <a:p>
            <a:r>
              <a:rPr lang="it-IT" dirty="0"/>
              <a:t> </a:t>
            </a:r>
          </a:p>
          <a:p>
            <a:r>
              <a:rPr lang="it-IT" dirty="0"/>
              <a:t>D'ora in avanti nei grafici vedrete il confronto tra medicina d'emergenza e urgenza con, rianimazione sia perché è equamente data in crisi, sia perché in parte è un competitor, medicina interna e chirurgia generale come potenziali competitor.</a:t>
            </a:r>
          </a:p>
          <a:p>
            <a:r>
              <a:rPr lang="it-IT" dirty="0"/>
              <a:t>In grigio chiaro tutte le altre specialità.</a:t>
            </a:r>
          </a:p>
          <a:p>
            <a:r>
              <a:rPr lang="it-IT" dirty="0"/>
              <a:t>Tra i competitor e le altre specialità medicina d’urgenza performa effettivamente peggio.</a:t>
            </a:r>
          </a:p>
        </p:txBody>
      </p:sp>
      <p:sp>
        <p:nvSpPr>
          <p:cNvPr id="4" name="Segnaposto numero diapositiva 3">
            <a:extLst>
              <a:ext uri="{FF2B5EF4-FFF2-40B4-BE49-F238E27FC236}">
                <a16:creationId xmlns:a16="http://schemas.microsoft.com/office/drawing/2014/main" id="{E2E5EBD4-DB37-F521-16E8-3CFBF9F36183}"/>
              </a:ext>
            </a:extLst>
          </p:cNvPr>
          <p:cNvSpPr>
            <a:spLocks noGrp="1"/>
          </p:cNvSpPr>
          <p:nvPr>
            <p:ph type="sldNum" sz="quarter" idx="5"/>
          </p:nvPr>
        </p:nvSpPr>
        <p:spPr/>
        <p:txBody>
          <a:bodyPr/>
          <a:lstStyle/>
          <a:p>
            <a:fld id="{395D7FC3-12D2-1648-ADE3-C64AC7DBEBA8}" type="slidenum">
              <a:rPr lang="en-US" smtClean="0"/>
              <a:t>5</a:t>
            </a:fld>
            <a:endParaRPr lang="en-US"/>
          </a:p>
        </p:txBody>
      </p:sp>
    </p:spTree>
    <p:extLst>
      <p:ext uri="{BB962C8B-B14F-4D97-AF65-F5344CB8AC3E}">
        <p14:creationId xmlns:p14="http://schemas.microsoft.com/office/powerpoint/2010/main" val="52546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Ed </a:t>
            </a:r>
            <a:r>
              <a:rPr lang="en-US" dirty="0" err="1"/>
              <a:t>effettivamente</a:t>
            </a:r>
            <a:r>
              <a:rPr lang="en-US" dirty="0"/>
              <a:t> </a:t>
            </a:r>
            <a:r>
              <a:rPr lang="en-US" dirty="0" err="1"/>
              <a:t>anche</a:t>
            </a:r>
            <a:r>
              <a:rPr lang="en-US" dirty="0"/>
              <a:t> per </a:t>
            </a:r>
            <a:r>
              <a:rPr lang="en-US" dirty="0" err="1"/>
              <a:t>l'anno</a:t>
            </a:r>
            <a:r>
              <a:rPr lang="en-US" dirty="0"/>
              <a:t> 2025 </a:t>
            </a:r>
            <a:r>
              <a:rPr lang="en-US" dirty="0" err="1"/>
              <a:t>medicina</a:t>
            </a:r>
            <a:r>
              <a:rPr lang="en-US" dirty="0"/>
              <a:t> </a:t>
            </a:r>
            <a:r>
              <a:rPr lang="en-US" dirty="0" err="1"/>
              <a:t>d'urgenza</a:t>
            </a:r>
            <a:r>
              <a:rPr lang="en-US" dirty="0"/>
              <a:t> </a:t>
            </a:r>
            <a:r>
              <a:rPr lang="en-US" dirty="0" err="1"/>
              <a:t>va</a:t>
            </a:r>
            <a:r>
              <a:rPr lang="en-US" dirty="0"/>
              <a:t> </a:t>
            </a:r>
            <a:r>
              <a:rPr lang="en-US" dirty="0" err="1"/>
              <a:t>tuttaltro</a:t>
            </a:r>
            <a:r>
              <a:rPr lang="en-US" dirty="0"/>
              <a:t> </a:t>
            </a:r>
            <a:r>
              <a:rPr lang="en-US" dirty="0" err="1"/>
              <a:t>che</a:t>
            </a:r>
            <a:r>
              <a:rPr lang="en-US" dirty="0"/>
              <a:t> bene. </a:t>
            </a:r>
            <a:r>
              <a:rPr lang="en-US" dirty="0" err="1"/>
              <a:t>Tra</a:t>
            </a:r>
            <a:r>
              <a:rPr lang="en-US" dirty="0"/>
              <a:t> le </a:t>
            </a:r>
            <a:r>
              <a:rPr lang="en-US" dirty="0" err="1"/>
              <a:t>peggiori</a:t>
            </a:r>
            <a:r>
              <a:rPr lang="en-US" dirty="0"/>
              <a:t> </a:t>
            </a:r>
            <a:r>
              <a:rPr lang="en-US" dirty="0" err="1"/>
              <a:t>dieci</a:t>
            </a:r>
            <a:r>
              <a:rPr lang="en-US" dirty="0"/>
              <a:t> </a:t>
            </a:r>
            <a:r>
              <a:rPr lang="en-US" dirty="0" err="1"/>
              <a:t>specialità</a:t>
            </a:r>
            <a:r>
              <a:rPr lang="en-US" dirty="0"/>
              <a:t> per </a:t>
            </a:r>
            <a:r>
              <a:rPr lang="en-US" dirty="0" err="1"/>
              <a:t>numero</a:t>
            </a:r>
            <a:r>
              <a:rPr lang="en-US" dirty="0"/>
              <a:t> di </a:t>
            </a:r>
            <a:r>
              <a:rPr lang="en-US" dirty="0" err="1"/>
              <a:t>posti</a:t>
            </a:r>
            <a:r>
              <a:rPr lang="en-US" dirty="0"/>
              <a:t> </a:t>
            </a:r>
            <a:r>
              <a:rPr lang="en-US" dirty="0" err="1"/>
              <a:t>coperti</a:t>
            </a:r>
            <a:r>
              <a:rPr lang="en-US" dirty="0"/>
              <a:t>. </a:t>
            </a:r>
          </a:p>
          <a:p>
            <a:r>
              <a:rPr lang="en-US" dirty="0" err="1"/>
              <a:t>Questo</a:t>
            </a:r>
            <a:r>
              <a:rPr lang="en-US" dirty="0"/>
              <a:t> </a:t>
            </a:r>
            <a:r>
              <a:rPr lang="en-US" dirty="0" err="1"/>
              <a:t>è</a:t>
            </a:r>
            <a:r>
              <a:rPr lang="en-US" dirty="0"/>
              <a:t> un </a:t>
            </a:r>
            <a:r>
              <a:rPr lang="en-US" dirty="0" err="1"/>
              <a:t>dato</a:t>
            </a:r>
            <a:r>
              <a:rPr lang="en-US" dirty="0"/>
              <a:t> </a:t>
            </a:r>
            <a:r>
              <a:rPr lang="en-US" dirty="0" err="1"/>
              <a:t>pubblicato</a:t>
            </a:r>
            <a:r>
              <a:rPr lang="en-US" dirty="0"/>
              <a:t> da ANAAO-</a:t>
            </a:r>
            <a:r>
              <a:rPr lang="en-US" dirty="0" err="1"/>
              <a:t>assomed</a:t>
            </a:r>
            <a:endParaRPr lang="en-US" dirty="0"/>
          </a:p>
        </p:txBody>
      </p:sp>
      <p:sp>
        <p:nvSpPr>
          <p:cNvPr id="4" name="Segnaposto numero diapositiva 3"/>
          <p:cNvSpPr>
            <a:spLocks noGrp="1"/>
          </p:cNvSpPr>
          <p:nvPr>
            <p:ph type="sldNum" sz="quarter" idx="5"/>
          </p:nvPr>
        </p:nvSpPr>
        <p:spPr/>
        <p:txBody>
          <a:bodyPr/>
          <a:lstStyle/>
          <a:p>
            <a:fld id="{395D7FC3-12D2-1648-ADE3-C64AC7DBEBA8}" type="slidenum">
              <a:rPr lang="en-US" smtClean="0"/>
              <a:t>6</a:t>
            </a:fld>
            <a:endParaRPr lang="en-US"/>
          </a:p>
        </p:txBody>
      </p:sp>
    </p:spTree>
    <p:extLst>
      <p:ext uri="{BB962C8B-B14F-4D97-AF65-F5344CB8AC3E}">
        <p14:creationId xmlns:p14="http://schemas.microsoft.com/office/powerpoint/2010/main" val="3268007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Che </a:t>
            </a:r>
            <a:r>
              <a:rPr lang="en-US" dirty="0" err="1"/>
              <a:t>è</a:t>
            </a:r>
            <a:r>
              <a:rPr lang="en-US" dirty="0"/>
              <a:t> quarto </a:t>
            </a:r>
            <a:r>
              <a:rPr lang="en-US" dirty="0" err="1"/>
              <a:t>potere</a:t>
            </a:r>
            <a:r>
              <a:rPr lang="en-US" dirty="0"/>
              <a:t> in cui il </a:t>
            </a:r>
            <a:r>
              <a:rPr lang="en-US" dirty="0" err="1"/>
              <a:t>protagonista</a:t>
            </a:r>
            <a:r>
              <a:rPr lang="en-US" dirty="0"/>
              <a:t> dice </a:t>
            </a:r>
            <a:r>
              <a:rPr lang="en-US" dirty="0" err="1"/>
              <a:t>effetttivamente</a:t>
            </a:r>
            <a:r>
              <a:rPr lang="en-US" dirty="0"/>
              <a:t>…</a:t>
            </a:r>
          </a:p>
          <a:p>
            <a:r>
              <a:rPr lang="en-US" dirty="0"/>
              <a:t>E se non ci </a:t>
            </a:r>
            <a:r>
              <a:rPr lang="en-US" dirty="0" err="1"/>
              <a:t>credete</a:t>
            </a:r>
            <a:r>
              <a:rPr lang="en-US" dirty="0"/>
              <a:t> e vi </a:t>
            </a:r>
            <a:r>
              <a:rPr lang="en-US" dirty="0" err="1"/>
              <a:t>sembra</a:t>
            </a:r>
            <a:r>
              <a:rPr lang="en-US" dirty="0"/>
              <a:t> </a:t>
            </a:r>
            <a:r>
              <a:rPr lang="en-US" dirty="0" err="1"/>
              <a:t>qualcosa</a:t>
            </a:r>
            <a:r>
              <a:rPr lang="en-US" dirty="0"/>
              <a:t> di </a:t>
            </a:r>
            <a:r>
              <a:rPr lang="en-US" dirty="0" err="1"/>
              <a:t>complottista</a:t>
            </a:r>
            <a:r>
              <a:rPr lang="en-US" dirty="0"/>
              <a:t> ci </a:t>
            </a:r>
            <a:r>
              <a:rPr lang="en-US" dirty="0" err="1"/>
              <a:t>sono</a:t>
            </a:r>
            <a:r>
              <a:rPr lang="en-US" dirty="0"/>
              <a:t> un </a:t>
            </a:r>
            <a:r>
              <a:rPr lang="en-US" dirty="0" err="1"/>
              <a:t>sacco</a:t>
            </a:r>
            <a:r>
              <a:rPr lang="en-US" dirty="0"/>
              <a:t> di </a:t>
            </a:r>
            <a:r>
              <a:rPr lang="en-US" dirty="0" err="1"/>
              <a:t>fatti</a:t>
            </a:r>
            <a:r>
              <a:rPr lang="en-US" dirty="0"/>
              <a:t> </a:t>
            </a:r>
            <a:r>
              <a:rPr lang="en-US" dirty="0" err="1"/>
              <a:t>storici</a:t>
            </a:r>
            <a:r>
              <a:rPr lang="en-US" dirty="0"/>
              <a:t> </a:t>
            </a:r>
            <a:r>
              <a:rPr lang="en-US" dirty="0" err="1"/>
              <a:t>che</a:t>
            </a:r>
            <a:r>
              <a:rPr lang="en-US" dirty="0"/>
              <a:t> lo </a:t>
            </a:r>
            <a:r>
              <a:rPr lang="en-US" dirty="0" err="1"/>
              <a:t>dimostrano</a:t>
            </a:r>
            <a:endParaRPr lang="en-US" dirty="0"/>
          </a:p>
        </p:txBody>
      </p:sp>
      <p:sp>
        <p:nvSpPr>
          <p:cNvPr id="4" name="Segnaposto numero diapositiva 3"/>
          <p:cNvSpPr>
            <a:spLocks noGrp="1"/>
          </p:cNvSpPr>
          <p:nvPr>
            <p:ph type="sldNum" sz="quarter" idx="5"/>
          </p:nvPr>
        </p:nvSpPr>
        <p:spPr/>
        <p:txBody>
          <a:bodyPr/>
          <a:lstStyle/>
          <a:p>
            <a:fld id="{395D7FC3-12D2-1648-ADE3-C64AC7DBEBA8}" type="slidenum">
              <a:rPr lang="en-US" smtClean="0"/>
              <a:t>7</a:t>
            </a:fld>
            <a:endParaRPr lang="en-US"/>
          </a:p>
        </p:txBody>
      </p:sp>
    </p:spTree>
    <p:extLst>
      <p:ext uri="{BB962C8B-B14F-4D97-AF65-F5344CB8AC3E}">
        <p14:creationId xmlns:p14="http://schemas.microsoft.com/office/powerpoint/2010/main" val="3949689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noProof="0" dirty="0"/>
              <a:t>E se credete che questa sia solo una frase ad effetto di un film ci sono diversi fatti storici che lo confermano. </a:t>
            </a:r>
          </a:p>
          <a:p>
            <a:r>
              <a:rPr lang="it-IT" noProof="0" dirty="0"/>
              <a:t>Questo è uno dei miei preferiti, in realtà la citazione non è mia ma di un comico americano Eddie </a:t>
            </a:r>
            <a:r>
              <a:rPr lang="it-IT" noProof="0" dirty="0" err="1"/>
              <a:t>Izzard</a:t>
            </a:r>
            <a:r>
              <a:rPr lang="it-IT" noProof="0" dirty="0"/>
              <a:t>. </a:t>
            </a:r>
          </a:p>
          <a:p>
            <a:r>
              <a:rPr lang="it-IT" noProof="0" dirty="0"/>
              <a:t>Bene lui racconta la storia di quando JFK uno dei presidenti e uomini più amati della sua epoca si </a:t>
            </a:r>
            <a:r>
              <a:rPr lang="it-IT" noProof="0" dirty="0" err="1"/>
              <a:t>presentiò</a:t>
            </a:r>
            <a:r>
              <a:rPr lang="it-IT" noProof="0" dirty="0"/>
              <a:t> a </a:t>
            </a:r>
            <a:r>
              <a:rPr lang="it-IT" b="0" i="0" dirty="0">
                <a:solidFill>
                  <a:srgbClr val="0A0A0A"/>
                </a:solidFill>
                <a:effectLst/>
                <a:latin typeface="Google Sans"/>
              </a:rPr>
              <a:t>Berlino Ovest due anni dopo la costruzione del muro davanti a 400000 persone e per rassicurarle del supporto americano a garantire la loro libertà pronunciò la famosa frase «</a:t>
            </a:r>
            <a:r>
              <a:rPr lang="it-IT" b="0" i="0" dirty="0" err="1">
                <a:solidFill>
                  <a:srgbClr val="0A0A0A"/>
                </a:solidFill>
                <a:effectLst/>
                <a:latin typeface="Google Sans"/>
              </a:rPr>
              <a:t>ich</a:t>
            </a:r>
            <a:r>
              <a:rPr lang="it-IT" b="0" i="0" dirty="0">
                <a:solidFill>
                  <a:srgbClr val="0A0A0A"/>
                </a:solidFill>
                <a:effectLst/>
                <a:latin typeface="Google Sans"/>
              </a:rPr>
              <a:t> </a:t>
            </a:r>
            <a:r>
              <a:rPr lang="it-IT" b="0" i="0" dirty="0" err="1">
                <a:solidFill>
                  <a:srgbClr val="0A0A0A"/>
                </a:solidFill>
                <a:effectLst/>
                <a:latin typeface="Google Sans"/>
              </a:rPr>
              <a:t>bein</a:t>
            </a:r>
            <a:r>
              <a:rPr lang="it-IT" b="0" i="0" dirty="0">
                <a:solidFill>
                  <a:srgbClr val="0A0A0A"/>
                </a:solidFill>
                <a:effectLst/>
                <a:latin typeface="Google Sans"/>
              </a:rPr>
              <a:t> </a:t>
            </a:r>
            <a:r>
              <a:rPr lang="it-IT" b="0" i="0" dirty="0" err="1">
                <a:solidFill>
                  <a:srgbClr val="0A0A0A"/>
                </a:solidFill>
                <a:effectLst/>
                <a:latin typeface="Google Sans"/>
              </a:rPr>
              <a:t>ein</a:t>
            </a:r>
            <a:r>
              <a:rPr lang="it-IT" b="0" i="0" dirty="0">
                <a:solidFill>
                  <a:srgbClr val="0A0A0A"/>
                </a:solidFill>
                <a:effectLst/>
                <a:latin typeface="Google Sans"/>
              </a:rPr>
              <a:t> </a:t>
            </a:r>
            <a:r>
              <a:rPr lang="it-IT" b="0" i="0" dirty="0" err="1">
                <a:solidFill>
                  <a:srgbClr val="0A0A0A"/>
                </a:solidFill>
                <a:effectLst/>
                <a:latin typeface="Google Sans"/>
              </a:rPr>
              <a:t>berliner</a:t>
            </a:r>
            <a:r>
              <a:rPr lang="it-IT" b="0" i="0" dirty="0">
                <a:solidFill>
                  <a:srgbClr val="0A0A0A"/>
                </a:solidFill>
                <a:effectLst/>
                <a:latin typeface="Google Sans"/>
              </a:rPr>
              <a:t>». </a:t>
            </a:r>
          </a:p>
          <a:p>
            <a:r>
              <a:rPr lang="it-IT" b="0" i="0" dirty="0">
                <a:solidFill>
                  <a:srgbClr val="0A0A0A"/>
                </a:solidFill>
                <a:effectLst/>
                <a:latin typeface="Google Sans"/>
              </a:rPr>
              <a:t>E 400000 persone sono andate fuori di testa, grande JFK. </a:t>
            </a:r>
          </a:p>
          <a:p>
            <a:r>
              <a:rPr lang="it-IT" b="0" i="0" dirty="0">
                <a:solidFill>
                  <a:srgbClr val="0A0A0A"/>
                </a:solidFill>
                <a:effectLst/>
                <a:latin typeface="Google Sans"/>
              </a:rPr>
              <a:t>Peccato che dal punto di vista strettamente grammaticale di fatto abbia detto io sono una berlinese </a:t>
            </a:r>
            <a:r>
              <a:rPr lang="it-IT" b="0" i="0" dirty="0" err="1">
                <a:solidFill>
                  <a:srgbClr val="0A0A0A"/>
                </a:solidFill>
                <a:effectLst/>
                <a:latin typeface="Google Sans"/>
              </a:rPr>
              <a:t>overo</a:t>
            </a:r>
            <a:r>
              <a:rPr lang="it-IT" b="0" i="0" dirty="0">
                <a:solidFill>
                  <a:srgbClr val="0A0A0A"/>
                </a:solidFill>
                <a:effectLst/>
                <a:latin typeface="Google Sans"/>
              </a:rPr>
              <a:t> un dolce! </a:t>
            </a:r>
          </a:p>
          <a:p>
            <a:r>
              <a:rPr lang="it-IT" b="0" i="0" dirty="0">
                <a:solidFill>
                  <a:srgbClr val="0A0A0A"/>
                </a:solidFill>
                <a:effectLst/>
                <a:latin typeface="Google Sans"/>
              </a:rPr>
              <a:t>Allora sottolinea il comico che racconta questo aneddoto il messaggio dipende per il 70% dall’aspetto, per il 20% dalla dialettica e solo per il 10% da quello che effettivamente dici.</a:t>
            </a:r>
          </a:p>
          <a:p>
            <a:endParaRPr lang="it-IT" b="0" i="0" dirty="0">
              <a:solidFill>
                <a:srgbClr val="0A0A0A"/>
              </a:solidFill>
              <a:effectLst/>
              <a:latin typeface="Google Sans"/>
            </a:endParaRPr>
          </a:p>
          <a:p>
            <a:r>
              <a:rPr lang="it-IT" b="0" i="0" dirty="0">
                <a:solidFill>
                  <a:srgbClr val="0A0A0A"/>
                </a:solidFill>
                <a:effectLst/>
                <a:latin typeface="Google Sans"/>
              </a:rPr>
              <a:t>Ed è esattamente così per i toni sensazionalistici con cui sono presentati i dati sull'occupazione delle borse di specialità. </a:t>
            </a:r>
          </a:p>
          <a:p>
            <a:endParaRPr lang="it-IT" b="0" i="0" noProof="0" dirty="0">
              <a:solidFill>
                <a:srgbClr val="0A0A0A"/>
              </a:solidFill>
              <a:effectLst/>
              <a:latin typeface="Google Sans"/>
            </a:endParaRPr>
          </a:p>
          <a:p>
            <a:r>
              <a:rPr lang="it-IT" b="0" i="0" noProof="0" dirty="0">
                <a:solidFill>
                  <a:srgbClr val="0A0A0A"/>
                </a:solidFill>
                <a:effectLst/>
                <a:latin typeface="Google Sans"/>
              </a:rPr>
              <a:t>Allora proviamo ad analizzare se davvero i dati a nostra disposizione confermano che c’è una crisi di vocazione per medicina di emergenza e urgenza. </a:t>
            </a:r>
            <a:endParaRPr lang="it-IT" noProof="0" dirty="0"/>
          </a:p>
        </p:txBody>
      </p:sp>
      <p:sp>
        <p:nvSpPr>
          <p:cNvPr id="4" name="Segnaposto numero diapositiva 3"/>
          <p:cNvSpPr>
            <a:spLocks noGrp="1"/>
          </p:cNvSpPr>
          <p:nvPr>
            <p:ph type="sldNum" sz="quarter" idx="5"/>
          </p:nvPr>
        </p:nvSpPr>
        <p:spPr/>
        <p:txBody>
          <a:bodyPr/>
          <a:lstStyle/>
          <a:p>
            <a:fld id="{395D7FC3-12D2-1648-ADE3-C64AC7DBEBA8}" type="slidenum">
              <a:rPr lang="en-US" smtClean="0"/>
              <a:t>8</a:t>
            </a:fld>
            <a:endParaRPr lang="en-US"/>
          </a:p>
        </p:txBody>
      </p:sp>
    </p:spTree>
    <p:extLst>
      <p:ext uri="{BB962C8B-B14F-4D97-AF65-F5344CB8AC3E}">
        <p14:creationId xmlns:p14="http://schemas.microsoft.com/office/powerpoint/2010/main" val="4255116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61D4-3635-1025-6C55-817B58A33FF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F87F60F-36FF-3B3E-1E06-E7C3435CC27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6B8B36C-C0E8-5367-C721-95ED07ADD739}"/>
              </a:ext>
            </a:extLst>
          </p:cNvPr>
          <p:cNvSpPr>
            <a:spLocks noGrp="1"/>
          </p:cNvSpPr>
          <p:nvPr>
            <p:ph type="body" idx="1"/>
          </p:nvPr>
        </p:nvSpPr>
        <p:spPr/>
        <p:txBody>
          <a:bodyPr/>
          <a:lstStyle/>
          <a:p>
            <a:r>
              <a:rPr lang="it-IT" dirty="0"/>
              <a:t>Ora se da un lato spero di avervi convinto che guardare il rapporto posti occupati/borse a disposizione non è un buon parametro per valutare se davvero c’è una crisi di vocazione per medicina d’emergenza e urgenza. Purtroppo non è detto che esista un parametro che davvero sia indicativo della ambizioni dei giovani laureati in medicina che devono scegliere la specialità. Ovvero non è detto che sia facile misurare un «indice di gradimento» per medicina d’urgenza. </a:t>
            </a:r>
          </a:p>
          <a:p>
            <a:endParaRPr lang="it-IT" dirty="0"/>
          </a:p>
          <a:p>
            <a:r>
              <a:rPr lang="it-IT" dirty="0"/>
              <a:t>Possiamo provare ad analizzare degli </a:t>
            </a:r>
            <a:r>
              <a:rPr lang="it-IT" dirty="0" err="1"/>
              <a:t>outcome</a:t>
            </a:r>
            <a:r>
              <a:rPr lang="it-IT" dirty="0"/>
              <a:t> surrogati. </a:t>
            </a:r>
          </a:p>
        </p:txBody>
      </p:sp>
      <p:sp>
        <p:nvSpPr>
          <p:cNvPr id="4" name="Segnaposto numero diapositiva 3">
            <a:extLst>
              <a:ext uri="{FF2B5EF4-FFF2-40B4-BE49-F238E27FC236}">
                <a16:creationId xmlns:a16="http://schemas.microsoft.com/office/drawing/2014/main" id="{664B1E00-8C9F-E920-C1CD-1E65ECEDE101}"/>
              </a:ext>
            </a:extLst>
          </p:cNvPr>
          <p:cNvSpPr>
            <a:spLocks noGrp="1"/>
          </p:cNvSpPr>
          <p:nvPr>
            <p:ph type="sldNum" sz="quarter" idx="5"/>
          </p:nvPr>
        </p:nvSpPr>
        <p:spPr/>
        <p:txBody>
          <a:bodyPr/>
          <a:lstStyle/>
          <a:p>
            <a:fld id="{395D7FC3-12D2-1648-ADE3-C64AC7DBEBA8}" type="slidenum">
              <a:rPr lang="en-US" smtClean="0"/>
              <a:t>9</a:t>
            </a:fld>
            <a:endParaRPr lang="en-US"/>
          </a:p>
        </p:txBody>
      </p:sp>
    </p:spTree>
    <p:extLst>
      <p:ext uri="{BB962C8B-B14F-4D97-AF65-F5344CB8AC3E}">
        <p14:creationId xmlns:p14="http://schemas.microsoft.com/office/powerpoint/2010/main" val="1279234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dirty="0">
                <a:effectLst/>
                <a:latin typeface="LMRoman10"/>
              </a:rPr>
              <a:t>Il primo dato da cui siamo partiti è quanti erano i posti disponibili e quanti i potenziali candidati. </a:t>
            </a:r>
          </a:p>
          <a:p>
            <a:endParaRPr lang="it-IT" sz="1800" dirty="0">
              <a:effectLst/>
              <a:latin typeface="LMRoman10"/>
            </a:endParaRPr>
          </a:p>
          <a:p>
            <a:r>
              <a:rPr lang="it-IT" sz="1800" dirty="0">
                <a:effectLst/>
                <a:latin typeface="LMRoman10"/>
              </a:rPr>
              <a:t>Ci sono due premesse fondamentali per interpretare questi dati:</a:t>
            </a:r>
          </a:p>
          <a:p>
            <a:r>
              <a:rPr lang="it-IT" sz="1800" dirty="0">
                <a:effectLst/>
                <a:latin typeface="LMRoman10"/>
              </a:rPr>
              <a:t>- Primo per moltissimi anni il numero di borse di specialità era di gran lunga inferiore al numero di candidati. Di fatto venivano bandite meno borse del numero di candidati. Questo succedeva già prima dell’introduzione del test nazionale ma anche per i primi anni del test nazionale. Poi sono stati rivisti in grande rialzo il numero di posti disponibili. </a:t>
            </a:r>
          </a:p>
          <a:p>
            <a:r>
              <a:rPr lang="it-IT" sz="1800" dirty="0">
                <a:effectLst/>
                <a:latin typeface="LMRoman10"/>
              </a:rPr>
              <a:t>Quindi vedete che per qualche anno i candidati sono rimasti parecchi che pian piano sono andati ad esaurirsi. </a:t>
            </a:r>
          </a:p>
          <a:p>
            <a:pPr marL="285750" indent="-285750">
              <a:buFontTx/>
              <a:buChar char="-"/>
            </a:pPr>
            <a:r>
              <a:rPr lang="it-IT" sz="1800" dirty="0">
                <a:effectLst/>
                <a:latin typeface="LMRoman10"/>
              </a:rPr>
              <a:t>Secondo nel 2020 il test è stato rimandato così a lungo che anche i laureati di luglio e settembre hanno potuto partecipare quindi il numero di candidati è aumentato significativamente.</a:t>
            </a:r>
          </a:p>
          <a:p>
            <a:pPr marL="0" indent="0">
              <a:buFontTx/>
              <a:buNone/>
            </a:pPr>
            <a:endParaRPr lang="it-IT" sz="1800" dirty="0">
              <a:effectLst/>
              <a:latin typeface="LMRoman10"/>
            </a:endParaRPr>
          </a:p>
          <a:p>
            <a:pPr marL="0" indent="0">
              <a:buFontTx/>
              <a:buNone/>
            </a:pPr>
            <a:r>
              <a:rPr lang="it-IT" sz="1800" dirty="0">
                <a:effectLst/>
                <a:latin typeface="LMRoman10"/>
              </a:rPr>
              <a:t>Cosa è successo invece negli ultimi anni. </a:t>
            </a:r>
          </a:p>
          <a:p>
            <a:pPr marL="0" indent="0">
              <a:buFontTx/>
              <a:buNone/>
            </a:pPr>
            <a:r>
              <a:rPr lang="it-IT" sz="1800" dirty="0">
                <a:effectLst/>
                <a:latin typeface="LMRoman10"/>
              </a:rPr>
              <a:t>Lo vedete chiaramente in questo grafico di fatto è aumentato in maniera significativa il numero di posti a disposizione e gradualmente si è ridotto il numero di candidati perché sono stati allocati anno dopo anno. Quindi quella quota in più gradualmente è andata esaurendosi. E dal 2022 in poi il numero di posti ha superato il numero di candidati. </a:t>
            </a:r>
          </a:p>
          <a:p>
            <a:pPr marL="0" indent="0">
              <a:buFontTx/>
              <a:buNone/>
            </a:pPr>
            <a:r>
              <a:rPr lang="it-IT" sz="1800" dirty="0">
                <a:effectLst/>
                <a:latin typeface="LMRoman10"/>
              </a:rPr>
              <a:t>Questa cosa ha ovviamente implicazioni sul numero degli iscritti. </a:t>
            </a:r>
          </a:p>
          <a:p>
            <a:r>
              <a:rPr lang="it-IT" sz="1800" dirty="0">
                <a:effectLst/>
                <a:latin typeface="LMRoman10"/>
              </a:rPr>
              <a:t>E dall’altra parte il numero di laureati è rimasto sostanzialmente stabile </a:t>
            </a:r>
          </a:p>
          <a:p>
            <a:r>
              <a:rPr lang="it-IT" sz="1800" dirty="0">
                <a:effectLst/>
                <a:latin typeface="LMRoman10"/>
              </a:rPr>
              <a:t>Nel tempo complessivamente il numero di posti disponibili è più o meno diventato equivalente al numero di candidati, per un paio di anni addirittura superiore, quindi no </a:t>
            </a:r>
            <a:r>
              <a:rPr lang="it-IT" sz="1800" dirty="0" err="1">
                <a:effectLst/>
                <a:latin typeface="LMRoman10"/>
              </a:rPr>
              <a:t>surprise</a:t>
            </a:r>
            <a:r>
              <a:rPr lang="it-IT" sz="1800" dirty="0">
                <a:effectLst/>
                <a:latin typeface="LMRoman10"/>
              </a:rPr>
              <a:t> che alcuni posti andassero vuoti. </a:t>
            </a:r>
          </a:p>
          <a:p>
            <a:r>
              <a:rPr lang="it-IT" sz="1800" dirty="0">
                <a:effectLst/>
                <a:latin typeface="LMRoman10"/>
              </a:rPr>
              <a:t>Parallelamente il numero di laureati negli anni è rimasto sostanzialmente stabile con variazioni non più ampie del 10%. </a:t>
            </a:r>
          </a:p>
          <a:p>
            <a:r>
              <a:rPr lang="it-IT" sz="1800" dirty="0">
                <a:effectLst/>
                <a:latin typeface="LMRoman10"/>
              </a:rPr>
              <a:t>Di fatto al meglio delle possibilità posti e candidati coincidono e non ci sono previsioni di aumenti di candidati nei prossimi anni. Semplice legge della domanda e dell’offerta, se l’offerta supera la domanda la merce rimane invenduta. </a:t>
            </a:r>
          </a:p>
          <a:p>
            <a:endParaRPr lang="it-IT" sz="1800" dirty="0">
              <a:effectLst/>
              <a:latin typeface="LMRoman10"/>
            </a:endParaRPr>
          </a:p>
          <a:p>
            <a:r>
              <a:rPr lang="it-IT" sz="1800" dirty="0">
                <a:effectLst/>
                <a:latin typeface="LMRoman10"/>
              </a:rPr>
              <a:t>Il secondo aspetto è ragionare su numeratore e denominatore quando si parla di occupazione delle borse di studio.</a:t>
            </a:r>
          </a:p>
          <a:p>
            <a:r>
              <a:rPr lang="it-IT" sz="1800" dirty="0">
                <a:effectLst/>
                <a:latin typeface="LMRoman10"/>
              </a:rPr>
              <a:t>Ora la maggior parte delle conclusioni rispetto a quanto è ambita la scuola di specialità in MEU parte dall’analisi del rapporto tra borse assegnate e posti </a:t>
            </a:r>
            <a:r>
              <a:rPr lang="it-IT" sz="1800" dirty="0" err="1">
                <a:effectLst/>
                <a:latin typeface="LMRoman10"/>
              </a:rPr>
              <a:t>benditi</a:t>
            </a:r>
            <a:r>
              <a:rPr lang="it-IT" sz="1800" dirty="0">
                <a:effectLst/>
                <a:latin typeface="LMRoman10"/>
              </a:rPr>
              <a:t>. Essendo un rapporto vale la pena verificare per le specialità come sono cambiati negli anni denominatore e numeratore. </a:t>
            </a:r>
          </a:p>
          <a:p>
            <a:r>
              <a:rPr lang="it-IT" sz="1800" dirty="0">
                <a:effectLst/>
                <a:latin typeface="LMRoman10"/>
              </a:rPr>
              <a:t>Partiamo dal denominatore</a:t>
            </a:r>
          </a:p>
        </p:txBody>
      </p:sp>
      <p:sp>
        <p:nvSpPr>
          <p:cNvPr id="4" name="Segnaposto numero diapositiva 3"/>
          <p:cNvSpPr>
            <a:spLocks noGrp="1"/>
          </p:cNvSpPr>
          <p:nvPr>
            <p:ph type="sldNum" sz="quarter" idx="5"/>
          </p:nvPr>
        </p:nvSpPr>
        <p:spPr/>
        <p:txBody>
          <a:bodyPr/>
          <a:lstStyle/>
          <a:p>
            <a:fld id="{395D7FC3-12D2-1648-ADE3-C64AC7DBEBA8}" type="slidenum">
              <a:rPr lang="en-US" smtClean="0"/>
              <a:t>10</a:t>
            </a:fld>
            <a:endParaRPr lang="en-US"/>
          </a:p>
        </p:txBody>
      </p:sp>
    </p:spTree>
    <p:extLst>
      <p:ext uri="{BB962C8B-B14F-4D97-AF65-F5344CB8AC3E}">
        <p14:creationId xmlns:p14="http://schemas.microsoft.com/office/powerpoint/2010/main" val="260099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066D13-FA9E-49D8-AC51-04E29640C37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04F2301-B773-4B76-B75D-EC3E905AD8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58BF13A-8C08-4A54-B2B0-DD6137FDCB39}"/>
              </a:ext>
            </a:extLst>
          </p:cNvPr>
          <p:cNvSpPr>
            <a:spLocks noGrp="1"/>
          </p:cNvSpPr>
          <p:nvPr>
            <p:ph type="dt" sz="half" idx="10"/>
          </p:nvPr>
        </p:nvSpPr>
        <p:spPr/>
        <p:txBody>
          <a:bodyPr/>
          <a:lstStyle/>
          <a:p>
            <a:fld id="{5FA40BC9-F9C2-41CE-951F-78C645BC5C18}" type="datetimeFigureOut">
              <a:rPr lang="it-IT" smtClean="0"/>
              <a:t>07/11/25</a:t>
            </a:fld>
            <a:endParaRPr lang="it-IT"/>
          </a:p>
        </p:txBody>
      </p:sp>
      <p:sp>
        <p:nvSpPr>
          <p:cNvPr id="5" name="Segnaposto piè di pagina 4">
            <a:extLst>
              <a:ext uri="{FF2B5EF4-FFF2-40B4-BE49-F238E27FC236}">
                <a16:creationId xmlns:a16="http://schemas.microsoft.com/office/drawing/2014/main" id="{9CDEAA3B-ADD5-4CF3-BF34-9315B2C97E4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27D46FD-957E-45FC-8BBA-0875B3540FDC}"/>
              </a:ext>
            </a:extLst>
          </p:cNvPr>
          <p:cNvSpPr>
            <a:spLocks noGrp="1"/>
          </p:cNvSpPr>
          <p:nvPr>
            <p:ph type="sldNum" sz="quarter" idx="12"/>
          </p:nvPr>
        </p:nvSpPr>
        <p:spPr/>
        <p:txBody>
          <a:bodyPr/>
          <a:lstStyle/>
          <a:p>
            <a:fld id="{52D36A56-297F-466A-9E35-856083A6361E}" type="slidenum">
              <a:rPr lang="it-IT" smtClean="0"/>
              <a:t>‹N›</a:t>
            </a:fld>
            <a:endParaRPr lang="it-IT"/>
          </a:p>
        </p:txBody>
      </p:sp>
    </p:spTree>
    <p:extLst>
      <p:ext uri="{BB962C8B-B14F-4D97-AF65-F5344CB8AC3E}">
        <p14:creationId xmlns:p14="http://schemas.microsoft.com/office/powerpoint/2010/main" val="2463398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FB9C7F-DFB5-4505-ADF6-85CCC65B6C7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5C435E9-AE27-4131-8E23-FECF9AD46E5D}"/>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E93FA59-D9D6-4858-A953-E46C9507C6B1}"/>
              </a:ext>
            </a:extLst>
          </p:cNvPr>
          <p:cNvSpPr>
            <a:spLocks noGrp="1"/>
          </p:cNvSpPr>
          <p:nvPr>
            <p:ph type="dt" sz="half" idx="10"/>
          </p:nvPr>
        </p:nvSpPr>
        <p:spPr/>
        <p:txBody>
          <a:bodyPr/>
          <a:lstStyle/>
          <a:p>
            <a:fld id="{5FA40BC9-F9C2-41CE-951F-78C645BC5C18}" type="datetimeFigureOut">
              <a:rPr lang="it-IT" smtClean="0"/>
              <a:t>07/11/25</a:t>
            </a:fld>
            <a:endParaRPr lang="it-IT"/>
          </a:p>
        </p:txBody>
      </p:sp>
      <p:sp>
        <p:nvSpPr>
          <p:cNvPr id="5" name="Segnaposto piè di pagina 4">
            <a:extLst>
              <a:ext uri="{FF2B5EF4-FFF2-40B4-BE49-F238E27FC236}">
                <a16:creationId xmlns:a16="http://schemas.microsoft.com/office/drawing/2014/main" id="{9BB9C8FE-C99A-47BC-828C-C7DC258F074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AD8BEA2-0F52-4A19-BF98-C1008CA56388}"/>
              </a:ext>
            </a:extLst>
          </p:cNvPr>
          <p:cNvSpPr>
            <a:spLocks noGrp="1"/>
          </p:cNvSpPr>
          <p:nvPr>
            <p:ph type="sldNum" sz="quarter" idx="12"/>
          </p:nvPr>
        </p:nvSpPr>
        <p:spPr/>
        <p:txBody>
          <a:bodyPr/>
          <a:lstStyle/>
          <a:p>
            <a:fld id="{52D36A56-297F-466A-9E35-856083A6361E}" type="slidenum">
              <a:rPr lang="it-IT" smtClean="0"/>
              <a:t>‹N›</a:t>
            </a:fld>
            <a:endParaRPr lang="it-IT"/>
          </a:p>
        </p:txBody>
      </p:sp>
    </p:spTree>
    <p:extLst>
      <p:ext uri="{BB962C8B-B14F-4D97-AF65-F5344CB8AC3E}">
        <p14:creationId xmlns:p14="http://schemas.microsoft.com/office/powerpoint/2010/main" val="200522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68E71B0-85F8-471B-87E8-273ED7AC163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821E2FC-586F-493F-B507-AE3BA17979F6}"/>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C295FCF-53D2-4FB9-8F7B-C629A02D29E6}"/>
              </a:ext>
            </a:extLst>
          </p:cNvPr>
          <p:cNvSpPr>
            <a:spLocks noGrp="1"/>
          </p:cNvSpPr>
          <p:nvPr>
            <p:ph type="dt" sz="half" idx="10"/>
          </p:nvPr>
        </p:nvSpPr>
        <p:spPr/>
        <p:txBody>
          <a:bodyPr/>
          <a:lstStyle/>
          <a:p>
            <a:fld id="{5FA40BC9-F9C2-41CE-951F-78C645BC5C18}" type="datetimeFigureOut">
              <a:rPr lang="it-IT" smtClean="0"/>
              <a:t>07/11/25</a:t>
            </a:fld>
            <a:endParaRPr lang="it-IT"/>
          </a:p>
        </p:txBody>
      </p:sp>
      <p:sp>
        <p:nvSpPr>
          <p:cNvPr id="5" name="Segnaposto piè di pagina 4">
            <a:extLst>
              <a:ext uri="{FF2B5EF4-FFF2-40B4-BE49-F238E27FC236}">
                <a16:creationId xmlns:a16="http://schemas.microsoft.com/office/drawing/2014/main" id="{9DE9E3D9-237C-4BD4-B2CB-395CEFE9696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A182D81-F1EA-4AC9-9BEB-9168582280FF}"/>
              </a:ext>
            </a:extLst>
          </p:cNvPr>
          <p:cNvSpPr>
            <a:spLocks noGrp="1"/>
          </p:cNvSpPr>
          <p:nvPr>
            <p:ph type="sldNum" sz="quarter" idx="12"/>
          </p:nvPr>
        </p:nvSpPr>
        <p:spPr/>
        <p:txBody>
          <a:bodyPr/>
          <a:lstStyle/>
          <a:p>
            <a:fld id="{52D36A56-297F-466A-9E35-856083A6361E}" type="slidenum">
              <a:rPr lang="it-IT" smtClean="0"/>
              <a:t>‹N›</a:t>
            </a:fld>
            <a:endParaRPr lang="it-IT"/>
          </a:p>
        </p:txBody>
      </p:sp>
    </p:spTree>
    <p:extLst>
      <p:ext uri="{BB962C8B-B14F-4D97-AF65-F5344CB8AC3E}">
        <p14:creationId xmlns:p14="http://schemas.microsoft.com/office/powerpoint/2010/main" val="2983940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700" b="0" i="0">
                <a:solidFill>
                  <a:srgbClr val="58595B"/>
                </a:solidFill>
                <a:latin typeface="Arial" charset="0"/>
                <a:ea typeface="Arial" charset="0"/>
                <a:cs typeface="Arial" charset="0"/>
              </a:defRPr>
            </a:lvl1pPr>
          </a:lstStyle>
          <a:p>
            <a:fld id="{3719C523-FB1B-D04B-9939-3D64859B5556}" type="slidenum">
              <a:rPr lang="en-US" smtClean="0"/>
              <a:pPr/>
              <a:t>‹N›</a:t>
            </a:fld>
            <a:endParaRPr lang="en-US" dirty="0"/>
          </a:p>
        </p:txBody>
      </p:sp>
      <p:sp>
        <p:nvSpPr>
          <p:cNvPr id="7" name="Title Placeholder 1"/>
          <p:cNvSpPr>
            <a:spLocks noGrp="1"/>
          </p:cNvSpPr>
          <p:nvPr>
            <p:ph type="title"/>
          </p:nvPr>
        </p:nvSpPr>
        <p:spPr>
          <a:xfrm>
            <a:off x="609600" y="322856"/>
            <a:ext cx="10972800" cy="874371"/>
          </a:xfrm>
          <a:prstGeom prst="rect">
            <a:avLst/>
          </a:prstGeom>
        </p:spPr>
        <p:txBody>
          <a:bodyPr vert="horz" lIns="91440" tIns="45720" rIns="91440" bIns="45720" rtlCol="0" anchor="ctr">
            <a:normAutofit/>
          </a:bodyPr>
          <a:lstStyle/>
          <a:p>
            <a:r>
              <a:rPr lang="it-IT" dirty="0"/>
              <a:t>CLICK TO EDIT MASTER TITLE STYLE</a:t>
            </a:r>
            <a:endParaRPr lang="en-US" dirty="0"/>
          </a:p>
        </p:txBody>
      </p:sp>
      <p:sp>
        <p:nvSpPr>
          <p:cNvPr id="8" name="Text Placeholder 9"/>
          <p:cNvSpPr>
            <a:spLocks noGrp="1"/>
          </p:cNvSpPr>
          <p:nvPr>
            <p:ph idx="1"/>
          </p:nvPr>
        </p:nvSpPr>
        <p:spPr>
          <a:xfrm>
            <a:off x="609600" y="1600200"/>
            <a:ext cx="10972800" cy="4525963"/>
          </a:xfrm>
          <a:prstGeom prst="rect">
            <a:avLst/>
          </a:prstGeom>
        </p:spPr>
        <p:txBody>
          <a:bodyPr vert="horz" lIns="91440" tIns="45720" rIns="91440" bIns="45720" rtlCol="0">
            <a:normAutofit/>
          </a:bodyPr>
          <a:lstStyle>
            <a:lvl1pPr>
              <a:lnSpc>
                <a:spcPct val="100000"/>
              </a:lnSpc>
              <a:defRPr sz="1800" b="0" i="0">
                <a:latin typeface="Times New Roman" charset="0"/>
                <a:ea typeface="Times New Roman" charset="0"/>
                <a:cs typeface="Times New Roman" charset="0"/>
              </a:defRPr>
            </a:lvl1pPr>
            <a:lvl2pPr>
              <a:lnSpc>
                <a:spcPct val="100000"/>
              </a:lnSpc>
              <a:defRPr sz="1800" b="0" i="0">
                <a:latin typeface="Times New Roman" charset="0"/>
                <a:ea typeface="Times New Roman" charset="0"/>
                <a:cs typeface="Times New Roman" charset="0"/>
              </a:defRPr>
            </a:lvl2pPr>
            <a:lvl3pPr>
              <a:lnSpc>
                <a:spcPct val="100000"/>
              </a:lnSpc>
              <a:defRPr sz="1800" b="0" i="0">
                <a:latin typeface="Times New Roman" charset="0"/>
                <a:ea typeface="Times New Roman" charset="0"/>
                <a:cs typeface="Times New Roman" charset="0"/>
              </a:defRPr>
            </a:lvl3pPr>
            <a:lvl4pPr>
              <a:lnSpc>
                <a:spcPct val="100000"/>
              </a:lnSpc>
              <a:defRPr sz="1800" b="0" i="0">
                <a:latin typeface="Times New Roman" charset="0"/>
                <a:ea typeface="Times New Roman" charset="0"/>
                <a:cs typeface="Times New Roman" charset="0"/>
              </a:defRPr>
            </a:lvl4pPr>
            <a:lvl5pPr>
              <a:lnSpc>
                <a:spcPct val="100000"/>
              </a:lnSpc>
              <a:defRPr sz="1800" b="0" i="0">
                <a:latin typeface="Times New Roman" charset="0"/>
                <a:ea typeface="Times New Roman" charset="0"/>
                <a:cs typeface="Times New Roman" charset="0"/>
              </a:defRPr>
            </a:lvl5pPr>
          </a:lstStyle>
          <a:p>
            <a:pPr lvl="0"/>
            <a:r>
              <a:rPr lang="it-IT" dirty="0"/>
              <a:t>Click to </a:t>
            </a:r>
            <a:r>
              <a:rPr lang="it-IT" dirty="0" err="1"/>
              <a:t>edit</a:t>
            </a:r>
            <a:r>
              <a:rPr lang="it-IT" dirty="0"/>
              <a:t> Master text </a:t>
            </a:r>
            <a:r>
              <a:rPr lang="it-IT" dirty="0" err="1"/>
              <a:t>styles</a:t>
            </a:r>
            <a:endParaRPr lang="it-IT" dirty="0"/>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spTree>
    <p:extLst>
      <p:ext uri="{BB962C8B-B14F-4D97-AF65-F5344CB8AC3E}">
        <p14:creationId xmlns:p14="http://schemas.microsoft.com/office/powerpoint/2010/main" val="310515007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700" b="0" i="0">
                <a:solidFill>
                  <a:srgbClr val="58595B"/>
                </a:solidFill>
                <a:latin typeface="Arial" charset="0"/>
                <a:ea typeface="Arial" charset="0"/>
                <a:cs typeface="Arial" charset="0"/>
              </a:defRPr>
            </a:lvl1pPr>
          </a:lstStyle>
          <a:p>
            <a:fld id="{3719C523-FB1B-D04B-9939-3D64859B5556}" type="slidenum">
              <a:rPr lang="en-US" smtClean="0"/>
              <a:pPr/>
              <a:t>‹N›</a:t>
            </a:fld>
            <a:endParaRPr lang="en-US" dirty="0"/>
          </a:p>
        </p:txBody>
      </p:sp>
      <p:sp>
        <p:nvSpPr>
          <p:cNvPr id="7" name="Title Placeholder 1"/>
          <p:cNvSpPr>
            <a:spLocks noGrp="1"/>
          </p:cNvSpPr>
          <p:nvPr>
            <p:ph type="title"/>
          </p:nvPr>
        </p:nvSpPr>
        <p:spPr>
          <a:xfrm>
            <a:off x="609600" y="322856"/>
            <a:ext cx="10972800" cy="874371"/>
          </a:xfrm>
          <a:prstGeom prst="rect">
            <a:avLst/>
          </a:prstGeom>
        </p:spPr>
        <p:txBody>
          <a:bodyPr vert="horz" lIns="91440" tIns="45720" rIns="91440" bIns="45720" rtlCol="0" anchor="ctr">
            <a:normAutofit/>
          </a:bodyPr>
          <a:lstStyle/>
          <a:p>
            <a:r>
              <a:rPr lang="it-IT" dirty="0"/>
              <a:t>CLICK TO EDIT MASTER TITLE STYLE</a:t>
            </a:r>
            <a:endParaRPr lang="en-US" dirty="0"/>
          </a:p>
        </p:txBody>
      </p:sp>
      <p:sp>
        <p:nvSpPr>
          <p:cNvPr id="8" name="Text Placeholder 9"/>
          <p:cNvSpPr>
            <a:spLocks noGrp="1"/>
          </p:cNvSpPr>
          <p:nvPr>
            <p:ph idx="1"/>
          </p:nvPr>
        </p:nvSpPr>
        <p:spPr>
          <a:xfrm>
            <a:off x="609600" y="1600200"/>
            <a:ext cx="10972800" cy="4525963"/>
          </a:xfrm>
          <a:prstGeom prst="rect">
            <a:avLst/>
          </a:prstGeom>
        </p:spPr>
        <p:txBody>
          <a:bodyPr vert="horz" lIns="91440" tIns="45720" rIns="91440" bIns="45720" rtlCol="0">
            <a:normAutofit/>
          </a:bodyPr>
          <a:lstStyle>
            <a:lvl1pPr>
              <a:lnSpc>
                <a:spcPct val="100000"/>
              </a:lnSpc>
              <a:defRPr sz="1800" b="0" i="0">
                <a:latin typeface="Times New Roman" charset="0"/>
                <a:ea typeface="Times New Roman" charset="0"/>
                <a:cs typeface="Times New Roman" charset="0"/>
              </a:defRPr>
            </a:lvl1pPr>
            <a:lvl2pPr>
              <a:lnSpc>
                <a:spcPct val="100000"/>
              </a:lnSpc>
              <a:defRPr sz="1800" b="0" i="0">
                <a:latin typeface="Times New Roman" charset="0"/>
                <a:ea typeface="Times New Roman" charset="0"/>
                <a:cs typeface="Times New Roman" charset="0"/>
              </a:defRPr>
            </a:lvl2pPr>
            <a:lvl3pPr>
              <a:lnSpc>
                <a:spcPct val="100000"/>
              </a:lnSpc>
              <a:defRPr sz="1800" b="0" i="0">
                <a:latin typeface="Times New Roman" charset="0"/>
                <a:ea typeface="Times New Roman" charset="0"/>
                <a:cs typeface="Times New Roman" charset="0"/>
              </a:defRPr>
            </a:lvl3pPr>
            <a:lvl4pPr>
              <a:lnSpc>
                <a:spcPct val="100000"/>
              </a:lnSpc>
              <a:defRPr sz="1800" b="0" i="0">
                <a:latin typeface="Times New Roman" charset="0"/>
                <a:ea typeface="Times New Roman" charset="0"/>
                <a:cs typeface="Times New Roman" charset="0"/>
              </a:defRPr>
            </a:lvl4pPr>
            <a:lvl5pPr>
              <a:lnSpc>
                <a:spcPct val="100000"/>
              </a:lnSpc>
              <a:defRPr sz="1800" b="0" i="0">
                <a:latin typeface="Times New Roman" charset="0"/>
                <a:ea typeface="Times New Roman" charset="0"/>
                <a:cs typeface="Times New Roman" charset="0"/>
              </a:defRPr>
            </a:lvl5pPr>
          </a:lstStyle>
          <a:p>
            <a:pPr lvl="0"/>
            <a:r>
              <a:rPr lang="it-IT" dirty="0"/>
              <a:t>Click to </a:t>
            </a:r>
            <a:r>
              <a:rPr lang="it-IT" dirty="0" err="1"/>
              <a:t>edit</a:t>
            </a:r>
            <a:r>
              <a:rPr lang="it-IT" dirty="0"/>
              <a:t> Master text </a:t>
            </a:r>
            <a:r>
              <a:rPr lang="it-IT" dirty="0" err="1"/>
              <a:t>styles</a:t>
            </a:r>
            <a:endParaRPr lang="it-IT" dirty="0"/>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spTree>
    <p:extLst>
      <p:ext uri="{BB962C8B-B14F-4D97-AF65-F5344CB8AC3E}">
        <p14:creationId xmlns:p14="http://schemas.microsoft.com/office/powerpoint/2010/main" val="216142648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53A759-9B29-D7F4-671B-E05838904B86}"/>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49502083-5EC1-EE05-A73B-F2AB95C48BF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7BC8FF8B-5DD6-18BD-E1BF-11B94E9BDFB4}"/>
              </a:ext>
            </a:extLst>
          </p:cNvPr>
          <p:cNvSpPr>
            <a:spLocks noGrp="1"/>
          </p:cNvSpPr>
          <p:nvPr>
            <p:ph type="dt" sz="half" idx="10"/>
          </p:nvPr>
        </p:nvSpPr>
        <p:spPr/>
        <p:txBody>
          <a:bodyPr/>
          <a:lstStyle/>
          <a:p>
            <a:fld id="{1E110A3C-73C7-8746-8ECD-08515950F025}" type="datetimeFigureOut">
              <a:rPr lang="en-US" smtClean="0"/>
              <a:t>11/7/25</a:t>
            </a:fld>
            <a:endParaRPr lang="en-US"/>
          </a:p>
        </p:txBody>
      </p:sp>
      <p:sp>
        <p:nvSpPr>
          <p:cNvPr id="5" name="Segnaposto piè di pagina 4">
            <a:extLst>
              <a:ext uri="{FF2B5EF4-FFF2-40B4-BE49-F238E27FC236}">
                <a16:creationId xmlns:a16="http://schemas.microsoft.com/office/drawing/2014/main" id="{8D2E04BA-7A57-8C0E-B0B8-F05E22CB6623}"/>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76B36CAC-19B3-55C1-1492-225EAE3C50FF}"/>
              </a:ext>
            </a:extLst>
          </p:cNvPr>
          <p:cNvSpPr>
            <a:spLocks noGrp="1"/>
          </p:cNvSpPr>
          <p:nvPr>
            <p:ph type="sldNum" sz="quarter" idx="12"/>
          </p:nvPr>
        </p:nvSpPr>
        <p:spPr/>
        <p:txBody>
          <a:bodyPr/>
          <a:lstStyle/>
          <a:p>
            <a:fld id="{66675ACA-1B9F-384C-9B2B-C627473F1725}" type="slidenum">
              <a:rPr lang="en-US" smtClean="0"/>
              <a:t>‹N›</a:t>
            </a:fld>
            <a:endParaRPr lang="en-US"/>
          </a:p>
        </p:txBody>
      </p:sp>
    </p:spTree>
    <p:extLst>
      <p:ext uri="{BB962C8B-B14F-4D97-AF65-F5344CB8AC3E}">
        <p14:creationId xmlns:p14="http://schemas.microsoft.com/office/powerpoint/2010/main" val="288593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E029757-9D2B-ACB6-D7E9-78A59A394B94}"/>
              </a:ext>
            </a:extLst>
          </p:cNvPr>
          <p:cNvSpPr>
            <a:spLocks noGrp="1"/>
          </p:cNvSpPr>
          <p:nvPr>
            <p:ph type="dt" sz="half" idx="10"/>
          </p:nvPr>
        </p:nvSpPr>
        <p:spPr/>
        <p:txBody>
          <a:bodyPr/>
          <a:lstStyle/>
          <a:p>
            <a:fld id="{1E110A3C-73C7-8746-8ECD-08515950F025}" type="datetimeFigureOut">
              <a:rPr lang="en-US" smtClean="0"/>
              <a:t>11/7/25</a:t>
            </a:fld>
            <a:endParaRPr lang="en-US"/>
          </a:p>
        </p:txBody>
      </p:sp>
      <p:sp>
        <p:nvSpPr>
          <p:cNvPr id="3" name="Segnaposto piè di pagina 2">
            <a:extLst>
              <a:ext uri="{FF2B5EF4-FFF2-40B4-BE49-F238E27FC236}">
                <a16:creationId xmlns:a16="http://schemas.microsoft.com/office/drawing/2014/main" id="{0B00DF26-2C58-E04E-A049-A10E518E2935}"/>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0458C625-F7DF-B38B-73AA-B92A7EE11DA5}"/>
              </a:ext>
            </a:extLst>
          </p:cNvPr>
          <p:cNvSpPr>
            <a:spLocks noGrp="1"/>
          </p:cNvSpPr>
          <p:nvPr>
            <p:ph type="sldNum" sz="quarter" idx="12"/>
          </p:nvPr>
        </p:nvSpPr>
        <p:spPr/>
        <p:txBody>
          <a:bodyPr/>
          <a:lstStyle/>
          <a:p>
            <a:fld id="{66675ACA-1B9F-384C-9B2B-C627473F1725}" type="slidenum">
              <a:rPr lang="en-US" smtClean="0"/>
              <a:t>‹N›</a:t>
            </a:fld>
            <a:endParaRPr lang="en-US"/>
          </a:p>
        </p:txBody>
      </p:sp>
    </p:spTree>
    <p:extLst>
      <p:ext uri="{BB962C8B-B14F-4D97-AF65-F5344CB8AC3E}">
        <p14:creationId xmlns:p14="http://schemas.microsoft.com/office/powerpoint/2010/main" val="1783844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3" name="PlaceHolder 2"/>
          <p:cNvSpPr>
            <a:spLocks noGrp="1"/>
          </p:cNvSpPr>
          <p:nvPr>
            <p:ph type="subTitle"/>
          </p:nvPr>
        </p:nvSpPr>
        <p:spPr>
          <a:xfrm>
            <a:off x="609600" y="1604753"/>
            <a:ext cx="10972364" cy="3977259"/>
          </a:xfrm>
          <a:prstGeom prst="rect">
            <a:avLst/>
          </a:prstGeom>
        </p:spPr>
        <p:txBody>
          <a:bodyPr lIns="0" tIns="0" rIns="0" bIns="0" anchor="ctr"/>
          <a:lstStyle/>
          <a:p>
            <a:pPr algn="ctr"/>
            <a:endParaRPr lang="en-US" sz="2824" b="0" strike="noStrike" spc="-1">
              <a:latin typeface="Arial"/>
            </a:endParaRPr>
          </a:p>
        </p:txBody>
      </p:sp>
    </p:spTree>
    <p:extLst>
      <p:ext uri="{BB962C8B-B14F-4D97-AF65-F5344CB8AC3E}">
        <p14:creationId xmlns:p14="http://schemas.microsoft.com/office/powerpoint/2010/main" val="1328754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62FC90-B1DB-4A37-B7FA-31E4253FA7C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550E92D-9727-473B-A622-4AE4C2FF4157}"/>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BF8EB2B-D0D1-4DA7-B6F9-7C00B636EE15}"/>
              </a:ext>
            </a:extLst>
          </p:cNvPr>
          <p:cNvSpPr>
            <a:spLocks noGrp="1"/>
          </p:cNvSpPr>
          <p:nvPr>
            <p:ph type="dt" sz="half" idx="10"/>
          </p:nvPr>
        </p:nvSpPr>
        <p:spPr/>
        <p:txBody>
          <a:bodyPr/>
          <a:lstStyle/>
          <a:p>
            <a:fld id="{5FA40BC9-F9C2-41CE-951F-78C645BC5C18}" type="datetimeFigureOut">
              <a:rPr lang="it-IT" smtClean="0"/>
              <a:t>07/11/25</a:t>
            </a:fld>
            <a:endParaRPr lang="it-IT"/>
          </a:p>
        </p:txBody>
      </p:sp>
      <p:sp>
        <p:nvSpPr>
          <p:cNvPr id="5" name="Segnaposto piè di pagina 4">
            <a:extLst>
              <a:ext uri="{FF2B5EF4-FFF2-40B4-BE49-F238E27FC236}">
                <a16:creationId xmlns:a16="http://schemas.microsoft.com/office/drawing/2014/main" id="{87487C2C-B6BC-4CC9-ABB3-F748823DFF3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2ED7575-416C-42E8-BE93-C176B65B9E92}"/>
              </a:ext>
            </a:extLst>
          </p:cNvPr>
          <p:cNvSpPr>
            <a:spLocks noGrp="1"/>
          </p:cNvSpPr>
          <p:nvPr>
            <p:ph type="sldNum" sz="quarter" idx="12"/>
          </p:nvPr>
        </p:nvSpPr>
        <p:spPr/>
        <p:txBody>
          <a:bodyPr/>
          <a:lstStyle/>
          <a:p>
            <a:fld id="{52D36A56-297F-466A-9E35-856083A6361E}" type="slidenum">
              <a:rPr lang="it-IT" smtClean="0"/>
              <a:t>‹N›</a:t>
            </a:fld>
            <a:endParaRPr lang="it-IT"/>
          </a:p>
        </p:txBody>
      </p:sp>
    </p:spTree>
    <p:extLst>
      <p:ext uri="{BB962C8B-B14F-4D97-AF65-F5344CB8AC3E}">
        <p14:creationId xmlns:p14="http://schemas.microsoft.com/office/powerpoint/2010/main" val="2506907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8827B3-F053-4A10-94A8-67581364CB7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1EADD6A-58CC-4B41-ADC0-D465820E08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5D97B9BD-4E73-46F8-A365-0DDDB72C5624}"/>
              </a:ext>
            </a:extLst>
          </p:cNvPr>
          <p:cNvSpPr>
            <a:spLocks noGrp="1"/>
          </p:cNvSpPr>
          <p:nvPr>
            <p:ph type="dt" sz="half" idx="10"/>
          </p:nvPr>
        </p:nvSpPr>
        <p:spPr/>
        <p:txBody>
          <a:bodyPr/>
          <a:lstStyle/>
          <a:p>
            <a:fld id="{5FA40BC9-F9C2-41CE-951F-78C645BC5C18}" type="datetimeFigureOut">
              <a:rPr lang="it-IT" smtClean="0"/>
              <a:t>07/11/25</a:t>
            </a:fld>
            <a:endParaRPr lang="it-IT"/>
          </a:p>
        </p:txBody>
      </p:sp>
      <p:sp>
        <p:nvSpPr>
          <p:cNvPr id="5" name="Segnaposto piè di pagina 4">
            <a:extLst>
              <a:ext uri="{FF2B5EF4-FFF2-40B4-BE49-F238E27FC236}">
                <a16:creationId xmlns:a16="http://schemas.microsoft.com/office/drawing/2014/main" id="{24D7D46E-8BCF-48EA-A105-07C0AA7EF51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ED8D151-56B7-475D-BD57-FB86A5EF2608}"/>
              </a:ext>
            </a:extLst>
          </p:cNvPr>
          <p:cNvSpPr>
            <a:spLocks noGrp="1"/>
          </p:cNvSpPr>
          <p:nvPr>
            <p:ph type="sldNum" sz="quarter" idx="12"/>
          </p:nvPr>
        </p:nvSpPr>
        <p:spPr/>
        <p:txBody>
          <a:bodyPr/>
          <a:lstStyle/>
          <a:p>
            <a:fld id="{52D36A56-297F-466A-9E35-856083A6361E}" type="slidenum">
              <a:rPr lang="it-IT" smtClean="0"/>
              <a:t>‹N›</a:t>
            </a:fld>
            <a:endParaRPr lang="it-IT"/>
          </a:p>
        </p:txBody>
      </p:sp>
    </p:spTree>
    <p:extLst>
      <p:ext uri="{BB962C8B-B14F-4D97-AF65-F5344CB8AC3E}">
        <p14:creationId xmlns:p14="http://schemas.microsoft.com/office/powerpoint/2010/main" val="3085639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D7CC20-61A6-4E20-A225-E60BEA667BF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B98826F-5EAF-474D-90F7-7A42372EDE62}"/>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BB92F59-6CDC-4482-9172-F561D98A493D}"/>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CAAE56F-576E-4C21-B166-1542822A3E21}"/>
              </a:ext>
            </a:extLst>
          </p:cNvPr>
          <p:cNvSpPr>
            <a:spLocks noGrp="1"/>
          </p:cNvSpPr>
          <p:nvPr>
            <p:ph type="dt" sz="half" idx="10"/>
          </p:nvPr>
        </p:nvSpPr>
        <p:spPr/>
        <p:txBody>
          <a:bodyPr/>
          <a:lstStyle/>
          <a:p>
            <a:fld id="{5FA40BC9-F9C2-41CE-951F-78C645BC5C18}" type="datetimeFigureOut">
              <a:rPr lang="it-IT" smtClean="0"/>
              <a:t>07/11/25</a:t>
            </a:fld>
            <a:endParaRPr lang="it-IT"/>
          </a:p>
        </p:txBody>
      </p:sp>
      <p:sp>
        <p:nvSpPr>
          <p:cNvPr id="6" name="Segnaposto piè di pagina 5">
            <a:extLst>
              <a:ext uri="{FF2B5EF4-FFF2-40B4-BE49-F238E27FC236}">
                <a16:creationId xmlns:a16="http://schemas.microsoft.com/office/drawing/2014/main" id="{83BFEF69-DABB-436C-A71E-489346D03A2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2B7CFA3-AF80-4D5D-916A-01D99FB75F4D}"/>
              </a:ext>
            </a:extLst>
          </p:cNvPr>
          <p:cNvSpPr>
            <a:spLocks noGrp="1"/>
          </p:cNvSpPr>
          <p:nvPr>
            <p:ph type="sldNum" sz="quarter" idx="12"/>
          </p:nvPr>
        </p:nvSpPr>
        <p:spPr/>
        <p:txBody>
          <a:bodyPr/>
          <a:lstStyle/>
          <a:p>
            <a:fld id="{52D36A56-297F-466A-9E35-856083A6361E}" type="slidenum">
              <a:rPr lang="it-IT" smtClean="0"/>
              <a:t>‹N›</a:t>
            </a:fld>
            <a:endParaRPr lang="it-IT"/>
          </a:p>
        </p:txBody>
      </p:sp>
    </p:spTree>
    <p:extLst>
      <p:ext uri="{BB962C8B-B14F-4D97-AF65-F5344CB8AC3E}">
        <p14:creationId xmlns:p14="http://schemas.microsoft.com/office/powerpoint/2010/main" val="1594909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6F98C-3F3B-452F-93CE-2E50A11EE7A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8F27593-938F-4898-BA30-FD5BDCD08E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2C3C9A88-89B0-4298-B45A-A759A50FA679}"/>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E38B492-3DBD-480A-8B28-156B53D263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B1729273-4F51-47CC-80BA-39CB6BF4020D}"/>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3BCA413-55E6-48D1-9FD9-EF7654672B33}"/>
              </a:ext>
            </a:extLst>
          </p:cNvPr>
          <p:cNvSpPr>
            <a:spLocks noGrp="1"/>
          </p:cNvSpPr>
          <p:nvPr>
            <p:ph type="dt" sz="half" idx="10"/>
          </p:nvPr>
        </p:nvSpPr>
        <p:spPr/>
        <p:txBody>
          <a:bodyPr/>
          <a:lstStyle/>
          <a:p>
            <a:fld id="{5FA40BC9-F9C2-41CE-951F-78C645BC5C18}" type="datetimeFigureOut">
              <a:rPr lang="it-IT" smtClean="0"/>
              <a:t>07/11/25</a:t>
            </a:fld>
            <a:endParaRPr lang="it-IT"/>
          </a:p>
        </p:txBody>
      </p:sp>
      <p:sp>
        <p:nvSpPr>
          <p:cNvPr id="8" name="Segnaposto piè di pagina 7">
            <a:extLst>
              <a:ext uri="{FF2B5EF4-FFF2-40B4-BE49-F238E27FC236}">
                <a16:creationId xmlns:a16="http://schemas.microsoft.com/office/drawing/2014/main" id="{B574C419-04CB-4836-B331-9F041930642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E450CF5-EA9C-4F60-8274-C85F43076C6C}"/>
              </a:ext>
            </a:extLst>
          </p:cNvPr>
          <p:cNvSpPr>
            <a:spLocks noGrp="1"/>
          </p:cNvSpPr>
          <p:nvPr>
            <p:ph type="sldNum" sz="quarter" idx="12"/>
          </p:nvPr>
        </p:nvSpPr>
        <p:spPr/>
        <p:txBody>
          <a:bodyPr/>
          <a:lstStyle/>
          <a:p>
            <a:fld id="{52D36A56-297F-466A-9E35-856083A6361E}" type="slidenum">
              <a:rPr lang="it-IT" smtClean="0"/>
              <a:t>‹N›</a:t>
            </a:fld>
            <a:endParaRPr lang="it-IT"/>
          </a:p>
        </p:txBody>
      </p:sp>
    </p:spTree>
    <p:extLst>
      <p:ext uri="{BB962C8B-B14F-4D97-AF65-F5344CB8AC3E}">
        <p14:creationId xmlns:p14="http://schemas.microsoft.com/office/powerpoint/2010/main" val="1577056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0ADD7C-3B94-49FC-AC93-1A79DDA79A3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60EE452-46D6-4D00-92F8-98A785F96ADB}"/>
              </a:ext>
            </a:extLst>
          </p:cNvPr>
          <p:cNvSpPr>
            <a:spLocks noGrp="1"/>
          </p:cNvSpPr>
          <p:nvPr>
            <p:ph type="dt" sz="half" idx="10"/>
          </p:nvPr>
        </p:nvSpPr>
        <p:spPr/>
        <p:txBody>
          <a:bodyPr/>
          <a:lstStyle/>
          <a:p>
            <a:fld id="{5FA40BC9-F9C2-41CE-951F-78C645BC5C18}" type="datetimeFigureOut">
              <a:rPr lang="it-IT" smtClean="0"/>
              <a:t>07/11/25</a:t>
            </a:fld>
            <a:endParaRPr lang="it-IT"/>
          </a:p>
        </p:txBody>
      </p:sp>
      <p:sp>
        <p:nvSpPr>
          <p:cNvPr id="4" name="Segnaposto piè di pagina 3">
            <a:extLst>
              <a:ext uri="{FF2B5EF4-FFF2-40B4-BE49-F238E27FC236}">
                <a16:creationId xmlns:a16="http://schemas.microsoft.com/office/drawing/2014/main" id="{E045471C-E198-4BDB-97F8-016093F67B7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D5137DD-4E1D-4936-B538-719F4DB2894C}"/>
              </a:ext>
            </a:extLst>
          </p:cNvPr>
          <p:cNvSpPr>
            <a:spLocks noGrp="1"/>
          </p:cNvSpPr>
          <p:nvPr>
            <p:ph type="sldNum" sz="quarter" idx="12"/>
          </p:nvPr>
        </p:nvSpPr>
        <p:spPr/>
        <p:txBody>
          <a:bodyPr/>
          <a:lstStyle/>
          <a:p>
            <a:fld id="{52D36A56-297F-466A-9E35-856083A6361E}" type="slidenum">
              <a:rPr lang="it-IT" smtClean="0"/>
              <a:t>‹N›</a:t>
            </a:fld>
            <a:endParaRPr lang="it-IT"/>
          </a:p>
        </p:txBody>
      </p:sp>
    </p:spTree>
    <p:extLst>
      <p:ext uri="{BB962C8B-B14F-4D97-AF65-F5344CB8AC3E}">
        <p14:creationId xmlns:p14="http://schemas.microsoft.com/office/powerpoint/2010/main" val="3054447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915EBE4-278A-4553-9FFE-25341061C923}"/>
              </a:ext>
            </a:extLst>
          </p:cNvPr>
          <p:cNvSpPr>
            <a:spLocks noGrp="1"/>
          </p:cNvSpPr>
          <p:nvPr>
            <p:ph type="dt" sz="half" idx="10"/>
          </p:nvPr>
        </p:nvSpPr>
        <p:spPr/>
        <p:txBody>
          <a:bodyPr/>
          <a:lstStyle/>
          <a:p>
            <a:fld id="{5FA40BC9-F9C2-41CE-951F-78C645BC5C18}" type="datetimeFigureOut">
              <a:rPr lang="it-IT" smtClean="0"/>
              <a:t>07/11/25</a:t>
            </a:fld>
            <a:endParaRPr lang="it-IT"/>
          </a:p>
        </p:txBody>
      </p:sp>
      <p:sp>
        <p:nvSpPr>
          <p:cNvPr id="3" name="Segnaposto piè di pagina 2">
            <a:extLst>
              <a:ext uri="{FF2B5EF4-FFF2-40B4-BE49-F238E27FC236}">
                <a16:creationId xmlns:a16="http://schemas.microsoft.com/office/drawing/2014/main" id="{AF80CBF0-E145-49E7-8653-0FED6041421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B7E2263-B987-4B68-9E6B-D86BD69D0805}"/>
              </a:ext>
            </a:extLst>
          </p:cNvPr>
          <p:cNvSpPr>
            <a:spLocks noGrp="1"/>
          </p:cNvSpPr>
          <p:nvPr>
            <p:ph type="sldNum" sz="quarter" idx="12"/>
          </p:nvPr>
        </p:nvSpPr>
        <p:spPr/>
        <p:txBody>
          <a:bodyPr/>
          <a:lstStyle/>
          <a:p>
            <a:fld id="{52D36A56-297F-466A-9E35-856083A6361E}" type="slidenum">
              <a:rPr lang="it-IT" smtClean="0"/>
              <a:t>‹N›</a:t>
            </a:fld>
            <a:endParaRPr lang="it-IT"/>
          </a:p>
        </p:txBody>
      </p:sp>
    </p:spTree>
    <p:extLst>
      <p:ext uri="{BB962C8B-B14F-4D97-AF65-F5344CB8AC3E}">
        <p14:creationId xmlns:p14="http://schemas.microsoft.com/office/powerpoint/2010/main" val="2026483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4C0F88-F42C-45E9-BBEC-E136B5983B0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053D066-F18E-4B90-921A-5F7EC7180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7104053-D3F6-496D-8F06-0E954E0E2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7D55537B-2A75-47F3-81DC-AB245C504AD4}"/>
              </a:ext>
            </a:extLst>
          </p:cNvPr>
          <p:cNvSpPr>
            <a:spLocks noGrp="1"/>
          </p:cNvSpPr>
          <p:nvPr>
            <p:ph type="dt" sz="half" idx="10"/>
          </p:nvPr>
        </p:nvSpPr>
        <p:spPr/>
        <p:txBody>
          <a:bodyPr/>
          <a:lstStyle/>
          <a:p>
            <a:fld id="{5FA40BC9-F9C2-41CE-951F-78C645BC5C18}" type="datetimeFigureOut">
              <a:rPr lang="it-IT" smtClean="0"/>
              <a:t>07/11/25</a:t>
            </a:fld>
            <a:endParaRPr lang="it-IT"/>
          </a:p>
        </p:txBody>
      </p:sp>
      <p:sp>
        <p:nvSpPr>
          <p:cNvPr id="6" name="Segnaposto piè di pagina 5">
            <a:extLst>
              <a:ext uri="{FF2B5EF4-FFF2-40B4-BE49-F238E27FC236}">
                <a16:creationId xmlns:a16="http://schemas.microsoft.com/office/drawing/2014/main" id="{0997916E-C5E2-460C-BE62-E474CCBBDF0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7B811C4-23BF-406D-8B00-021C7B9A3B65}"/>
              </a:ext>
            </a:extLst>
          </p:cNvPr>
          <p:cNvSpPr>
            <a:spLocks noGrp="1"/>
          </p:cNvSpPr>
          <p:nvPr>
            <p:ph type="sldNum" sz="quarter" idx="12"/>
          </p:nvPr>
        </p:nvSpPr>
        <p:spPr/>
        <p:txBody>
          <a:bodyPr/>
          <a:lstStyle/>
          <a:p>
            <a:fld id="{52D36A56-297F-466A-9E35-856083A6361E}" type="slidenum">
              <a:rPr lang="it-IT" smtClean="0"/>
              <a:t>‹N›</a:t>
            </a:fld>
            <a:endParaRPr lang="it-IT"/>
          </a:p>
        </p:txBody>
      </p:sp>
    </p:spTree>
    <p:extLst>
      <p:ext uri="{BB962C8B-B14F-4D97-AF65-F5344CB8AC3E}">
        <p14:creationId xmlns:p14="http://schemas.microsoft.com/office/powerpoint/2010/main" val="385167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2EBF12-C5EF-4DD2-918A-0D4820D0B45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637BB24-FEEF-41AC-A367-1DEBAE017C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783B142-DC4D-4EC8-91E1-2DBFA101E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89524A9A-7DD8-46B5-95C1-DF20A6E3EBE5}"/>
              </a:ext>
            </a:extLst>
          </p:cNvPr>
          <p:cNvSpPr>
            <a:spLocks noGrp="1"/>
          </p:cNvSpPr>
          <p:nvPr>
            <p:ph type="dt" sz="half" idx="10"/>
          </p:nvPr>
        </p:nvSpPr>
        <p:spPr/>
        <p:txBody>
          <a:bodyPr/>
          <a:lstStyle/>
          <a:p>
            <a:fld id="{5FA40BC9-F9C2-41CE-951F-78C645BC5C18}" type="datetimeFigureOut">
              <a:rPr lang="it-IT" smtClean="0"/>
              <a:t>07/11/25</a:t>
            </a:fld>
            <a:endParaRPr lang="it-IT"/>
          </a:p>
        </p:txBody>
      </p:sp>
      <p:sp>
        <p:nvSpPr>
          <p:cNvPr id="6" name="Segnaposto piè di pagina 5">
            <a:extLst>
              <a:ext uri="{FF2B5EF4-FFF2-40B4-BE49-F238E27FC236}">
                <a16:creationId xmlns:a16="http://schemas.microsoft.com/office/drawing/2014/main" id="{775539D9-6D6C-4E57-928F-A6D62433871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04B4005-AFCC-4A5F-9360-B2782F907936}"/>
              </a:ext>
            </a:extLst>
          </p:cNvPr>
          <p:cNvSpPr>
            <a:spLocks noGrp="1"/>
          </p:cNvSpPr>
          <p:nvPr>
            <p:ph type="sldNum" sz="quarter" idx="12"/>
          </p:nvPr>
        </p:nvSpPr>
        <p:spPr/>
        <p:txBody>
          <a:bodyPr/>
          <a:lstStyle/>
          <a:p>
            <a:fld id="{52D36A56-297F-466A-9E35-856083A6361E}" type="slidenum">
              <a:rPr lang="it-IT" smtClean="0"/>
              <a:t>‹N›</a:t>
            </a:fld>
            <a:endParaRPr lang="it-IT"/>
          </a:p>
        </p:txBody>
      </p:sp>
    </p:spTree>
    <p:extLst>
      <p:ext uri="{BB962C8B-B14F-4D97-AF65-F5344CB8AC3E}">
        <p14:creationId xmlns:p14="http://schemas.microsoft.com/office/powerpoint/2010/main" val="4096158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4DFA965-306E-4C5A-B067-52FC45A7F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CBFCD3A-5F1F-46D2-91B6-58BD2160B9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90DB2A1-2236-4191-BF05-5C4DCBDFCF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40BC9-F9C2-41CE-951F-78C645BC5C18}" type="datetimeFigureOut">
              <a:rPr lang="it-IT" smtClean="0"/>
              <a:t>07/11/25</a:t>
            </a:fld>
            <a:endParaRPr lang="it-IT"/>
          </a:p>
        </p:txBody>
      </p:sp>
      <p:sp>
        <p:nvSpPr>
          <p:cNvPr id="5" name="Segnaposto piè di pagina 4">
            <a:extLst>
              <a:ext uri="{FF2B5EF4-FFF2-40B4-BE49-F238E27FC236}">
                <a16:creationId xmlns:a16="http://schemas.microsoft.com/office/drawing/2014/main" id="{CA8D52E8-0D99-49D5-AA85-3AFDB2DE0A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41C5E64-5CCF-4525-A727-7123AD9FDC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36A56-297F-466A-9E35-856083A6361E}" type="slidenum">
              <a:rPr lang="it-IT" smtClean="0"/>
              <a:t>‹N›</a:t>
            </a:fld>
            <a:endParaRPr lang="it-IT"/>
          </a:p>
        </p:txBody>
      </p:sp>
    </p:spTree>
    <p:extLst>
      <p:ext uri="{BB962C8B-B14F-4D97-AF65-F5344CB8AC3E}">
        <p14:creationId xmlns:p14="http://schemas.microsoft.com/office/powerpoint/2010/main" val="2150240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22856"/>
            <a:ext cx="10972800" cy="874371"/>
          </a:xfrm>
          <a:prstGeom prst="rect">
            <a:avLst/>
          </a:prstGeom>
        </p:spPr>
        <p:txBody>
          <a:bodyPr vert="horz" lIns="91440" tIns="45720" rIns="91440" bIns="45720" rtlCol="0" anchor="ctr">
            <a:normAutofit/>
          </a:bodyPr>
          <a:lstStyle/>
          <a:p>
            <a:r>
              <a:rPr lang="it-IT" dirty="0"/>
              <a:t>CLICK TO EDIT MASTER TITLE STYLE</a:t>
            </a:r>
            <a:endParaRPr lang="en-US" dirty="0"/>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700" b="0" i="0">
                <a:solidFill>
                  <a:srgbClr val="58595B"/>
                </a:solidFill>
                <a:latin typeface="Arial" charset="0"/>
                <a:ea typeface="Arial" charset="0"/>
                <a:cs typeface="Arial" charset="0"/>
              </a:defRPr>
            </a:lvl1pPr>
          </a:lstStyle>
          <a:p>
            <a:fld id="{3C763E93-9AB7-AC4A-96DD-69102CFCD89D}" type="slidenum">
              <a:rPr lang="en-US" smtClean="0"/>
              <a:pPr/>
              <a:t>‹N›</a:t>
            </a:fld>
            <a:endParaRPr lang="en-US" dirty="0"/>
          </a:p>
        </p:txBody>
      </p:sp>
      <p:cxnSp>
        <p:nvCxnSpPr>
          <p:cNvPr id="9" name="Straight Connector 8"/>
          <p:cNvCxnSpPr/>
          <p:nvPr userDrawn="1"/>
        </p:nvCxnSpPr>
        <p:spPr>
          <a:xfrm>
            <a:off x="609600" y="1286566"/>
            <a:ext cx="10972800" cy="0"/>
          </a:xfrm>
          <a:prstGeom prst="line">
            <a:avLst/>
          </a:prstGeom>
          <a:ln>
            <a:solidFill>
              <a:srgbClr val="F1BC8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92602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hf hdr="0" ftr="0" dt="0"/>
  <p:txStyles>
    <p:titleStyle>
      <a:lvl1pPr algn="l" defTabSz="228600" rtl="0" eaLnBrk="1" latinLnBrk="0" hangingPunct="1">
        <a:spcBef>
          <a:spcPct val="0"/>
        </a:spcBef>
        <a:buNone/>
        <a:defRPr sz="2400" b="1" i="0" kern="1200">
          <a:solidFill>
            <a:srgbClr val="58595B"/>
          </a:solidFill>
          <a:latin typeface="Arial" charset="0"/>
          <a:ea typeface="Arial" charset="0"/>
          <a:cs typeface="Arial" charset="0"/>
        </a:defRPr>
      </a:lvl1pPr>
    </p:titleStyle>
    <p:bodyStyle>
      <a:lvl1pPr marL="0" indent="0" algn="l" defTabSz="228600" rtl="0" eaLnBrk="1" latinLnBrk="0" hangingPunct="1">
        <a:spcBef>
          <a:spcPct val="20000"/>
        </a:spcBef>
        <a:buFont typeface="Arial"/>
        <a:buNone/>
        <a:defRPr sz="1600" kern="1200">
          <a:solidFill>
            <a:srgbClr val="58595B"/>
          </a:solidFill>
          <a:latin typeface="Times Roman"/>
          <a:ea typeface="+mn-ea"/>
          <a:cs typeface="Times Roman"/>
        </a:defRPr>
      </a:lvl1pPr>
      <a:lvl2pPr marL="228600" indent="0" algn="l" defTabSz="228600" rtl="0" eaLnBrk="1" latinLnBrk="0" hangingPunct="1">
        <a:spcBef>
          <a:spcPct val="20000"/>
        </a:spcBef>
        <a:buFont typeface="Arial"/>
        <a:buNone/>
        <a:defRPr sz="1600" kern="1200">
          <a:solidFill>
            <a:srgbClr val="58595B"/>
          </a:solidFill>
          <a:latin typeface="Times Roman"/>
          <a:ea typeface="+mn-ea"/>
          <a:cs typeface="Times Roman"/>
        </a:defRPr>
      </a:lvl2pPr>
      <a:lvl3pPr marL="457200" indent="0" algn="l" defTabSz="228600" rtl="0" eaLnBrk="1" latinLnBrk="0" hangingPunct="1">
        <a:spcBef>
          <a:spcPct val="20000"/>
        </a:spcBef>
        <a:buFont typeface="Arial"/>
        <a:buNone/>
        <a:defRPr sz="1600" kern="1200">
          <a:solidFill>
            <a:srgbClr val="58595B"/>
          </a:solidFill>
          <a:latin typeface="Times Roman"/>
          <a:ea typeface="+mn-ea"/>
          <a:cs typeface="Times Roman"/>
        </a:defRPr>
      </a:lvl3pPr>
      <a:lvl4pPr marL="685800" indent="0" algn="l" defTabSz="228600" rtl="0" eaLnBrk="1" latinLnBrk="0" hangingPunct="1">
        <a:spcBef>
          <a:spcPct val="20000"/>
        </a:spcBef>
        <a:buFont typeface="Arial"/>
        <a:buNone/>
        <a:defRPr sz="1600" kern="1200">
          <a:solidFill>
            <a:srgbClr val="58595B"/>
          </a:solidFill>
          <a:latin typeface="Times Roman"/>
          <a:ea typeface="+mn-ea"/>
          <a:cs typeface="Times Roman"/>
        </a:defRPr>
      </a:lvl4pPr>
      <a:lvl5pPr marL="914400" indent="0" algn="l" defTabSz="228600" rtl="0" eaLnBrk="1" latinLnBrk="0" hangingPunct="1">
        <a:spcBef>
          <a:spcPct val="20000"/>
        </a:spcBef>
        <a:buFont typeface="Arial"/>
        <a:buNone/>
        <a:defRPr sz="1600" kern="1200">
          <a:solidFill>
            <a:srgbClr val="58595B"/>
          </a:solidFill>
          <a:latin typeface="Times Roman"/>
          <a:ea typeface="+mn-ea"/>
          <a:cs typeface="Times Roman"/>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N_Orizzontale_RGB_Negativo.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97303" y="6036781"/>
            <a:ext cx="2904490" cy="478790"/>
          </a:xfrm>
          <a:prstGeom prst="rect">
            <a:avLst/>
          </a:prstGeom>
        </p:spPr>
      </p:pic>
      <p:pic>
        <p:nvPicPr>
          <p:cNvPr id="3" name="Immagin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26419" y="784985"/>
            <a:ext cx="6205215" cy="6205215"/>
          </a:xfrm>
          <a:prstGeom prst="rect">
            <a:avLst/>
          </a:prstGeom>
        </p:spPr>
      </p:pic>
      <p:pic>
        <p:nvPicPr>
          <p:cNvPr id="14" name="Immagine 13"/>
          <p:cNvPicPr>
            <a:picLocks noChangeAspect="1"/>
          </p:cNvPicPr>
          <p:nvPr/>
        </p:nvPicPr>
        <p:blipFill>
          <a:blip r:embed="rId5"/>
          <a:stretch>
            <a:fillRect/>
          </a:stretch>
        </p:blipFill>
        <p:spPr>
          <a:xfrm>
            <a:off x="4514850" y="3935"/>
            <a:ext cx="7677150" cy="781050"/>
          </a:xfrm>
          <a:prstGeom prst="rect">
            <a:avLst/>
          </a:prstGeom>
        </p:spPr>
      </p:pic>
      <p:pic>
        <p:nvPicPr>
          <p:cNvPr id="2" name="Picture 1" descr="Untitled-3-azzurr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935"/>
            <a:ext cx="7393258" cy="6858000"/>
          </a:xfrm>
          <a:prstGeom prst="rect">
            <a:avLst/>
          </a:prstGeom>
        </p:spPr>
      </p:pic>
      <p:sp>
        <p:nvSpPr>
          <p:cNvPr id="10" name="Title 6"/>
          <p:cNvSpPr txBox="1"/>
          <p:nvPr/>
        </p:nvSpPr>
        <p:spPr>
          <a:xfrm>
            <a:off x="0" y="2564153"/>
            <a:ext cx="5850947" cy="132343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defTabSz="228600">
              <a:defRPr sz="12000">
                <a:solidFill>
                  <a:srgbClr val="6B6C6E"/>
                </a:solidFill>
                <a:latin typeface="Assistant"/>
                <a:ea typeface="Assistant"/>
                <a:cs typeface="Assistant"/>
                <a:sym typeface="Assistant"/>
              </a:defRPr>
            </a:pPr>
            <a:r>
              <a:rPr lang="it-IT" sz="4000" dirty="0">
                <a:solidFill>
                  <a:srgbClr val="83193F"/>
                </a:solidFill>
                <a:effectLst>
                  <a:outerShdw blurRad="38100" dist="38100" dir="2700000" algn="tl">
                    <a:srgbClr val="000000">
                      <a:alpha val="43137"/>
                    </a:srgbClr>
                  </a:outerShdw>
                </a:effectLst>
                <a:latin typeface="Arial" charset="0"/>
                <a:ea typeface="Arial" charset="0"/>
                <a:cs typeface="Arial" charset="0"/>
              </a:rPr>
              <a:t>La scuola di specialità</a:t>
            </a:r>
          </a:p>
          <a:p>
            <a:pPr defTabSz="228600">
              <a:defRPr sz="12000">
                <a:solidFill>
                  <a:srgbClr val="6B6C6E"/>
                </a:solidFill>
                <a:latin typeface="Assistant"/>
                <a:ea typeface="Assistant"/>
                <a:cs typeface="Assistant"/>
                <a:sym typeface="Assistant"/>
              </a:defRPr>
            </a:pPr>
            <a:r>
              <a:rPr lang="it-IT" sz="4000" dirty="0">
                <a:solidFill>
                  <a:srgbClr val="83193F"/>
                </a:solidFill>
                <a:effectLst>
                  <a:outerShdw blurRad="38100" dist="38100" dir="2700000" algn="tl">
                    <a:srgbClr val="000000">
                      <a:alpha val="43137"/>
                    </a:srgbClr>
                  </a:outerShdw>
                </a:effectLst>
                <a:latin typeface="Arial" charset="0"/>
                <a:ea typeface="Arial" charset="0"/>
                <a:cs typeface="Arial" charset="0"/>
              </a:rPr>
              <a:t>in MEU: diamo i numeri!</a:t>
            </a:r>
            <a:r>
              <a:rPr lang="it-IT" sz="4000" dirty="0">
                <a:solidFill>
                  <a:srgbClr val="A80000"/>
                </a:solidFill>
                <a:effectLst>
                  <a:outerShdw blurRad="38100" dist="38100" dir="2700000" algn="tl">
                    <a:srgbClr val="000000">
                      <a:alpha val="43137"/>
                    </a:srgbClr>
                  </a:outerShdw>
                </a:effectLst>
                <a:latin typeface="Arial" charset="0"/>
                <a:ea typeface="Arial" charset="0"/>
                <a:cs typeface="Arial" charset="0"/>
              </a:rPr>
              <a:t> </a:t>
            </a:r>
            <a:endParaRPr sz="4000" dirty="0">
              <a:solidFill>
                <a:srgbClr val="A80000"/>
              </a:solidFill>
              <a:latin typeface="Arial" charset="0"/>
              <a:ea typeface="Arial" charset="0"/>
              <a:cs typeface="Arial" charset="0"/>
            </a:endParaRPr>
          </a:p>
        </p:txBody>
      </p:sp>
      <p:sp>
        <p:nvSpPr>
          <p:cNvPr id="4" name="Rettangolo 3"/>
          <p:cNvSpPr/>
          <p:nvPr/>
        </p:nvSpPr>
        <p:spPr>
          <a:xfrm>
            <a:off x="128932" y="5192132"/>
            <a:ext cx="4693914" cy="584775"/>
          </a:xfrm>
          <a:prstGeom prst="rect">
            <a:avLst/>
          </a:prstGeom>
        </p:spPr>
        <p:txBody>
          <a:bodyPr wrap="none">
            <a:spAutoFit/>
          </a:bodyPr>
          <a:lstStyle/>
          <a:p>
            <a:pPr algn="l"/>
            <a:r>
              <a:rPr lang="it-IT" sz="1600" b="1" dirty="0">
                <a:latin typeface="Arial" charset="0"/>
                <a:cs typeface="Arial" charset="0"/>
              </a:rPr>
              <a:t>Ludovico Furlan</a:t>
            </a:r>
          </a:p>
          <a:p>
            <a:pPr algn="l"/>
            <a:r>
              <a:rPr lang="it-IT" sz="1600" dirty="0">
                <a:latin typeface="Arial" charset="0"/>
                <a:cs typeface="Arial" charset="0"/>
              </a:rPr>
              <a:t>IRCCS Cà Granda Ospedale Maggiore Policlinico</a:t>
            </a:r>
            <a:endParaRPr lang="it-IT" sz="1600" dirty="0"/>
          </a:p>
        </p:txBody>
      </p:sp>
      <p:sp>
        <p:nvSpPr>
          <p:cNvPr id="5" name="CasellaDiTesto 4">
            <a:extLst>
              <a:ext uri="{FF2B5EF4-FFF2-40B4-BE49-F238E27FC236}">
                <a16:creationId xmlns:a16="http://schemas.microsoft.com/office/drawing/2014/main" id="{D6E11B4E-86E6-4148-8E0B-70FB97561D56}"/>
              </a:ext>
            </a:extLst>
          </p:cNvPr>
          <p:cNvSpPr txBox="1"/>
          <p:nvPr/>
        </p:nvSpPr>
        <p:spPr>
          <a:xfrm>
            <a:off x="237972" y="6276176"/>
            <a:ext cx="1949978" cy="307777"/>
          </a:xfrm>
          <a:prstGeom prst="rect">
            <a:avLst/>
          </a:prstGeom>
          <a:noFill/>
        </p:spPr>
        <p:txBody>
          <a:bodyPr wrap="square" rtlCol="0">
            <a:spAutoFit/>
          </a:bodyPr>
          <a:lstStyle/>
          <a:p>
            <a:r>
              <a:rPr lang="it-IT" sz="1400" i="1" dirty="0"/>
              <a:t>07 Novembre 2025</a:t>
            </a:r>
          </a:p>
        </p:txBody>
      </p:sp>
    </p:spTree>
    <p:extLst>
      <p:ext uri="{BB962C8B-B14F-4D97-AF65-F5344CB8AC3E}">
        <p14:creationId xmlns:p14="http://schemas.microsoft.com/office/powerpoint/2010/main" val="361394258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4"/>
          </p:nvPr>
        </p:nvSpPr>
        <p:spPr/>
        <p:txBody>
          <a:bodyPr/>
          <a:lstStyle/>
          <a:p>
            <a:pPr defTabSz="412750" hangingPunct="0"/>
            <a:fld id="{3719C523-FB1B-D04B-9939-3D64859B5556}" type="slidenum">
              <a:rPr lang="en-US" kern="0">
                <a:sym typeface="Helvetica Neue"/>
              </a:rPr>
              <a:pPr defTabSz="412750" hangingPunct="0"/>
              <a:t>10</a:t>
            </a:fld>
            <a:endParaRPr lang="en-US" kern="0" dirty="0">
              <a:sym typeface="Helvetica Neue"/>
            </a:endParaRPr>
          </a:p>
        </p:txBody>
      </p:sp>
      <p:sp>
        <p:nvSpPr>
          <p:cNvPr id="3" name="Titolo 2"/>
          <p:cNvSpPr>
            <a:spLocks noGrp="1"/>
          </p:cNvSpPr>
          <p:nvPr>
            <p:ph type="title"/>
          </p:nvPr>
        </p:nvSpPr>
        <p:spPr/>
        <p:txBody>
          <a:bodyPr>
            <a:normAutofit/>
          </a:bodyPr>
          <a:lstStyle/>
          <a:p>
            <a:r>
              <a:rPr lang="it-IT" dirty="0"/>
              <a:t>Dati aggregati – trend annuali</a:t>
            </a:r>
          </a:p>
        </p:txBody>
      </p:sp>
      <p:pic>
        <p:nvPicPr>
          <p:cNvPr id="8" name="Immagin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14628" y="322856"/>
            <a:ext cx="1002913" cy="1002913"/>
          </a:xfrm>
          <a:prstGeom prst="rect">
            <a:avLst/>
          </a:prstGeom>
        </p:spPr>
      </p:pic>
      <p:pic>
        <p:nvPicPr>
          <p:cNvPr id="5" name="Immagine 4" descr="Immagine che contiene linea, Diagramma, diagramma, pendio&#10;&#10;Descrizione generata automaticamente">
            <a:extLst>
              <a:ext uri="{FF2B5EF4-FFF2-40B4-BE49-F238E27FC236}">
                <a16:creationId xmlns:a16="http://schemas.microsoft.com/office/drawing/2014/main" id="{1936FB2D-6011-84BA-D8D1-C31A89DD1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9456" y="1415205"/>
            <a:ext cx="6774543" cy="5306270"/>
          </a:xfrm>
          <a:prstGeom prst="rect">
            <a:avLst/>
          </a:prstGeom>
        </p:spPr>
      </p:pic>
      <p:pic>
        <p:nvPicPr>
          <p:cNvPr id="7" name="Immagine 6" descr="Immagine che contiene testo, schermata, Carattere, Elementi grafici&#10;&#10;Descrizione generata automaticamente">
            <a:extLst>
              <a:ext uri="{FF2B5EF4-FFF2-40B4-BE49-F238E27FC236}">
                <a16:creationId xmlns:a16="http://schemas.microsoft.com/office/drawing/2014/main" id="{D128CBE5-340A-4438-193D-F8219B2DD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4508" y="3005263"/>
            <a:ext cx="1610983" cy="1543050"/>
          </a:xfrm>
          <a:prstGeom prst="rect">
            <a:avLst/>
          </a:prstGeom>
        </p:spPr>
      </p:pic>
    </p:spTree>
    <p:extLst>
      <p:ext uri="{BB962C8B-B14F-4D97-AF65-F5344CB8AC3E}">
        <p14:creationId xmlns:p14="http://schemas.microsoft.com/office/powerpoint/2010/main" val="351965413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87E34-B79D-096B-E4A7-BBBCB3E492EE}"/>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D480817-3989-4240-A374-DEB6BC7F35BD}"/>
              </a:ext>
            </a:extLst>
          </p:cNvPr>
          <p:cNvSpPr>
            <a:spLocks noGrp="1"/>
          </p:cNvSpPr>
          <p:nvPr>
            <p:ph type="sldNum" sz="quarter" idx="4"/>
          </p:nvPr>
        </p:nvSpPr>
        <p:spPr/>
        <p:txBody>
          <a:bodyPr/>
          <a:lstStyle/>
          <a:p>
            <a:pPr defTabSz="412750" hangingPunct="0"/>
            <a:fld id="{3719C523-FB1B-D04B-9939-3D64859B5556}" type="slidenum">
              <a:rPr lang="en-US" kern="0">
                <a:sym typeface="Helvetica Neue"/>
              </a:rPr>
              <a:pPr defTabSz="412750" hangingPunct="0"/>
              <a:t>11</a:t>
            </a:fld>
            <a:endParaRPr lang="en-US" kern="0" dirty="0">
              <a:sym typeface="Helvetica Neue"/>
            </a:endParaRPr>
          </a:p>
        </p:txBody>
      </p:sp>
      <p:sp>
        <p:nvSpPr>
          <p:cNvPr id="3" name="Titolo 2">
            <a:extLst>
              <a:ext uri="{FF2B5EF4-FFF2-40B4-BE49-F238E27FC236}">
                <a16:creationId xmlns:a16="http://schemas.microsoft.com/office/drawing/2014/main" id="{1BE8AB8E-48CB-338B-7CC1-B896366EF265}"/>
              </a:ext>
            </a:extLst>
          </p:cNvPr>
          <p:cNvSpPr>
            <a:spLocks noGrp="1"/>
          </p:cNvSpPr>
          <p:nvPr>
            <p:ph type="title"/>
          </p:nvPr>
        </p:nvSpPr>
        <p:spPr/>
        <p:txBody>
          <a:bodyPr>
            <a:normAutofit/>
          </a:bodyPr>
          <a:lstStyle/>
          <a:p>
            <a:r>
              <a:rPr lang="it-IT" dirty="0"/>
              <a:t>Posti disponibili, numero assoluto</a:t>
            </a:r>
          </a:p>
        </p:txBody>
      </p:sp>
      <p:pic>
        <p:nvPicPr>
          <p:cNvPr id="8" name="Immagine 7">
            <a:extLst>
              <a:ext uri="{FF2B5EF4-FFF2-40B4-BE49-F238E27FC236}">
                <a16:creationId xmlns:a16="http://schemas.microsoft.com/office/drawing/2014/main" id="{B20DF3A3-03F3-C2EA-5FEF-B8CE9982EF9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14628" y="322856"/>
            <a:ext cx="1002913" cy="1002913"/>
          </a:xfrm>
          <a:prstGeom prst="rect">
            <a:avLst/>
          </a:prstGeom>
        </p:spPr>
      </p:pic>
      <p:pic>
        <p:nvPicPr>
          <p:cNvPr id="11" name="Immagine 10" descr="Immagine che contiene testo, schermata, Carattere&#10;&#10;Descrizione generata automaticamente">
            <a:extLst>
              <a:ext uri="{FF2B5EF4-FFF2-40B4-BE49-F238E27FC236}">
                <a16:creationId xmlns:a16="http://schemas.microsoft.com/office/drawing/2014/main" id="{F37B9929-4EDF-AC1D-3602-F81965B25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695" y="3099321"/>
            <a:ext cx="2519846" cy="1354934"/>
          </a:xfrm>
          <a:prstGeom prst="rect">
            <a:avLst/>
          </a:prstGeom>
        </p:spPr>
      </p:pic>
      <p:pic>
        <p:nvPicPr>
          <p:cNvPr id="5" name="Immagine 4" descr="Immagine che contiene linea, diagramma, Diagramma, pendio&#10;&#10;Descrizione generata automaticamente">
            <a:extLst>
              <a:ext uri="{FF2B5EF4-FFF2-40B4-BE49-F238E27FC236}">
                <a16:creationId xmlns:a16="http://schemas.microsoft.com/office/drawing/2014/main" id="{B14873DC-F3D3-7723-B3BB-4A9A6A9B7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519" y="1325769"/>
            <a:ext cx="7079949" cy="5443887"/>
          </a:xfrm>
          <a:prstGeom prst="rect">
            <a:avLst/>
          </a:prstGeom>
        </p:spPr>
      </p:pic>
    </p:spTree>
    <p:extLst>
      <p:ext uri="{BB962C8B-B14F-4D97-AF65-F5344CB8AC3E}">
        <p14:creationId xmlns:p14="http://schemas.microsoft.com/office/powerpoint/2010/main" val="19932677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1DA72-5B6F-9B56-E731-BE3998CF9E0B}"/>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25C141D-18FF-1CA9-BED6-AE7BE0A46355}"/>
              </a:ext>
            </a:extLst>
          </p:cNvPr>
          <p:cNvSpPr>
            <a:spLocks noGrp="1"/>
          </p:cNvSpPr>
          <p:nvPr>
            <p:ph type="sldNum" sz="quarter" idx="4"/>
          </p:nvPr>
        </p:nvSpPr>
        <p:spPr/>
        <p:txBody>
          <a:bodyPr/>
          <a:lstStyle/>
          <a:p>
            <a:pPr defTabSz="412750" hangingPunct="0"/>
            <a:fld id="{3719C523-FB1B-D04B-9939-3D64859B5556}" type="slidenum">
              <a:rPr lang="en-US" kern="0">
                <a:sym typeface="Helvetica Neue"/>
              </a:rPr>
              <a:pPr defTabSz="412750" hangingPunct="0"/>
              <a:t>12</a:t>
            </a:fld>
            <a:endParaRPr lang="en-US" kern="0" dirty="0">
              <a:sym typeface="Helvetica Neue"/>
            </a:endParaRPr>
          </a:p>
        </p:txBody>
      </p:sp>
      <p:sp>
        <p:nvSpPr>
          <p:cNvPr id="3" name="Titolo 2">
            <a:extLst>
              <a:ext uri="{FF2B5EF4-FFF2-40B4-BE49-F238E27FC236}">
                <a16:creationId xmlns:a16="http://schemas.microsoft.com/office/drawing/2014/main" id="{FA89AA66-0151-89D7-AC22-9D7409CF74EE}"/>
              </a:ext>
            </a:extLst>
          </p:cNvPr>
          <p:cNvSpPr>
            <a:spLocks noGrp="1"/>
          </p:cNvSpPr>
          <p:nvPr>
            <p:ph type="title"/>
          </p:nvPr>
        </p:nvSpPr>
        <p:spPr/>
        <p:txBody>
          <a:bodyPr>
            <a:normAutofit/>
          </a:bodyPr>
          <a:lstStyle/>
          <a:p>
            <a:r>
              <a:rPr lang="it-IT" dirty="0"/>
              <a:t>Cambiamento percentuale dei posti disponibili rispetto al 2019 (</a:t>
            </a:r>
            <a:r>
              <a:rPr lang="it-IT" dirty="0" err="1"/>
              <a:t>spec</a:t>
            </a:r>
            <a:r>
              <a:rPr lang="it-IT" dirty="0"/>
              <a:t> con almeno 100 posti)</a:t>
            </a:r>
          </a:p>
        </p:txBody>
      </p:sp>
      <p:pic>
        <p:nvPicPr>
          <p:cNvPr id="11" name="Immagine 10" descr="Immagine che contiene testo, schermata, Carattere&#10;&#10;Descrizione generata automaticamente">
            <a:extLst>
              <a:ext uri="{FF2B5EF4-FFF2-40B4-BE49-F238E27FC236}">
                <a16:creationId xmlns:a16="http://schemas.microsoft.com/office/drawing/2014/main" id="{F79BF9D5-4810-D55C-F220-7D1AD5BAE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7695" y="3099321"/>
            <a:ext cx="2519846" cy="1354934"/>
          </a:xfrm>
          <a:prstGeom prst="rect">
            <a:avLst/>
          </a:prstGeom>
        </p:spPr>
      </p:pic>
      <p:pic>
        <p:nvPicPr>
          <p:cNvPr id="5" name="Immagine 4" descr="Immagine che contiene linea, diagramma, Diagramma, pendio&#10;&#10;Descrizione generata automaticamente">
            <a:extLst>
              <a:ext uri="{FF2B5EF4-FFF2-40B4-BE49-F238E27FC236}">
                <a16:creationId xmlns:a16="http://schemas.microsoft.com/office/drawing/2014/main" id="{E9F2C31D-72EA-9515-58EC-9CEF72ECA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869" y="1401619"/>
            <a:ext cx="7088618" cy="5467945"/>
          </a:xfrm>
          <a:prstGeom prst="rect">
            <a:avLst/>
          </a:prstGeom>
        </p:spPr>
      </p:pic>
    </p:spTree>
    <p:extLst>
      <p:ext uri="{BB962C8B-B14F-4D97-AF65-F5344CB8AC3E}">
        <p14:creationId xmlns:p14="http://schemas.microsoft.com/office/powerpoint/2010/main" val="217550903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5D322-47C5-9771-35C1-FFC95D9497BE}"/>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C547177-5C4F-1F53-4DCE-BD4B8E181E66}"/>
              </a:ext>
            </a:extLst>
          </p:cNvPr>
          <p:cNvSpPr>
            <a:spLocks noGrp="1"/>
          </p:cNvSpPr>
          <p:nvPr>
            <p:ph type="sldNum" sz="quarter" idx="4"/>
          </p:nvPr>
        </p:nvSpPr>
        <p:spPr/>
        <p:txBody>
          <a:bodyPr/>
          <a:lstStyle/>
          <a:p>
            <a:pPr defTabSz="412750" hangingPunct="0"/>
            <a:fld id="{3719C523-FB1B-D04B-9939-3D64859B5556}" type="slidenum">
              <a:rPr lang="en-US" kern="0">
                <a:sym typeface="Helvetica Neue"/>
              </a:rPr>
              <a:pPr defTabSz="412750" hangingPunct="0"/>
              <a:t>13</a:t>
            </a:fld>
            <a:endParaRPr lang="en-US" kern="0" dirty="0">
              <a:sym typeface="Helvetica Neue"/>
            </a:endParaRPr>
          </a:p>
        </p:txBody>
      </p:sp>
      <p:sp>
        <p:nvSpPr>
          <p:cNvPr id="3" name="Titolo 2">
            <a:extLst>
              <a:ext uri="{FF2B5EF4-FFF2-40B4-BE49-F238E27FC236}">
                <a16:creationId xmlns:a16="http://schemas.microsoft.com/office/drawing/2014/main" id="{3733DA14-1253-018E-F90A-510ED2A1904C}"/>
              </a:ext>
            </a:extLst>
          </p:cNvPr>
          <p:cNvSpPr>
            <a:spLocks noGrp="1"/>
          </p:cNvSpPr>
          <p:nvPr>
            <p:ph type="title"/>
          </p:nvPr>
        </p:nvSpPr>
        <p:spPr/>
        <p:txBody>
          <a:bodyPr>
            <a:normAutofit/>
          </a:bodyPr>
          <a:lstStyle/>
          <a:p>
            <a:r>
              <a:rPr lang="it-IT" dirty="0"/>
              <a:t>Iscritti, numero assoluto</a:t>
            </a:r>
          </a:p>
        </p:txBody>
      </p:sp>
      <p:pic>
        <p:nvPicPr>
          <p:cNvPr id="8" name="Immagine 7">
            <a:extLst>
              <a:ext uri="{FF2B5EF4-FFF2-40B4-BE49-F238E27FC236}">
                <a16:creationId xmlns:a16="http://schemas.microsoft.com/office/drawing/2014/main" id="{0DBC3F04-92B9-18BD-5557-6F4E197DB6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14628" y="322856"/>
            <a:ext cx="1002913" cy="1002913"/>
          </a:xfrm>
          <a:prstGeom prst="rect">
            <a:avLst/>
          </a:prstGeom>
        </p:spPr>
      </p:pic>
      <p:pic>
        <p:nvPicPr>
          <p:cNvPr id="11" name="Immagine 10" descr="Immagine che contiene testo, schermata, Carattere&#10;&#10;Descrizione generata automaticamente">
            <a:extLst>
              <a:ext uri="{FF2B5EF4-FFF2-40B4-BE49-F238E27FC236}">
                <a16:creationId xmlns:a16="http://schemas.microsoft.com/office/drawing/2014/main" id="{63393FFD-6CAE-B26B-F391-9A67D2684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695" y="3099321"/>
            <a:ext cx="2519846" cy="1354934"/>
          </a:xfrm>
          <a:prstGeom prst="rect">
            <a:avLst/>
          </a:prstGeom>
        </p:spPr>
      </p:pic>
      <p:pic>
        <p:nvPicPr>
          <p:cNvPr id="6" name="Immagine 5" descr="Immagine che contiene diagramma, linea, Diagramma, Parallelo&#10;&#10;Descrizione generata automaticamente">
            <a:extLst>
              <a:ext uri="{FF2B5EF4-FFF2-40B4-BE49-F238E27FC236}">
                <a16:creationId xmlns:a16="http://schemas.microsoft.com/office/drawing/2014/main" id="{08A29557-FBCA-6516-713D-2E5273B380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201" y="1325769"/>
            <a:ext cx="7092799" cy="5517435"/>
          </a:xfrm>
          <a:prstGeom prst="rect">
            <a:avLst/>
          </a:prstGeom>
        </p:spPr>
      </p:pic>
    </p:spTree>
    <p:extLst>
      <p:ext uri="{BB962C8B-B14F-4D97-AF65-F5344CB8AC3E}">
        <p14:creationId xmlns:p14="http://schemas.microsoft.com/office/powerpoint/2010/main" val="138076154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11802-B99B-4843-7F85-E6653851EA36}"/>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35C25F9B-2B6E-FA02-3C4C-0D4AEA547FA7}"/>
              </a:ext>
            </a:extLst>
          </p:cNvPr>
          <p:cNvSpPr>
            <a:spLocks noGrp="1"/>
          </p:cNvSpPr>
          <p:nvPr>
            <p:ph type="sldNum" sz="quarter" idx="4"/>
          </p:nvPr>
        </p:nvSpPr>
        <p:spPr/>
        <p:txBody>
          <a:bodyPr/>
          <a:lstStyle/>
          <a:p>
            <a:pPr defTabSz="412750" hangingPunct="0"/>
            <a:fld id="{3719C523-FB1B-D04B-9939-3D64859B5556}" type="slidenum">
              <a:rPr lang="en-US" kern="0">
                <a:sym typeface="Helvetica Neue"/>
              </a:rPr>
              <a:pPr defTabSz="412750" hangingPunct="0"/>
              <a:t>14</a:t>
            </a:fld>
            <a:endParaRPr lang="en-US" kern="0" dirty="0">
              <a:sym typeface="Helvetica Neue"/>
            </a:endParaRPr>
          </a:p>
        </p:txBody>
      </p:sp>
      <p:sp>
        <p:nvSpPr>
          <p:cNvPr id="3" name="Titolo 2">
            <a:extLst>
              <a:ext uri="{FF2B5EF4-FFF2-40B4-BE49-F238E27FC236}">
                <a16:creationId xmlns:a16="http://schemas.microsoft.com/office/drawing/2014/main" id="{E43D47F6-A88C-CD29-9A84-9BD3C616BB00}"/>
              </a:ext>
            </a:extLst>
          </p:cNvPr>
          <p:cNvSpPr>
            <a:spLocks noGrp="1"/>
          </p:cNvSpPr>
          <p:nvPr>
            <p:ph type="title"/>
          </p:nvPr>
        </p:nvSpPr>
        <p:spPr/>
        <p:txBody>
          <a:bodyPr>
            <a:normAutofit/>
          </a:bodyPr>
          <a:lstStyle/>
          <a:p>
            <a:r>
              <a:rPr lang="it-IT" dirty="0"/>
              <a:t>Iscritti, numero assoluto 2025 (tra specialità con almeno 10% di posti non assegnati)</a:t>
            </a:r>
          </a:p>
        </p:txBody>
      </p:sp>
      <p:graphicFrame>
        <p:nvGraphicFramePr>
          <p:cNvPr id="4" name="Tabella 3">
            <a:extLst>
              <a:ext uri="{FF2B5EF4-FFF2-40B4-BE49-F238E27FC236}">
                <a16:creationId xmlns:a16="http://schemas.microsoft.com/office/drawing/2014/main" id="{4DA52DA5-9352-FAA0-BBA9-109261AC4369}"/>
              </a:ext>
            </a:extLst>
          </p:cNvPr>
          <p:cNvGraphicFramePr>
            <a:graphicFrameLocks noGrp="1"/>
          </p:cNvGraphicFramePr>
          <p:nvPr>
            <p:extLst>
              <p:ext uri="{D42A27DB-BD31-4B8C-83A1-F6EECF244321}">
                <p14:modId xmlns:p14="http://schemas.microsoft.com/office/powerpoint/2010/main" val="3042534492"/>
              </p:ext>
            </p:extLst>
          </p:nvPr>
        </p:nvGraphicFramePr>
        <p:xfrm>
          <a:off x="2366507" y="1504556"/>
          <a:ext cx="7126002" cy="5030588"/>
        </p:xfrm>
        <a:graphic>
          <a:graphicData uri="http://schemas.openxmlformats.org/drawingml/2006/table">
            <a:tbl>
              <a:tblPr>
                <a:tableStyleId>{5FD0F851-EC5A-4D38-B0AD-8093EC10F338}</a:tableStyleId>
              </a:tblPr>
              <a:tblGrid>
                <a:gridCol w="897196">
                  <a:extLst>
                    <a:ext uri="{9D8B030D-6E8A-4147-A177-3AD203B41FA5}">
                      <a16:colId xmlns:a16="http://schemas.microsoft.com/office/drawing/2014/main" val="170780286"/>
                    </a:ext>
                  </a:extLst>
                </a:gridCol>
                <a:gridCol w="2640022">
                  <a:extLst>
                    <a:ext uri="{9D8B030D-6E8A-4147-A177-3AD203B41FA5}">
                      <a16:colId xmlns:a16="http://schemas.microsoft.com/office/drawing/2014/main" val="3058681380"/>
                    </a:ext>
                  </a:extLst>
                </a:gridCol>
                <a:gridCol w="897196">
                  <a:extLst>
                    <a:ext uri="{9D8B030D-6E8A-4147-A177-3AD203B41FA5}">
                      <a16:colId xmlns:a16="http://schemas.microsoft.com/office/drawing/2014/main" val="3219070834"/>
                    </a:ext>
                  </a:extLst>
                </a:gridCol>
                <a:gridCol w="897196">
                  <a:extLst>
                    <a:ext uri="{9D8B030D-6E8A-4147-A177-3AD203B41FA5}">
                      <a16:colId xmlns:a16="http://schemas.microsoft.com/office/drawing/2014/main" val="516732667"/>
                    </a:ext>
                  </a:extLst>
                </a:gridCol>
                <a:gridCol w="897196">
                  <a:extLst>
                    <a:ext uri="{9D8B030D-6E8A-4147-A177-3AD203B41FA5}">
                      <a16:colId xmlns:a16="http://schemas.microsoft.com/office/drawing/2014/main" val="2539317060"/>
                    </a:ext>
                  </a:extLst>
                </a:gridCol>
                <a:gridCol w="897196">
                  <a:extLst>
                    <a:ext uri="{9D8B030D-6E8A-4147-A177-3AD203B41FA5}">
                      <a16:colId xmlns:a16="http://schemas.microsoft.com/office/drawing/2014/main" val="246752204"/>
                    </a:ext>
                  </a:extLst>
                </a:gridCol>
              </a:tblGrid>
              <a:tr h="396882">
                <a:tc>
                  <a:txBody>
                    <a:bodyPr/>
                    <a:lstStyle/>
                    <a:p>
                      <a:pPr algn="l" fontAlgn="b"/>
                      <a:endParaRPr lang="it-IT" sz="1100" b="0" i="0" u="none" strike="noStrike" dirty="0">
                        <a:solidFill>
                          <a:srgbClr val="000000"/>
                        </a:solidFill>
                        <a:effectLst/>
                        <a:latin typeface="Aptos Narrow" panose="020B0004020202020204" pitchFamily="34" charset="0"/>
                      </a:endParaRPr>
                    </a:p>
                  </a:txBody>
                  <a:tcPr marL="8553" marR="8553" marT="8553" marB="0" anchor="b"/>
                </a:tc>
                <a:tc>
                  <a:txBody>
                    <a:bodyPr/>
                    <a:lstStyle/>
                    <a:p>
                      <a:pPr algn="l" fontAlgn="b"/>
                      <a:endParaRPr lang="it-IT" sz="1100" b="0" i="0" u="none" strike="noStrike" dirty="0">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Banditi</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Assegnati</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Non assegnati</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 assegnati</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1264095120"/>
                  </a:ext>
                </a:extLst>
              </a:tr>
              <a:tr h="210623">
                <a:tc>
                  <a:txBody>
                    <a:bodyPr/>
                    <a:lstStyle/>
                    <a:p>
                      <a:pPr algn="r" fontAlgn="b"/>
                      <a:r>
                        <a:rPr lang="it-IT" sz="1100" u="none" strike="noStrike">
                          <a:effectLst/>
                        </a:rPr>
                        <a:t>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dirty="0">
                          <a:solidFill>
                            <a:srgbClr val="0070C0"/>
                          </a:solidFill>
                          <a:effectLst/>
                        </a:rPr>
                        <a:t>Anestesia e Rianimazione</a:t>
                      </a:r>
                      <a:endParaRPr lang="it-IT" sz="1100" b="0" i="0" u="none" strike="noStrike" dirty="0">
                        <a:solidFill>
                          <a:srgbClr val="0070C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1458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1174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284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0,81</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4037429844"/>
                  </a:ext>
                </a:extLst>
              </a:tr>
              <a:tr h="210623">
                <a:tc>
                  <a:txBody>
                    <a:bodyPr/>
                    <a:lstStyle/>
                    <a:p>
                      <a:pPr algn="r" fontAlgn="b"/>
                      <a:r>
                        <a:rPr lang="it-IT" sz="1100" u="none" strike="noStrike">
                          <a:effectLst/>
                        </a:rPr>
                        <a:t>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dirty="0">
                          <a:solidFill>
                            <a:srgbClr val="00B050"/>
                          </a:solidFill>
                          <a:effectLst/>
                        </a:rPr>
                        <a:t>Medicina Interna</a:t>
                      </a:r>
                      <a:endParaRPr lang="it-IT" sz="1100" b="0" i="0" u="none" strike="noStrike" dirty="0">
                        <a:solidFill>
                          <a:srgbClr val="00B05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847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725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122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0,86</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4165215742"/>
                  </a:ext>
                </a:extLst>
              </a:tr>
              <a:tr h="210623">
                <a:tc>
                  <a:txBody>
                    <a:bodyPr/>
                    <a:lstStyle/>
                    <a:p>
                      <a:pPr algn="r" fontAlgn="b"/>
                      <a:r>
                        <a:rPr lang="it-IT" sz="1100" u="none" strike="noStrike">
                          <a:effectLst/>
                        </a:rPr>
                        <a:t>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dirty="0">
                          <a:solidFill>
                            <a:srgbClr val="FF0000"/>
                          </a:solidFill>
                          <a:effectLst/>
                        </a:rPr>
                        <a:t>Medicina d'Emergenza e Urgenza</a:t>
                      </a:r>
                      <a:endParaRPr lang="it-IT" sz="1100" b="0" i="0" u="none" strike="noStrike" dirty="0">
                        <a:solidFill>
                          <a:srgbClr val="FF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976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537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439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0,55</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4089640572"/>
                  </a:ext>
                </a:extLst>
              </a:tr>
              <a:tr h="210623">
                <a:tc>
                  <a:txBody>
                    <a:bodyPr/>
                    <a:lstStyle/>
                    <a:p>
                      <a:pPr algn="r" fontAlgn="b"/>
                      <a:r>
                        <a:rPr lang="it-IT" sz="1100" u="none" strike="noStrike">
                          <a:effectLst/>
                        </a:rPr>
                        <a:t>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dirty="0">
                          <a:effectLst/>
                        </a:rPr>
                        <a:t>Igiene e Medicina Preventiva</a:t>
                      </a:r>
                      <a:endParaRPr lang="it-IT" sz="1100" b="0" i="0" u="none" strike="noStrike" dirty="0">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571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461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110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0,81</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950593955"/>
                  </a:ext>
                </a:extLst>
              </a:tr>
              <a:tr h="210623">
                <a:tc>
                  <a:txBody>
                    <a:bodyPr/>
                    <a:lstStyle/>
                    <a:p>
                      <a:pPr algn="r" fontAlgn="b"/>
                      <a:r>
                        <a:rPr lang="it-IT" sz="1100" u="none" strike="noStrike">
                          <a:effectLst/>
                        </a:rPr>
                        <a:t>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dirty="0">
                          <a:solidFill>
                            <a:srgbClr val="FFFF00"/>
                          </a:solidFill>
                          <a:effectLst/>
                        </a:rPr>
                        <a:t>Chirurgia Generale</a:t>
                      </a:r>
                      <a:endParaRPr lang="it-IT" sz="1100" b="0" i="0" u="none" strike="noStrike" dirty="0">
                        <a:solidFill>
                          <a:srgbClr val="FFFF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662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415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247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0,63</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594861696"/>
                  </a:ext>
                </a:extLst>
              </a:tr>
              <a:tr h="210623">
                <a:tc>
                  <a:txBody>
                    <a:bodyPr/>
                    <a:lstStyle/>
                    <a:p>
                      <a:pPr algn="r" fontAlgn="b"/>
                      <a:r>
                        <a:rPr lang="it-IT" sz="1100" u="none" strike="noStrike">
                          <a:effectLst/>
                        </a:rPr>
                        <a:t>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Geriatria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370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295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75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0,80</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750250527"/>
                  </a:ext>
                </a:extLst>
              </a:tr>
              <a:tr h="210623">
                <a:tc>
                  <a:txBody>
                    <a:bodyPr/>
                    <a:lstStyle/>
                    <a:p>
                      <a:pPr algn="r" fontAlgn="b"/>
                      <a:r>
                        <a:rPr lang="it-IT" sz="1100" u="none" strike="noStrike">
                          <a:effectLst/>
                        </a:rPr>
                        <a:t>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Nefrologia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345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209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136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0,61</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245030029"/>
                  </a:ext>
                </a:extLst>
              </a:tr>
              <a:tr h="210623">
                <a:tc>
                  <a:txBody>
                    <a:bodyPr/>
                    <a:lstStyle/>
                    <a:p>
                      <a:pPr algn="r" fontAlgn="b"/>
                      <a:r>
                        <a:rPr lang="it-IT" sz="1100" u="none" strike="noStrike">
                          <a:effectLst/>
                        </a:rPr>
                        <a:t>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Ematologia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223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177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0,79</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78287584"/>
                  </a:ext>
                </a:extLst>
              </a:tr>
              <a:tr h="210623">
                <a:tc>
                  <a:txBody>
                    <a:bodyPr/>
                    <a:lstStyle/>
                    <a:p>
                      <a:pPr algn="r" fontAlgn="b"/>
                      <a:r>
                        <a:rPr lang="it-IT" sz="1100" u="none" strike="noStrike">
                          <a:effectLst/>
                        </a:rPr>
                        <a:t>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Malattie Infettive e Tropicali</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240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170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70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0,71</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523949855"/>
                  </a:ext>
                </a:extLst>
              </a:tr>
              <a:tr h="210623">
                <a:tc>
                  <a:txBody>
                    <a:bodyPr/>
                    <a:lstStyle/>
                    <a:p>
                      <a:pPr algn="r" fontAlgn="b"/>
                      <a:r>
                        <a:rPr lang="it-IT" sz="1100" u="none" strike="noStrike">
                          <a:effectLst/>
                        </a:rPr>
                        <a:t>10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Anatomia Patologica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183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134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dirty="0">
                          <a:effectLst/>
                        </a:rPr>
                        <a:t>0,73</a:t>
                      </a:r>
                      <a:endParaRPr lang="it-IT" sz="1100" b="0" i="0" u="none" strike="noStrike" dirty="0">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237904973"/>
                  </a:ext>
                </a:extLst>
              </a:tr>
              <a:tr h="210623">
                <a:tc>
                  <a:txBody>
                    <a:bodyPr/>
                    <a:lstStyle/>
                    <a:p>
                      <a:pPr algn="r" fontAlgn="b"/>
                      <a:r>
                        <a:rPr lang="it-IT" sz="1100" u="none" strike="noStrike">
                          <a:effectLst/>
                        </a:rPr>
                        <a:t>11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Patologia Clinica e Biochimica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283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67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216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dirty="0">
                          <a:effectLst/>
                        </a:rPr>
                        <a:t>0,24</a:t>
                      </a:r>
                      <a:endParaRPr lang="it-IT" sz="1100" b="0" i="0" u="none" strike="noStrike" dirty="0">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892125329"/>
                  </a:ext>
                </a:extLst>
              </a:tr>
              <a:tr h="210623">
                <a:tc>
                  <a:txBody>
                    <a:bodyPr/>
                    <a:lstStyle/>
                    <a:p>
                      <a:pPr algn="r" fontAlgn="b"/>
                      <a:r>
                        <a:rPr lang="it-IT" sz="1100" u="none" strike="noStrike">
                          <a:effectLst/>
                        </a:rPr>
                        <a:t>12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Medicina e cure palliative</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165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64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101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dirty="0">
                          <a:effectLst/>
                        </a:rPr>
                        <a:t>0,39</a:t>
                      </a:r>
                      <a:endParaRPr lang="it-IT" sz="1100" b="0" i="0" u="none" strike="noStrike" dirty="0">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546625710"/>
                  </a:ext>
                </a:extLst>
              </a:tr>
              <a:tr h="210623">
                <a:tc>
                  <a:txBody>
                    <a:bodyPr/>
                    <a:lstStyle/>
                    <a:p>
                      <a:pPr algn="r" fontAlgn="b"/>
                      <a:r>
                        <a:rPr lang="it-IT" sz="1100" u="none" strike="noStrike">
                          <a:effectLst/>
                        </a:rPr>
                        <a:t>13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Scienze dell'alimentazione</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73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64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dirty="0">
                          <a:effectLst/>
                        </a:rPr>
                        <a:t>0,88</a:t>
                      </a:r>
                      <a:endParaRPr lang="it-IT" sz="1100" b="0" i="0" u="none" strike="noStrike" dirty="0">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737234742"/>
                  </a:ext>
                </a:extLst>
              </a:tr>
              <a:tr h="210623">
                <a:tc>
                  <a:txBody>
                    <a:bodyPr/>
                    <a:lstStyle/>
                    <a:p>
                      <a:pPr algn="r" fontAlgn="b"/>
                      <a:r>
                        <a:rPr lang="it-IT" sz="1100" u="none" strike="noStrike">
                          <a:effectLst/>
                        </a:rPr>
                        <a:t>14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Genetica Medica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75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60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0,80</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261245776"/>
                  </a:ext>
                </a:extLst>
              </a:tr>
              <a:tr h="210623">
                <a:tc>
                  <a:txBody>
                    <a:bodyPr/>
                    <a:lstStyle/>
                    <a:p>
                      <a:pPr algn="r" fontAlgn="b"/>
                      <a:r>
                        <a:rPr lang="it-IT" sz="1100" u="none" strike="noStrike">
                          <a:effectLst/>
                        </a:rPr>
                        <a:t>15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Chirurgia Toracica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94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51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0,54</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644035635"/>
                  </a:ext>
                </a:extLst>
              </a:tr>
              <a:tr h="210623">
                <a:tc>
                  <a:txBody>
                    <a:bodyPr/>
                    <a:lstStyle/>
                    <a:p>
                      <a:pPr algn="r" fontAlgn="b"/>
                      <a:r>
                        <a:rPr lang="it-IT" sz="1100" u="none" strike="noStrike">
                          <a:effectLst/>
                        </a:rPr>
                        <a:t>16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Radioterapia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141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dirty="0">
                          <a:effectLst/>
                        </a:rPr>
                        <a:t>49</a:t>
                      </a:r>
                      <a:endParaRPr lang="it-IT" sz="1100" b="0" i="0" u="none" strike="noStrike" dirty="0">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92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0,35</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050362384"/>
                  </a:ext>
                </a:extLst>
              </a:tr>
              <a:tr h="210623">
                <a:tc>
                  <a:txBody>
                    <a:bodyPr/>
                    <a:lstStyle/>
                    <a:p>
                      <a:pPr algn="r" fontAlgn="b"/>
                      <a:r>
                        <a:rPr lang="it-IT" sz="1100" u="none" strike="noStrike">
                          <a:effectLst/>
                        </a:rPr>
                        <a:t>17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Medicina di comunità e cure primaria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136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dirty="0">
                          <a:effectLst/>
                        </a:rPr>
                        <a:t>49</a:t>
                      </a:r>
                      <a:endParaRPr lang="it-IT" sz="1100" b="0" i="0" u="none" strike="noStrike" dirty="0">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87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0,36</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529848190"/>
                  </a:ext>
                </a:extLst>
              </a:tr>
              <a:tr h="210623">
                <a:tc>
                  <a:txBody>
                    <a:bodyPr/>
                    <a:lstStyle/>
                    <a:p>
                      <a:pPr algn="r" fontAlgn="b"/>
                      <a:r>
                        <a:rPr lang="it-IT" sz="1100" u="none" strike="noStrike">
                          <a:effectLst/>
                        </a:rPr>
                        <a:t>18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Medicina Nucleare</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85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dirty="0">
                          <a:effectLst/>
                        </a:rPr>
                        <a:t>36</a:t>
                      </a:r>
                      <a:endParaRPr lang="it-IT" sz="1100" b="0" i="0" u="none" strike="noStrike" dirty="0">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0,42</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1043211722"/>
                  </a:ext>
                </a:extLst>
              </a:tr>
              <a:tr h="210623">
                <a:tc>
                  <a:txBody>
                    <a:bodyPr/>
                    <a:lstStyle/>
                    <a:p>
                      <a:pPr algn="r" fontAlgn="b"/>
                      <a:r>
                        <a:rPr lang="it-IT" sz="1100" u="none" strike="noStrike">
                          <a:effectLst/>
                        </a:rPr>
                        <a:t>19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Audiologia e foniatria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38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dirty="0">
                          <a:effectLst/>
                        </a:rPr>
                        <a:t>30</a:t>
                      </a:r>
                      <a:endParaRPr lang="it-IT" sz="1100" b="0" i="0" u="none" strike="noStrike" dirty="0">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0,79</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213927980"/>
                  </a:ext>
                </a:extLst>
              </a:tr>
              <a:tr h="210623">
                <a:tc>
                  <a:txBody>
                    <a:bodyPr/>
                    <a:lstStyle/>
                    <a:p>
                      <a:pPr algn="r" fontAlgn="b"/>
                      <a:r>
                        <a:rPr lang="it-IT" sz="1100" u="none" strike="noStrike">
                          <a:effectLst/>
                        </a:rPr>
                        <a:t>20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Farmacologia e Tossicologia Clinica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117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92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0,21</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948406249"/>
                  </a:ext>
                </a:extLst>
              </a:tr>
              <a:tr h="210623">
                <a:tc>
                  <a:txBody>
                    <a:bodyPr/>
                    <a:lstStyle/>
                    <a:p>
                      <a:pPr algn="r" fontAlgn="b"/>
                      <a:r>
                        <a:rPr lang="it-IT" sz="1100" u="none" strike="noStrike">
                          <a:effectLst/>
                        </a:rPr>
                        <a:t>21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Microbiologia e Virologia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110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88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0,20</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126965153"/>
                  </a:ext>
                </a:extLst>
              </a:tr>
              <a:tr h="210623">
                <a:tc>
                  <a:txBody>
                    <a:bodyPr/>
                    <a:lstStyle/>
                    <a:p>
                      <a:pPr algn="r" fontAlgn="b"/>
                      <a:r>
                        <a:rPr lang="it-IT" sz="1100" u="none" strike="noStrike">
                          <a:effectLst/>
                        </a:rPr>
                        <a:t>22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Statistica e Biometria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50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32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dirty="0">
                          <a:effectLst/>
                        </a:rPr>
                        <a:t>0,36</a:t>
                      </a:r>
                      <a:endParaRPr lang="it-IT" sz="1100" b="0" i="0" u="none" strike="noStrike" dirty="0">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581736541"/>
                  </a:ext>
                </a:extLst>
              </a:tr>
            </a:tbl>
          </a:graphicData>
        </a:graphic>
      </p:graphicFrame>
    </p:spTree>
    <p:extLst>
      <p:ext uri="{BB962C8B-B14F-4D97-AF65-F5344CB8AC3E}">
        <p14:creationId xmlns:p14="http://schemas.microsoft.com/office/powerpoint/2010/main" val="260567572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33351-7D33-496C-B49B-7BC34A0065B5}"/>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D390D6D-F2D7-7CB0-9ABB-8BE0FA6694D6}"/>
              </a:ext>
            </a:extLst>
          </p:cNvPr>
          <p:cNvSpPr>
            <a:spLocks noGrp="1"/>
          </p:cNvSpPr>
          <p:nvPr>
            <p:ph type="sldNum" sz="quarter" idx="4"/>
          </p:nvPr>
        </p:nvSpPr>
        <p:spPr/>
        <p:txBody>
          <a:bodyPr/>
          <a:lstStyle/>
          <a:p>
            <a:pPr defTabSz="412750" hangingPunct="0"/>
            <a:fld id="{3719C523-FB1B-D04B-9939-3D64859B5556}" type="slidenum">
              <a:rPr lang="en-US" kern="0">
                <a:sym typeface="Helvetica Neue"/>
              </a:rPr>
              <a:pPr defTabSz="412750" hangingPunct="0"/>
              <a:t>15</a:t>
            </a:fld>
            <a:endParaRPr lang="en-US" kern="0" dirty="0">
              <a:sym typeface="Helvetica Neue"/>
            </a:endParaRPr>
          </a:p>
        </p:txBody>
      </p:sp>
      <p:sp>
        <p:nvSpPr>
          <p:cNvPr id="3" name="Titolo 2">
            <a:extLst>
              <a:ext uri="{FF2B5EF4-FFF2-40B4-BE49-F238E27FC236}">
                <a16:creationId xmlns:a16="http://schemas.microsoft.com/office/drawing/2014/main" id="{CFDE8805-6080-21CB-211C-F9A7EDD41154}"/>
              </a:ext>
            </a:extLst>
          </p:cNvPr>
          <p:cNvSpPr>
            <a:spLocks noGrp="1"/>
          </p:cNvSpPr>
          <p:nvPr>
            <p:ph type="title"/>
          </p:nvPr>
        </p:nvSpPr>
        <p:spPr/>
        <p:txBody>
          <a:bodyPr>
            <a:normAutofit/>
          </a:bodyPr>
          <a:lstStyle/>
          <a:p>
            <a:r>
              <a:rPr lang="it-IT" dirty="0"/>
              <a:t>Cambiamento percentuale del numero di iscritti</a:t>
            </a:r>
          </a:p>
        </p:txBody>
      </p:sp>
      <p:pic>
        <p:nvPicPr>
          <p:cNvPr id="8" name="Immagine 7">
            <a:extLst>
              <a:ext uri="{FF2B5EF4-FFF2-40B4-BE49-F238E27FC236}">
                <a16:creationId xmlns:a16="http://schemas.microsoft.com/office/drawing/2014/main" id="{49941503-8239-402D-DE5C-049162D950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14628" y="322856"/>
            <a:ext cx="1002913" cy="1002913"/>
          </a:xfrm>
          <a:prstGeom prst="rect">
            <a:avLst/>
          </a:prstGeom>
        </p:spPr>
      </p:pic>
      <p:pic>
        <p:nvPicPr>
          <p:cNvPr id="11" name="Immagine 10" descr="Immagine che contiene testo, schermata, Carattere&#10;&#10;Descrizione generata automaticamente">
            <a:extLst>
              <a:ext uri="{FF2B5EF4-FFF2-40B4-BE49-F238E27FC236}">
                <a16:creationId xmlns:a16="http://schemas.microsoft.com/office/drawing/2014/main" id="{4CC11AE0-654F-8C78-D4C6-FAFC3B31F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695" y="3099321"/>
            <a:ext cx="2519846" cy="1354934"/>
          </a:xfrm>
          <a:prstGeom prst="rect">
            <a:avLst/>
          </a:prstGeom>
        </p:spPr>
      </p:pic>
      <p:pic>
        <p:nvPicPr>
          <p:cNvPr id="5" name="Immagine 4" descr="Immagine che contiene linea, diagramma, Diagramma, Parallelo&#10;&#10;Descrizione generata automaticamente">
            <a:extLst>
              <a:ext uri="{FF2B5EF4-FFF2-40B4-BE49-F238E27FC236}">
                <a16:creationId xmlns:a16="http://schemas.microsoft.com/office/drawing/2014/main" id="{E883B18A-C15E-888E-41EA-28EF60340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484" y="1300709"/>
            <a:ext cx="7197516" cy="5557291"/>
          </a:xfrm>
          <a:prstGeom prst="rect">
            <a:avLst/>
          </a:prstGeom>
        </p:spPr>
      </p:pic>
    </p:spTree>
    <p:extLst>
      <p:ext uri="{BB962C8B-B14F-4D97-AF65-F5344CB8AC3E}">
        <p14:creationId xmlns:p14="http://schemas.microsoft.com/office/powerpoint/2010/main" val="226378787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842F-0547-5F78-AAA7-CE21B8E10A0D}"/>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79FB977-0B9A-93BE-718E-01F9B5C676F5}"/>
              </a:ext>
            </a:extLst>
          </p:cNvPr>
          <p:cNvSpPr>
            <a:spLocks noGrp="1"/>
          </p:cNvSpPr>
          <p:nvPr>
            <p:ph type="sldNum" sz="quarter" idx="12"/>
          </p:nvPr>
        </p:nvSpPr>
        <p:spPr/>
        <p:txBody>
          <a:bodyPr/>
          <a:lstStyle/>
          <a:p>
            <a:fld id="{66675ACA-1B9F-384C-9B2B-C627473F1725}" type="slidenum">
              <a:rPr lang="en-US" smtClean="0"/>
              <a:t>16</a:t>
            </a:fld>
            <a:endParaRPr lang="en-US"/>
          </a:p>
        </p:txBody>
      </p:sp>
      <p:sp>
        <p:nvSpPr>
          <p:cNvPr id="3" name="CasellaDiTesto 2">
            <a:extLst>
              <a:ext uri="{FF2B5EF4-FFF2-40B4-BE49-F238E27FC236}">
                <a16:creationId xmlns:a16="http://schemas.microsoft.com/office/drawing/2014/main" id="{8785B6BC-9DC6-C92D-B5A4-B289E7F003E7}"/>
              </a:ext>
            </a:extLst>
          </p:cNvPr>
          <p:cNvSpPr txBox="1"/>
          <p:nvPr/>
        </p:nvSpPr>
        <p:spPr>
          <a:xfrm>
            <a:off x="848139" y="2767280"/>
            <a:ext cx="10098157" cy="1323439"/>
          </a:xfrm>
          <a:prstGeom prst="rect">
            <a:avLst/>
          </a:prstGeom>
          <a:noFill/>
        </p:spPr>
        <p:txBody>
          <a:bodyPr wrap="square" rtlCol="0">
            <a:spAutoFit/>
          </a:bodyPr>
          <a:lstStyle/>
          <a:p>
            <a:pPr algn="ctr"/>
            <a:r>
              <a:rPr lang="it-IT" sz="4000" dirty="0"/>
              <a:t>Come valutare l’interesse per una scuola di specialità ?</a:t>
            </a:r>
          </a:p>
        </p:txBody>
      </p:sp>
    </p:spTree>
    <p:extLst>
      <p:ext uri="{BB962C8B-B14F-4D97-AF65-F5344CB8AC3E}">
        <p14:creationId xmlns:p14="http://schemas.microsoft.com/office/powerpoint/2010/main" val="1869144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59477-E283-ABA0-91E8-7828E2BB0891}"/>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D50C1A7-65D5-0406-23D3-A85955302B54}"/>
              </a:ext>
            </a:extLst>
          </p:cNvPr>
          <p:cNvSpPr>
            <a:spLocks noGrp="1"/>
          </p:cNvSpPr>
          <p:nvPr>
            <p:ph type="sldNum" sz="quarter" idx="4"/>
          </p:nvPr>
        </p:nvSpPr>
        <p:spPr/>
        <p:txBody>
          <a:bodyPr/>
          <a:lstStyle/>
          <a:p>
            <a:pPr defTabSz="412750" hangingPunct="0"/>
            <a:fld id="{3719C523-FB1B-D04B-9939-3D64859B5556}" type="slidenum">
              <a:rPr lang="en-US" kern="0">
                <a:sym typeface="Helvetica Neue"/>
              </a:rPr>
              <a:pPr defTabSz="412750" hangingPunct="0"/>
              <a:t>17</a:t>
            </a:fld>
            <a:endParaRPr lang="en-US" kern="0" dirty="0">
              <a:sym typeface="Helvetica Neue"/>
            </a:endParaRPr>
          </a:p>
        </p:txBody>
      </p:sp>
      <p:sp>
        <p:nvSpPr>
          <p:cNvPr id="3" name="Titolo 2">
            <a:extLst>
              <a:ext uri="{FF2B5EF4-FFF2-40B4-BE49-F238E27FC236}">
                <a16:creationId xmlns:a16="http://schemas.microsoft.com/office/drawing/2014/main" id="{6F60F1DA-DDA4-CAF8-E359-D0B9502FB481}"/>
              </a:ext>
            </a:extLst>
          </p:cNvPr>
          <p:cNvSpPr>
            <a:spLocks noGrp="1"/>
          </p:cNvSpPr>
          <p:nvPr>
            <p:ph type="title"/>
          </p:nvPr>
        </p:nvSpPr>
        <p:spPr/>
        <p:txBody>
          <a:bodyPr>
            <a:normAutofit/>
          </a:bodyPr>
          <a:lstStyle/>
          <a:p>
            <a:r>
              <a:rPr lang="it-IT" dirty="0"/>
              <a:t>Percentuale di iscritti alla scuola, sul totale di candidati</a:t>
            </a:r>
          </a:p>
        </p:txBody>
      </p:sp>
      <p:pic>
        <p:nvPicPr>
          <p:cNvPr id="8" name="Immagine 7">
            <a:extLst>
              <a:ext uri="{FF2B5EF4-FFF2-40B4-BE49-F238E27FC236}">
                <a16:creationId xmlns:a16="http://schemas.microsoft.com/office/drawing/2014/main" id="{D710567B-3C5C-01C0-E9E8-40DCD1023DA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14628" y="322856"/>
            <a:ext cx="1002913" cy="1002913"/>
          </a:xfrm>
          <a:prstGeom prst="rect">
            <a:avLst/>
          </a:prstGeom>
        </p:spPr>
      </p:pic>
      <p:pic>
        <p:nvPicPr>
          <p:cNvPr id="11" name="Immagine 10" descr="Immagine che contiene testo, schermata, Carattere&#10;&#10;Descrizione generata automaticamente">
            <a:extLst>
              <a:ext uri="{FF2B5EF4-FFF2-40B4-BE49-F238E27FC236}">
                <a16:creationId xmlns:a16="http://schemas.microsoft.com/office/drawing/2014/main" id="{1CFDCB3B-DFF4-E97C-9BB5-9C7E6743E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695" y="3099321"/>
            <a:ext cx="2519846" cy="1354934"/>
          </a:xfrm>
          <a:prstGeom prst="rect">
            <a:avLst/>
          </a:prstGeom>
        </p:spPr>
      </p:pic>
      <p:pic>
        <p:nvPicPr>
          <p:cNvPr id="6" name="Immagine 5" descr="Immagine che contiene linea, diagramma, Diagramma, pendio&#10;&#10;Descrizione generata automaticamente">
            <a:extLst>
              <a:ext uri="{FF2B5EF4-FFF2-40B4-BE49-F238E27FC236}">
                <a16:creationId xmlns:a16="http://schemas.microsoft.com/office/drawing/2014/main" id="{BEF2C643-6EB9-4833-201C-2EB88DE7D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1078" y="1314193"/>
            <a:ext cx="7519968" cy="5543807"/>
          </a:xfrm>
          <a:prstGeom prst="rect">
            <a:avLst/>
          </a:prstGeom>
        </p:spPr>
      </p:pic>
    </p:spTree>
    <p:extLst>
      <p:ext uri="{BB962C8B-B14F-4D97-AF65-F5344CB8AC3E}">
        <p14:creationId xmlns:p14="http://schemas.microsoft.com/office/powerpoint/2010/main" val="3233070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4"/>
          </p:nvPr>
        </p:nvSpPr>
        <p:spPr/>
        <p:txBody>
          <a:bodyPr/>
          <a:lstStyle/>
          <a:p>
            <a:pPr defTabSz="412750" hangingPunct="0"/>
            <a:fld id="{3719C523-FB1B-D04B-9939-3D64859B5556}" type="slidenum">
              <a:rPr lang="en-US" kern="0">
                <a:sym typeface="Helvetica Neue"/>
              </a:rPr>
              <a:pPr defTabSz="412750" hangingPunct="0"/>
              <a:t>18</a:t>
            </a:fld>
            <a:endParaRPr lang="en-US" kern="0" dirty="0">
              <a:sym typeface="Helvetica Neue"/>
            </a:endParaRPr>
          </a:p>
        </p:txBody>
      </p:sp>
      <p:sp>
        <p:nvSpPr>
          <p:cNvPr id="3" name="Titolo 2"/>
          <p:cNvSpPr>
            <a:spLocks noGrp="1"/>
          </p:cNvSpPr>
          <p:nvPr>
            <p:ph type="title"/>
          </p:nvPr>
        </p:nvSpPr>
        <p:spPr/>
        <p:txBody>
          <a:bodyPr>
            <a:normAutofit/>
          </a:bodyPr>
          <a:lstStyle/>
          <a:p>
            <a:r>
              <a:rPr lang="it-IT" dirty="0"/>
              <a:t>Indici di gradimento della scuola di specialità</a:t>
            </a:r>
          </a:p>
        </p:txBody>
      </p:sp>
      <p:pic>
        <p:nvPicPr>
          <p:cNvPr id="5" name="Immagin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18967" y="322856"/>
            <a:ext cx="1002913" cy="1002913"/>
          </a:xfrm>
          <a:prstGeom prst="rect">
            <a:avLst/>
          </a:prstGeom>
        </p:spPr>
      </p:pic>
      <p:graphicFrame>
        <p:nvGraphicFramePr>
          <p:cNvPr id="4" name="Tabella 3">
            <a:extLst>
              <a:ext uri="{FF2B5EF4-FFF2-40B4-BE49-F238E27FC236}">
                <a16:creationId xmlns:a16="http://schemas.microsoft.com/office/drawing/2014/main" id="{5421F296-E10F-259A-1F71-20C6D813931C}"/>
              </a:ext>
            </a:extLst>
          </p:cNvPr>
          <p:cNvGraphicFramePr>
            <a:graphicFrameLocks noGrp="1"/>
          </p:cNvGraphicFramePr>
          <p:nvPr>
            <p:extLst>
              <p:ext uri="{D42A27DB-BD31-4B8C-83A1-F6EECF244321}">
                <p14:modId xmlns:p14="http://schemas.microsoft.com/office/powerpoint/2010/main" val="1488218794"/>
              </p:ext>
            </p:extLst>
          </p:nvPr>
        </p:nvGraphicFramePr>
        <p:xfrm>
          <a:off x="995136" y="1815647"/>
          <a:ext cx="9204778" cy="3507467"/>
        </p:xfrm>
        <a:graphic>
          <a:graphicData uri="http://schemas.openxmlformats.org/drawingml/2006/table">
            <a:tbl>
              <a:tblPr>
                <a:tableStyleId>{69012ECD-51FC-41F1-AA8D-1B2483CD663E}</a:tableStyleId>
              </a:tblPr>
              <a:tblGrid>
                <a:gridCol w="2114413">
                  <a:extLst>
                    <a:ext uri="{9D8B030D-6E8A-4147-A177-3AD203B41FA5}">
                      <a16:colId xmlns:a16="http://schemas.microsoft.com/office/drawing/2014/main" val="3447976518"/>
                    </a:ext>
                  </a:extLst>
                </a:gridCol>
                <a:gridCol w="1157651">
                  <a:extLst>
                    <a:ext uri="{9D8B030D-6E8A-4147-A177-3AD203B41FA5}">
                      <a16:colId xmlns:a16="http://schemas.microsoft.com/office/drawing/2014/main" val="2538471724"/>
                    </a:ext>
                  </a:extLst>
                </a:gridCol>
                <a:gridCol w="1077686">
                  <a:extLst>
                    <a:ext uri="{9D8B030D-6E8A-4147-A177-3AD203B41FA5}">
                      <a16:colId xmlns:a16="http://schemas.microsoft.com/office/drawing/2014/main" val="1364816735"/>
                    </a:ext>
                  </a:extLst>
                </a:gridCol>
                <a:gridCol w="1328057">
                  <a:extLst>
                    <a:ext uri="{9D8B030D-6E8A-4147-A177-3AD203B41FA5}">
                      <a16:colId xmlns:a16="http://schemas.microsoft.com/office/drawing/2014/main" val="1117221772"/>
                    </a:ext>
                  </a:extLst>
                </a:gridCol>
                <a:gridCol w="1110343">
                  <a:extLst>
                    <a:ext uri="{9D8B030D-6E8A-4147-A177-3AD203B41FA5}">
                      <a16:colId xmlns:a16="http://schemas.microsoft.com/office/drawing/2014/main" val="1351748041"/>
                    </a:ext>
                  </a:extLst>
                </a:gridCol>
                <a:gridCol w="1099457">
                  <a:extLst>
                    <a:ext uri="{9D8B030D-6E8A-4147-A177-3AD203B41FA5}">
                      <a16:colId xmlns:a16="http://schemas.microsoft.com/office/drawing/2014/main" val="2882484365"/>
                    </a:ext>
                  </a:extLst>
                </a:gridCol>
                <a:gridCol w="1317171">
                  <a:extLst>
                    <a:ext uri="{9D8B030D-6E8A-4147-A177-3AD203B41FA5}">
                      <a16:colId xmlns:a16="http://schemas.microsoft.com/office/drawing/2014/main" val="1896783449"/>
                    </a:ext>
                  </a:extLst>
                </a:gridCol>
              </a:tblGrid>
              <a:tr h="446989">
                <a:tc>
                  <a:txBody>
                    <a:bodyPr/>
                    <a:lstStyle/>
                    <a:p>
                      <a:pPr algn="l" fontAlgn="b"/>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2021</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2023</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it-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92662620"/>
                  </a:ext>
                </a:extLst>
              </a:tr>
              <a:tr h="825533">
                <a:tc>
                  <a:txBody>
                    <a:bodyPr/>
                    <a:lstStyle/>
                    <a:p>
                      <a:pPr algn="l" fontAlgn="b"/>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it-IT" sz="1200" u="none" strike="noStrike">
                          <a:effectLst/>
                        </a:rPr>
                        <a:t>Punteggio scuola</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it-IT" sz="1200" u="none" strike="noStrike">
                          <a:effectLst/>
                        </a:rPr>
                        <a:t>Prima scelta (si')</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it-IT" sz="1200" u="none" strike="noStrike">
                          <a:effectLst/>
                        </a:rPr>
                        <a:t>Conferma scelta (si')</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it-IT" sz="1200" u="none" strike="noStrike">
                          <a:effectLst/>
                        </a:rPr>
                        <a:t>Punteggio scuola</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it-IT" sz="1200" u="none" strike="noStrike">
                          <a:effectLst/>
                        </a:rPr>
                        <a:t>Prima scelta (si')</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it-IT" sz="1200" u="none" strike="noStrike" dirty="0">
                          <a:effectLst/>
                        </a:rPr>
                        <a:t>Conferma scelta (sì)</a:t>
                      </a:r>
                      <a:endParaRPr lang="it-IT"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378933936"/>
                  </a:ext>
                </a:extLst>
              </a:tr>
              <a:tr h="446989">
                <a:tc>
                  <a:txBody>
                    <a:bodyPr/>
                    <a:lstStyle/>
                    <a:p>
                      <a:pPr algn="l" fontAlgn="b"/>
                      <a:r>
                        <a:rPr lang="it-IT" sz="1200" u="none" strike="noStrike" dirty="0">
                          <a:solidFill>
                            <a:srgbClr val="0070C0"/>
                          </a:solidFill>
                          <a:effectLst/>
                        </a:rPr>
                        <a:t>Anestesia e rianimazione</a:t>
                      </a:r>
                      <a:endParaRPr lang="it-IT" sz="1200" b="0" i="0" u="none" strike="noStrike" dirty="0">
                        <a:solidFill>
                          <a:srgbClr val="0070C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6,3</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dirty="0">
                          <a:effectLst/>
                        </a:rPr>
                        <a:t>0,82</a:t>
                      </a:r>
                      <a:endParaRPr lang="it-IT"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0,86</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6,8</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0,84</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0,84</a:t>
                      </a:r>
                      <a:endParaRPr lang="it-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09060538"/>
                  </a:ext>
                </a:extLst>
              </a:tr>
              <a:tr h="446989">
                <a:tc>
                  <a:txBody>
                    <a:bodyPr/>
                    <a:lstStyle/>
                    <a:p>
                      <a:pPr algn="l" fontAlgn="b"/>
                      <a:r>
                        <a:rPr lang="it-IT" sz="1200" u="none" strike="noStrike" dirty="0">
                          <a:solidFill>
                            <a:srgbClr val="FFC000"/>
                          </a:solidFill>
                          <a:effectLst/>
                        </a:rPr>
                        <a:t>Chirurgia Generale</a:t>
                      </a:r>
                      <a:endParaRPr lang="it-IT" sz="1200" b="0" i="0" u="none" strike="noStrike" dirty="0">
                        <a:solidFill>
                          <a:srgbClr val="FFC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5,6</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0,82</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0,76</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5,8</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0,83</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0,75</a:t>
                      </a:r>
                      <a:endParaRPr lang="it-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569941173"/>
                  </a:ext>
                </a:extLst>
              </a:tr>
              <a:tr h="446989">
                <a:tc>
                  <a:txBody>
                    <a:bodyPr/>
                    <a:lstStyle/>
                    <a:p>
                      <a:pPr algn="l" fontAlgn="b"/>
                      <a:r>
                        <a:rPr lang="it-IT" sz="1200" u="none" strike="noStrike" dirty="0">
                          <a:effectLst/>
                        </a:rPr>
                        <a:t>Cardiologia</a:t>
                      </a:r>
                      <a:endParaRPr lang="it-IT"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6,7</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0,89</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0,88</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7</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0,87</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0,87</a:t>
                      </a:r>
                      <a:endParaRPr lang="it-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90847425"/>
                  </a:ext>
                </a:extLst>
              </a:tr>
              <a:tr h="446989">
                <a:tc>
                  <a:txBody>
                    <a:bodyPr/>
                    <a:lstStyle/>
                    <a:p>
                      <a:pPr algn="l" fontAlgn="b"/>
                      <a:r>
                        <a:rPr lang="it-IT" sz="1200" u="none" strike="noStrike" dirty="0">
                          <a:solidFill>
                            <a:srgbClr val="FF0000"/>
                          </a:solidFill>
                          <a:effectLst/>
                        </a:rPr>
                        <a:t>Medicina d'emergenza</a:t>
                      </a:r>
                      <a:endParaRPr lang="it-IT" sz="1200" b="0" i="0" u="none" strike="noStrike" dirty="0">
                        <a:solidFill>
                          <a:srgbClr val="FF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6,4</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0,75</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0,79</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6,3</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0,79</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0,76</a:t>
                      </a:r>
                      <a:endParaRPr lang="it-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927689179"/>
                  </a:ext>
                </a:extLst>
              </a:tr>
              <a:tr h="446989">
                <a:tc>
                  <a:txBody>
                    <a:bodyPr/>
                    <a:lstStyle/>
                    <a:p>
                      <a:pPr algn="l" fontAlgn="b"/>
                      <a:r>
                        <a:rPr lang="it-IT" sz="1200" u="none" strike="noStrike" dirty="0">
                          <a:solidFill>
                            <a:srgbClr val="00B050"/>
                          </a:solidFill>
                          <a:effectLst/>
                        </a:rPr>
                        <a:t>Medicina Interna</a:t>
                      </a:r>
                      <a:endParaRPr lang="it-IT" sz="1200" b="0" i="0" u="none" strike="noStrike" dirty="0">
                        <a:solidFill>
                          <a:srgbClr val="00B05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6,1</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0,83</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0,74</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6,5</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a:effectLst/>
                        </a:rPr>
                        <a:t>0,79</a:t>
                      </a:r>
                      <a:endParaRPr lang="it-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it-IT" sz="1200" u="none" strike="noStrike" dirty="0">
                          <a:effectLst/>
                        </a:rPr>
                        <a:t>0,71</a:t>
                      </a:r>
                      <a:endParaRPr lang="it-IT"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419632093"/>
                  </a:ext>
                </a:extLst>
              </a:tr>
            </a:tbl>
          </a:graphicData>
        </a:graphic>
      </p:graphicFrame>
    </p:spTree>
    <p:extLst>
      <p:ext uri="{BB962C8B-B14F-4D97-AF65-F5344CB8AC3E}">
        <p14:creationId xmlns:p14="http://schemas.microsoft.com/office/powerpoint/2010/main" val="363667706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660CE-03B6-D63A-3FD9-22A373CEEC38}"/>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2F22C99-662A-E8DE-4131-435ED37DC793}"/>
              </a:ext>
            </a:extLst>
          </p:cNvPr>
          <p:cNvSpPr>
            <a:spLocks noGrp="1"/>
          </p:cNvSpPr>
          <p:nvPr>
            <p:ph type="sldNum" sz="quarter" idx="4"/>
          </p:nvPr>
        </p:nvSpPr>
        <p:spPr/>
        <p:txBody>
          <a:bodyPr/>
          <a:lstStyle/>
          <a:p>
            <a:pPr defTabSz="412750" hangingPunct="0"/>
            <a:fld id="{3719C523-FB1B-D04B-9939-3D64859B5556}" type="slidenum">
              <a:rPr lang="en-US" kern="0">
                <a:sym typeface="Helvetica Neue"/>
              </a:rPr>
              <a:pPr defTabSz="412750" hangingPunct="0"/>
              <a:t>19</a:t>
            </a:fld>
            <a:endParaRPr lang="en-US" kern="0" dirty="0">
              <a:sym typeface="Helvetica Neue"/>
            </a:endParaRPr>
          </a:p>
        </p:txBody>
      </p:sp>
      <p:sp>
        <p:nvSpPr>
          <p:cNvPr id="3" name="Titolo 2">
            <a:extLst>
              <a:ext uri="{FF2B5EF4-FFF2-40B4-BE49-F238E27FC236}">
                <a16:creationId xmlns:a16="http://schemas.microsoft.com/office/drawing/2014/main" id="{7AC01312-DEE3-C066-54BF-D6EF47D470B2}"/>
              </a:ext>
            </a:extLst>
          </p:cNvPr>
          <p:cNvSpPr>
            <a:spLocks noGrp="1"/>
          </p:cNvSpPr>
          <p:nvPr>
            <p:ph type="title"/>
          </p:nvPr>
        </p:nvSpPr>
        <p:spPr/>
        <p:txBody>
          <a:bodyPr>
            <a:normAutofit/>
          </a:bodyPr>
          <a:lstStyle/>
          <a:p>
            <a:r>
              <a:rPr lang="it-IT" dirty="0"/>
              <a:t>Percentuale di abbandoni</a:t>
            </a:r>
          </a:p>
        </p:txBody>
      </p:sp>
      <p:pic>
        <p:nvPicPr>
          <p:cNvPr id="8" name="Immagine 7">
            <a:extLst>
              <a:ext uri="{FF2B5EF4-FFF2-40B4-BE49-F238E27FC236}">
                <a16:creationId xmlns:a16="http://schemas.microsoft.com/office/drawing/2014/main" id="{B0640D71-EA5D-9DA3-16D4-7B10884BCC0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14628" y="322856"/>
            <a:ext cx="1002913" cy="1002913"/>
          </a:xfrm>
          <a:prstGeom prst="rect">
            <a:avLst/>
          </a:prstGeom>
        </p:spPr>
      </p:pic>
      <p:pic>
        <p:nvPicPr>
          <p:cNvPr id="11" name="Immagine 10" descr="Immagine che contiene testo, schermata, Carattere&#10;&#10;Descrizione generata automaticamente">
            <a:extLst>
              <a:ext uri="{FF2B5EF4-FFF2-40B4-BE49-F238E27FC236}">
                <a16:creationId xmlns:a16="http://schemas.microsoft.com/office/drawing/2014/main" id="{56FAE215-5B50-9215-646C-E31A47005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695" y="3099321"/>
            <a:ext cx="2519846" cy="1354934"/>
          </a:xfrm>
          <a:prstGeom prst="rect">
            <a:avLst/>
          </a:prstGeom>
        </p:spPr>
      </p:pic>
      <p:pic>
        <p:nvPicPr>
          <p:cNvPr id="6" name="Immagine 5" descr="Immagine che contiene diagramma, linea, Diagramma&#10;&#10;Descrizione generata automaticamente">
            <a:extLst>
              <a:ext uri="{FF2B5EF4-FFF2-40B4-BE49-F238E27FC236}">
                <a16:creationId xmlns:a16="http://schemas.microsoft.com/office/drawing/2014/main" id="{D209C3FA-09DC-CB98-D113-0B4474563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011" y="1325769"/>
            <a:ext cx="7011624" cy="5501768"/>
          </a:xfrm>
          <a:prstGeom prst="rect">
            <a:avLst/>
          </a:prstGeom>
        </p:spPr>
      </p:pic>
    </p:spTree>
    <p:extLst>
      <p:ext uri="{BB962C8B-B14F-4D97-AF65-F5344CB8AC3E}">
        <p14:creationId xmlns:p14="http://schemas.microsoft.com/office/powerpoint/2010/main" val="404664443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Viso umano, vestiti, poster&#10;&#10;Descrizione generata automaticamente">
            <a:extLst>
              <a:ext uri="{FF2B5EF4-FFF2-40B4-BE49-F238E27FC236}">
                <a16:creationId xmlns:a16="http://schemas.microsoft.com/office/drawing/2014/main" id="{E22E7EC4-4F5F-5AF1-79D3-C748FDBEB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2359" y="0"/>
            <a:ext cx="4867282" cy="6858000"/>
          </a:xfrm>
          <a:prstGeom prst="rect">
            <a:avLst/>
          </a:prstGeom>
        </p:spPr>
      </p:pic>
    </p:spTree>
    <p:extLst>
      <p:ext uri="{BB962C8B-B14F-4D97-AF65-F5344CB8AC3E}">
        <p14:creationId xmlns:p14="http://schemas.microsoft.com/office/powerpoint/2010/main" val="240377984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EA68CE1-9910-90C1-7A42-CCE712D23263}"/>
              </a:ext>
            </a:extLst>
          </p:cNvPr>
          <p:cNvSpPr>
            <a:spLocks noGrp="1"/>
          </p:cNvSpPr>
          <p:nvPr>
            <p:ph idx="1"/>
          </p:nvPr>
        </p:nvSpPr>
        <p:spPr/>
        <p:txBody>
          <a:bodyPr/>
          <a:lstStyle/>
          <a:p>
            <a:endParaRPr lang="en-US" dirty="0"/>
          </a:p>
        </p:txBody>
      </p:sp>
      <p:sp>
        <p:nvSpPr>
          <p:cNvPr id="4" name="Segnaposto numero diapositiva 3">
            <a:extLst>
              <a:ext uri="{FF2B5EF4-FFF2-40B4-BE49-F238E27FC236}">
                <a16:creationId xmlns:a16="http://schemas.microsoft.com/office/drawing/2014/main" id="{3DCC1438-3432-BEA0-14CE-BE6463C2691D}"/>
              </a:ext>
            </a:extLst>
          </p:cNvPr>
          <p:cNvSpPr>
            <a:spLocks noGrp="1"/>
          </p:cNvSpPr>
          <p:nvPr>
            <p:ph type="sldNum" sz="quarter" idx="12"/>
          </p:nvPr>
        </p:nvSpPr>
        <p:spPr/>
        <p:txBody>
          <a:bodyPr/>
          <a:lstStyle/>
          <a:p>
            <a:fld id="{66675ACA-1B9F-384C-9B2B-C627473F1725}" type="slidenum">
              <a:rPr lang="en-US" smtClean="0"/>
              <a:t>20</a:t>
            </a:fld>
            <a:endParaRPr lang="en-US"/>
          </a:p>
        </p:txBody>
      </p:sp>
      <p:sp>
        <p:nvSpPr>
          <p:cNvPr id="5" name="CasellaDiTesto 4">
            <a:extLst>
              <a:ext uri="{FF2B5EF4-FFF2-40B4-BE49-F238E27FC236}">
                <a16:creationId xmlns:a16="http://schemas.microsoft.com/office/drawing/2014/main" id="{F5CC7F39-A96C-37EE-086C-F9A1C8939726}"/>
              </a:ext>
            </a:extLst>
          </p:cNvPr>
          <p:cNvSpPr txBox="1"/>
          <p:nvPr/>
        </p:nvSpPr>
        <p:spPr>
          <a:xfrm>
            <a:off x="555171" y="1703052"/>
            <a:ext cx="11081657" cy="4832092"/>
          </a:xfrm>
          <a:prstGeom prst="rect">
            <a:avLst/>
          </a:prstGeom>
          <a:noFill/>
        </p:spPr>
        <p:txBody>
          <a:bodyPr wrap="square" rtlCol="0">
            <a:spAutoFit/>
          </a:bodyPr>
          <a:lstStyle/>
          <a:p>
            <a:r>
              <a:rPr lang="it-IT" sz="2800" dirty="0"/>
              <a:t>Sintesi dati</a:t>
            </a:r>
          </a:p>
          <a:p>
            <a:pPr marL="742950" lvl="1" indent="-285750">
              <a:buFont typeface="Arial" panose="020B0604020202020204" pitchFamily="34" charset="0"/>
              <a:buChar char="•"/>
            </a:pPr>
            <a:r>
              <a:rPr lang="it-IT" sz="2800" dirty="0"/>
              <a:t>Percentuali di assegnazione delle borse sul totale non indicativi</a:t>
            </a:r>
          </a:p>
          <a:p>
            <a:pPr marL="742950" lvl="1" indent="-285750">
              <a:buFont typeface="Arial" panose="020B0604020202020204" pitchFamily="34" charset="0"/>
              <a:buChar char="•"/>
            </a:pPr>
            <a:r>
              <a:rPr lang="it-IT" sz="2800" dirty="0"/>
              <a:t>Numeri assoluti, crescita e percentuale di crescita confortanti</a:t>
            </a:r>
          </a:p>
          <a:p>
            <a:pPr marL="742950" lvl="1" indent="-285750">
              <a:buFont typeface="Arial" panose="020B0604020202020204" pitchFamily="34" charset="0"/>
              <a:buChar char="•"/>
            </a:pPr>
            <a:r>
              <a:rPr lang="it-IT" sz="2800" dirty="0"/>
              <a:t>Questionari di gradimento confortanti</a:t>
            </a:r>
          </a:p>
          <a:p>
            <a:pPr marL="742950" lvl="1" indent="-285750">
              <a:buFont typeface="Arial" panose="020B0604020202020204" pitchFamily="34" charset="0"/>
              <a:buChar char="•"/>
            </a:pPr>
            <a:r>
              <a:rPr lang="it-IT" sz="2800" dirty="0"/>
              <a:t>Abbandoni maluccio</a:t>
            </a:r>
          </a:p>
          <a:p>
            <a:endParaRPr lang="it-IT" sz="2800" dirty="0"/>
          </a:p>
          <a:p>
            <a:r>
              <a:rPr lang="it-IT" sz="2800" dirty="0"/>
              <a:t>Spunti</a:t>
            </a:r>
          </a:p>
          <a:p>
            <a:pPr marL="742950" lvl="1" indent="-285750">
              <a:buFont typeface="Arial" panose="020B0604020202020204" pitchFamily="34" charset="0"/>
              <a:buChar char="•"/>
            </a:pPr>
            <a:r>
              <a:rPr lang="it-IT" sz="2800" dirty="0"/>
              <a:t>Abbandoni (Chi? Come? Dove? Quando? Perché?)</a:t>
            </a:r>
          </a:p>
          <a:p>
            <a:pPr marL="742950" lvl="1" indent="-285750">
              <a:buFont typeface="Arial" panose="020B0604020202020204" pitchFamily="34" charset="0"/>
              <a:buChar char="•"/>
            </a:pPr>
            <a:r>
              <a:rPr lang="it-IT" sz="2800" dirty="0"/>
              <a:t>Dati 2025</a:t>
            </a:r>
          </a:p>
          <a:p>
            <a:pPr marL="742950" lvl="1" indent="-285750">
              <a:buFont typeface="Arial" panose="020B0604020202020204" pitchFamily="34" charset="0"/>
              <a:buChar char="•"/>
            </a:pPr>
            <a:r>
              <a:rPr lang="it-IT" sz="2800" dirty="0"/>
              <a:t>percezione tra gli studenti di medicina della facoltà (indice di gradimento e variazioni tra gli atenei)</a:t>
            </a:r>
          </a:p>
        </p:txBody>
      </p:sp>
      <p:sp>
        <p:nvSpPr>
          <p:cNvPr id="8" name="Titolo 7">
            <a:extLst>
              <a:ext uri="{FF2B5EF4-FFF2-40B4-BE49-F238E27FC236}">
                <a16:creationId xmlns:a16="http://schemas.microsoft.com/office/drawing/2014/main" id="{6EA1FE32-0FB1-050C-9D01-E5A7B011FC8A}"/>
              </a:ext>
            </a:extLst>
          </p:cNvPr>
          <p:cNvSpPr>
            <a:spLocks noGrp="1"/>
          </p:cNvSpPr>
          <p:nvPr>
            <p:ph type="title"/>
          </p:nvPr>
        </p:nvSpPr>
        <p:spPr/>
        <p:txBody>
          <a:bodyPr>
            <a:normAutofit/>
          </a:bodyPr>
          <a:lstStyle/>
          <a:p>
            <a:r>
              <a:rPr lang="en-US" sz="3200" dirty="0" err="1"/>
              <a:t>C’è</a:t>
            </a:r>
            <a:r>
              <a:rPr lang="en-US" sz="3200" dirty="0"/>
              <a:t> </a:t>
            </a:r>
            <a:r>
              <a:rPr lang="en-US" sz="3200" dirty="0" err="1"/>
              <a:t>una</a:t>
            </a:r>
            <a:r>
              <a:rPr lang="en-US" sz="3200" dirty="0"/>
              <a:t> </a:t>
            </a:r>
            <a:r>
              <a:rPr lang="en-US" sz="3200" dirty="0" err="1"/>
              <a:t>crisi</a:t>
            </a:r>
            <a:r>
              <a:rPr lang="en-US" sz="3200" dirty="0"/>
              <a:t> di </a:t>
            </a:r>
            <a:r>
              <a:rPr lang="en-US" sz="3200" dirty="0" err="1"/>
              <a:t>vocazione</a:t>
            </a:r>
            <a:r>
              <a:rPr lang="en-US" sz="3200" dirty="0"/>
              <a:t> per MEU?</a:t>
            </a:r>
          </a:p>
        </p:txBody>
      </p:sp>
    </p:spTree>
    <p:extLst>
      <p:ext uri="{BB962C8B-B14F-4D97-AF65-F5344CB8AC3E}">
        <p14:creationId xmlns:p14="http://schemas.microsoft.com/office/powerpoint/2010/main" val="2226432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BADC7-8480-B06A-8E46-210D8590A3EE}"/>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6A9F73E9-8619-15DD-0BCF-6C925238B592}"/>
              </a:ext>
            </a:extLst>
          </p:cNvPr>
          <p:cNvSpPr>
            <a:spLocks noGrp="1"/>
          </p:cNvSpPr>
          <p:nvPr>
            <p:ph type="sldNum" sz="quarter" idx="4"/>
          </p:nvPr>
        </p:nvSpPr>
        <p:spPr/>
        <p:txBody>
          <a:bodyPr/>
          <a:lstStyle/>
          <a:p>
            <a:pPr defTabSz="412750" hangingPunct="0"/>
            <a:fld id="{3719C523-FB1B-D04B-9939-3D64859B5556}" type="slidenum">
              <a:rPr lang="en-US" kern="0">
                <a:sym typeface="Helvetica Neue"/>
              </a:rPr>
              <a:pPr defTabSz="412750" hangingPunct="0"/>
              <a:t>21</a:t>
            </a:fld>
            <a:endParaRPr lang="en-US" kern="0" dirty="0">
              <a:sym typeface="Helvetica Neue"/>
            </a:endParaRPr>
          </a:p>
        </p:txBody>
      </p:sp>
      <p:pic>
        <p:nvPicPr>
          <p:cNvPr id="8" name="Immagine 7">
            <a:extLst>
              <a:ext uri="{FF2B5EF4-FFF2-40B4-BE49-F238E27FC236}">
                <a16:creationId xmlns:a16="http://schemas.microsoft.com/office/drawing/2014/main" id="{1B2E41AC-D933-7981-D155-F40275C3F8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14628" y="322856"/>
            <a:ext cx="1002913" cy="1002913"/>
          </a:xfrm>
          <a:prstGeom prst="rect">
            <a:avLst/>
          </a:prstGeom>
        </p:spPr>
      </p:pic>
      <p:pic>
        <p:nvPicPr>
          <p:cNvPr id="9" name="Immagine 8" descr="Immagine che contiene Viso umano, vestiti, persona, uomo&#10;&#10;Descrizione generata automaticamente">
            <a:extLst>
              <a:ext uri="{FF2B5EF4-FFF2-40B4-BE49-F238E27FC236}">
                <a16:creationId xmlns:a16="http://schemas.microsoft.com/office/drawing/2014/main" id="{8A343773-38D1-A5AF-971D-9E5A34C06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856"/>
            <a:ext cx="7336972" cy="3668486"/>
          </a:xfrm>
          <a:prstGeom prst="rect">
            <a:avLst/>
          </a:prstGeom>
        </p:spPr>
      </p:pic>
      <p:pic>
        <p:nvPicPr>
          <p:cNvPr id="12" name="Immagine 11" descr="Immagine che contiene testo, design, Carattere, logo&#10;&#10;Descrizione generata automaticamente">
            <a:extLst>
              <a:ext uri="{FF2B5EF4-FFF2-40B4-BE49-F238E27FC236}">
                <a16:creationId xmlns:a16="http://schemas.microsoft.com/office/drawing/2014/main" id="{F8194B47-778C-C847-0496-D22FA82338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972" y="1325769"/>
            <a:ext cx="4553857" cy="4553857"/>
          </a:xfrm>
          <a:prstGeom prst="rect">
            <a:avLst/>
          </a:prstGeom>
        </p:spPr>
      </p:pic>
    </p:spTree>
    <p:extLst>
      <p:ext uri="{BB962C8B-B14F-4D97-AF65-F5344CB8AC3E}">
        <p14:creationId xmlns:p14="http://schemas.microsoft.com/office/powerpoint/2010/main" val="390611448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Carattere, schermata, bianco&#10;&#10;Descrizione generata automaticamente">
            <a:extLst>
              <a:ext uri="{FF2B5EF4-FFF2-40B4-BE49-F238E27FC236}">
                <a16:creationId xmlns:a16="http://schemas.microsoft.com/office/drawing/2014/main" id="{48302909-8271-5609-5786-77246A81F6E7}"/>
              </a:ext>
            </a:extLst>
          </p:cNvPr>
          <p:cNvPicPr>
            <a:picLocks noChangeAspect="1"/>
          </p:cNvPicPr>
          <p:nvPr/>
        </p:nvPicPr>
        <p:blipFill>
          <a:blip r:embed="rId3"/>
          <a:stretch>
            <a:fillRect/>
          </a:stretch>
        </p:blipFill>
        <p:spPr>
          <a:xfrm>
            <a:off x="1414670" y="1477355"/>
            <a:ext cx="8537150" cy="3160906"/>
          </a:xfrm>
          <a:prstGeom prst="rect">
            <a:avLst/>
          </a:prstGeom>
        </p:spPr>
      </p:pic>
      <p:sp>
        <p:nvSpPr>
          <p:cNvPr id="6" name="CasellaDiTesto 5">
            <a:extLst>
              <a:ext uri="{FF2B5EF4-FFF2-40B4-BE49-F238E27FC236}">
                <a16:creationId xmlns:a16="http://schemas.microsoft.com/office/drawing/2014/main" id="{1021038A-AEC4-1B04-CC01-C96FB6056BC6}"/>
              </a:ext>
            </a:extLst>
          </p:cNvPr>
          <p:cNvSpPr txBox="1"/>
          <p:nvPr/>
        </p:nvSpPr>
        <p:spPr>
          <a:xfrm>
            <a:off x="6877878" y="6211669"/>
            <a:ext cx="5264426" cy="646331"/>
          </a:xfrm>
          <a:prstGeom prst="rect">
            <a:avLst/>
          </a:prstGeom>
          <a:noFill/>
        </p:spPr>
        <p:txBody>
          <a:bodyPr wrap="square" rtlCol="0">
            <a:spAutoFit/>
          </a:bodyPr>
          <a:lstStyle/>
          <a:p>
            <a:pPr algn="r"/>
            <a:r>
              <a:rPr lang="it-IT" sz="1800" dirty="0">
                <a:solidFill>
                  <a:srgbClr val="211E1E"/>
                </a:solidFill>
                <a:effectLst/>
                <a:latin typeface="AdvTTd7835f12"/>
              </a:rPr>
              <a:t>Centola </a:t>
            </a:r>
            <a:r>
              <a:rPr lang="it-IT" sz="1800" dirty="0">
                <a:solidFill>
                  <a:srgbClr val="211E1E"/>
                </a:solidFill>
                <a:effectLst/>
                <a:latin typeface="AdvTT0b7bb6fa.I"/>
              </a:rPr>
              <a:t>et al</a:t>
            </a:r>
            <a:r>
              <a:rPr lang="it-IT" sz="1800" dirty="0">
                <a:solidFill>
                  <a:srgbClr val="211E1E"/>
                </a:solidFill>
                <a:effectLst/>
                <a:latin typeface="AdvTTd7835f12"/>
              </a:rPr>
              <a:t>. </a:t>
            </a:r>
            <a:r>
              <a:rPr lang="it-IT" sz="1800" dirty="0">
                <a:solidFill>
                  <a:srgbClr val="211E1E"/>
                </a:solidFill>
                <a:effectLst/>
                <a:latin typeface="AdvTT0b7bb6fa.I"/>
              </a:rPr>
              <a:t>Science 2018 </a:t>
            </a:r>
            <a:endParaRPr lang="it-IT" dirty="0"/>
          </a:p>
          <a:p>
            <a:endParaRPr lang="it-IT" dirty="0"/>
          </a:p>
        </p:txBody>
      </p:sp>
      <p:sp>
        <p:nvSpPr>
          <p:cNvPr id="2" name="CasellaDiTesto 1">
            <a:extLst>
              <a:ext uri="{FF2B5EF4-FFF2-40B4-BE49-F238E27FC236}">
                <a16:creationId xmlns:a16="http://schemas.microsoft.com/office/drawing/2014/main" id="{FEC959F1-C9E1-BA1D-D005-8A040CCE300E}"/>
              </a:ext>
            </a:extLst>
          </p:cNvPr>
          <p:cNvSpPr txBox="1"/>
          <p:nvPr/>
        </p:nvSpPr>
        <p:spPr>
          <a:xfrm>
            <a:off x="961105" y="5004470"/>
            <a:ext cx="10329747" cy="646331"/>
          </a:xfrm>
          <a:prstGeom prst="rect">
            <a:avLst/>
          </a:prstGeom>
          <a:noFill/>
        </p:spPr>
        <p:txBody>
          <a:bodyPr wrap="square" rtlCol="0">
            <a:spAutoFit/>
          </a:bodyPr>
          <a:lstStyle/>
          <a:p>
            <a:r>
              <a:rPr lang="it-IT" dirty="0"/>
              <a:t>Studi osservazionali e sperimentali hanno dimostrato che per modificare una convenzione sociale è necessario convincere non più del 30-40% della popolazione</a:t>
            </a:r>
          </a:p>
        </p:txBody>
      </p:sp>
    </p:spTree>
    <p:extLst>
      <p:ext uri="{BB962C8B-B14F-4D97-AF65-F5344CB8AC3E}">
        <p14:creationId xmlns:p14="http://schemas.microsoft.com/office/powerpoint/2010/main" val="1608191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75F84-C276-5630-6C34-8CA7EE34075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E77257C-3BD5-3249-A6F7-31A9D6EFEA33}"/>
              </a:ext>
            </a:extLst>
          </p:cNvPr>
          <p:cNvSpPr>
            <a:spLocks noGrp="1"/>
          </p:cNvSpPr>
          <p:nvPr>
            <p:ph type="title"/>
          </p:nvPr>
        </p:nvSpPr>
        <p:spPr>
          <a:xfrm>
            <a:off x="957470" y="5532437"/>
            <a:ext cx="10515600" cy="1325563"/>
          </a:xfrm>
        </p:spPr>
        <p:txBody>
          <a:bodyPr>
            <a:normAutofit/>
          </a:bodyPr>
          <a:lstStyle/>
          <a:p>
            <a:pPr algn="ctr"/>
            <a:r>
              <a:rPr lang="en-US" sz="4000" dirty="0"/>
              <a:t>“Le </a:t>
            </a:r>
            <a:r>
              <a:rPr lang="en-US" sz="4000" dirty="0" err="1"/>
              <a:t>tue</a:t>
            </a:r>
            <a:r>
              <a:rPr lang="en-US" sz="4000" dirty="0"/>
              <a:t> </a:t>
            </a:r>
            <a:r>
              <a:rPr lang="en-US" sz="4000" dirty="0" err="1"/>
              <a:t>bugie</a:t>
            </a:r>
            <a:r>
              <a:rPr lang="en-US" sz="4000" dirty="0"/>
              <a:t> </a:t>
            </a:r>
            <a:r>
              <a:rPr lang="en-US" sz="4000" dirty="0" err="1"/>
              <a:t>sono</a:t>
            </a:r>
            <a:r>
              <a:rPr lang="en-US" sz="4000" dirty="0"/>
              <a:t> </a:t>
            </a:r>
            <a:r>
              <a:rPr lang="en-US" sz="4000" dirty="0" err="1"/>
              <a:t>così</a:t>
            </a:r>
            <a:r>
              <a:rPr lang="en-US" sz="4000" dirty="0"/>
              <a:t> belle”</a:t>
            </a:r>
          </a:p>
        </p:txBody>
      </p:sp>
      <p:pic>
        <p:nvPicPr>
          <p:cNvPr id="4" name="Immagine 3" descr="Immagine che contiene testo, poster, libro, Volantino&#10;&#10;Descrizione generata automaticamente">
            <a:extLst>
              <a:ext uri="{FF2B5EF4-FFF2-40B4-BE49-F238E27FC236}">
                <a16:creationId xmlns:a16="http://schemas.microsoft.com/office/drawing/2014/main" id="{448A35C0-7867-2B9B-3024-78899F41732F}"/>
              </a:ext>
            </a:extLst>
          </p:cNvPr>
          <p:cNvPicPr>
            <a:picLocks noChangeAspect="1"/>
          </p:cNvPicPr>
          <p:nvPr/>
        </p:nvPicPr>
        <p:blipFill>
          <a:blip r:embed="rId2"/>
          <a:stretch>
            <a:fillRect/>
          </a:stretch>
        </p:blipFill>
        <p:spPr>
          <a:xfrm>
            <a:off x="3846982" y="143408"/>
            <a:ext cx="3953749" cy="5570061"/>
          </a:xfrm>
          <a:prstGeom prst="rect">
            <a:avLst/>
          </a:prstGeom>
        </p:spPr>
      </p:pic>
    </p:spTree>
    <p:extLst>
      <p:ext uri="{BB962C8B-B14F-4D97-AF65-F5344CB8AC3E}">
        <p14:creationId xmlns:p14="http://schemas.microsoft.com/office/powerpoint/2010/main" val="2771503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DCACB"/>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28272" y="2485577"/>
            <a:ext cx="4535671" cy="4535671"/>
          </a:xfrm>
          <a:prstGeom prst="rect">
            <a:avLst/>
          </a:prstGeom>
        </p:spPr>
      </p:pic>
      <p:sp>
        <p:nvSpPr>
          <p:cNvPr id="10" name="Title 6"/>
          <p:cNvSpPr txBox="1"/>
          <p:nvPr/>
        </p:nvSpPr>
        <p:spPr>
          <a:xfrm>
            <a:off x="2318378" y="1337803"/>
            <a:ext cx="7555461" cy="92333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ctr" defTabSz="228600">
              <a:defRPr sz="12000">
                <a:solidFill>
                  <a:srgbClr val="6B6C6E"/>
                </a:solidFill>
                <a:latin typeface="Assistant"/>
                <a:ea typeface="Assistant"/>
                <a:cs typeface="Assistant"/>
                <a:sym typeface="Assistant"/>
              </a:defRPr>
            </a:pPr>
            <a:r>
              <a:rPr lang="it-IT" sz="5400" dirty="0">
                <a:solidFill>
                  <a:schemeClr val="bg1"/>
                </a:solidFill>
                <a:effectLst>
                  <a:outerShdw blurRad="38100" dist="38100" dir="2700000" algn="tl">
                    <a:srgbClr val="000000">
                      <a:alpha val="43137"/>
                    </a:srgbClr>
                  </a:outerShdw>
                </a:effectLst>
                <a:latin typeface="Arial" charset="0"/>
                <a:ea typeface="Arial" charset="0"/>
                <a:cs typeface="Arial" charset="0"/>
              </a:rPr>
              <a:t>Grazie per l’attenzione! </a:t>
            </a:r>
            <a:endParaRPr sz="5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90792616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Carattere, schermata, algebra&#10;&#10;Descrizione generata automaticamente">
            <a:extLst>
              <a:ext uri="{FF2B5EF4-FFF2-40B4-BE49-F238E27FC236}">
                <a16:creationId xmlns:a16="http://schemas.microsoft.com/office/drawing/2014/main" id="{F052C265-D365-64C4-D40C-39D318C98F8F}"/>
              </a:ext>
            </a:extLst>
          </p:cNvPr>
          <p:cNvPicPr>
            <a:picLocks noChangeAspect="1"/>
          </p:cNvPicPr>
          <p:nvPr/>
        </p:nvPicPr>
        <p:blipFill>
          <a:blip r:embed="rId3"/>
          <a:stretch>
            <a:fillRect/>
          </a:stretch>
        </p:blipFill>
        <p:spPr>
          <a:xfrm>
            <a:off x="0" y="184742"/>
            <a:ext cx="7772400" cy="2792229"/>
          </a:xfrm>
          <a:prstGeom prst="rect">
            <a:avLst/>
          </a:prstGeom>
        </p:spPr>
      </p:pic>
      <p:pic>
        <p:nvPicPr>
          <p:cNvPr id="7" name="Immagine 6">
            <a:extLst>
              <a:ext uri="{FF2B5EF4-FFF2-40B4-BE49-F238E27FC236}">
                <a16:creationId xmlns:a16="http://schemas.microsoft.com/office/drawing/2014/main" id="{43244327-2CC2-A2BA-D3E8-D63479041CC2}"/>
              </a:ext>
            </a:extLst>
          </p:cNvPr>
          <p:cNvPicPr>
            <a:picLocks noChangeAspect="1"/>
          </p:cNvPicPr>
          <p:nvPr/>
        </p:nvPicPr>
        <p:blipFill>
          <a:blip r:embed="rId4"/>
          <a:stretch>
            <a:fillRect/>
          </a:stretch>
        </p:blipFill>
        <p:spPr>
          <a:xfrm>
            <a:off x="4117719" y="3365468"/>
            <a:ext cx="7772400" cy="3492532"/>
          </a:xfrm>
          <a:prstGeom prst="rect">
            <a:avLst/>
          </a:prstGeom>
        </p:spPr>
      </p:pic>
    </p:spTree>
    <p:extLst>
      <p:ext uri="{BB962C8B-B14F-4D97-AF65-F5344CB8AC3E}">
        <p14:creationId xmlns:p14="http://schemas.microsoft.com/office/powerpoint/2010/main" val="232212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Carattere, schermata, bianco&#10;&#10;Descrizione generata automaticamente">
            <a:extLst>
              <a:ext uri="{FF2B5EF4-FFF2-40B4-BE49-F238E27FC236}">
                <a16:creationId xmlns:a16="http://schemas.microsoft.com/office/drawing/2014/main" id="{14A86C24-FFE5-4083-666C-D2DA04BC40BE}"/>
              </a:ext>
            </a:extLst>
          </p:cNvPr>
          <p:cNvPicPr>
            <a:picLocks noChangeAspect="1"/>
          </p:cNvPicPr>
          <p:nvPr/>
        </p:nvPicPr>
        <p:blipFill>
          <a:blip r:embed="rId2"/>
          <a:stretch>
            <a:fillRect/>
          </a:stretch>
        </p:blipFill>
        <p:spPr>
          <a:xfrm>
            <a:off x="129681" y="0"/>
            <a:ext cx="7772400" cy="3122839"/>
          </a:xfrm>
          <a:prstGeom prst="rect">
            <a:avLst/>
          </a:prstGeom>
        </p:spPr>
      </p:pic>
      <p:pic>
        <p:nvPicPr>
          <p:cNvPr id="5" name="Immagine 4" descr="Immagine che contiene testo, schermata, Carattere, numero&#10;&#10;Descrizione generata automaticamente">
            <a:extLst>
              <a:ext uri="{FF2B5EF4-FFF2-40B4-BE49-F238E27FC236}">
                <a16:creationId xmlns:a16="http://schemas.microsoft.com/office/drawing/2014/main" id="{A69A3535-0F79-508A-F674-7023B0194464}"/>
              </a:ext>
            </a:extLst>
          </p:cNvPr>
          <p:cNvPicPr>
            <a:picLocks noChangeAspect="1"/>
          </p:cNvPicPr>
          <p:nvPr/>
        </p:nvPicPr>
        <p:blipFill>
          <a:blip r:embed="rId3"/>
          <a:stretch>
            <a:fillRect/>
          </a:stretch>
        </p:blipFill>
        <p:spPr>
          <a:xfrm>
            <a:off x="4690796" y="2775700"/>
            <a:ext cx="6961098" cy="3981488"/>
          </a:xfrm>
          <a:prstGeom prst="rect">
            <a:avLst/>
          </a:prstGeom>
        </p:spPr>
      </p:pic>
    </p:spTree>
    <p:extLst>
      <p:ext uri="{BB962C8B-B14F-4D97-AF65-F5344CB8AC3E}">
        <p14:creationId xmlns:p14="http://schemas.microsoft.com/office/powerpoint/2010/main" val="369690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330E2-E224-C778-0B98-97D339179800}"/>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FCEF4D83-BC49-0835-88B5-72864A66C0CD}"/>
              </a:ext>
            </a:extLst>
          </p:cNvPr>
          <p:cNvSpPr>
            <a:spLocks noGrp="1"/>
          </p:cNvSpPr>
          <p:nvPr>
            <p:ph type="sldNum" sz="quarter" idx="4"/>
          </p:nvPr>
        </p:nvSpPr>
        <p:spPr/>
        <p:txBody>
          <a:bodyPr/>
          <a:lstStyle/>
          <a:p>
            <a:pPr defTabSz="412750" hangingPunct="0"/>
            <a:fld id="{3719C523-FB1B-D04B-9939-3D64859B5556}" type="slidenum">
              <a:rPr lang="en-US" kern="0">
                <a:sym typeface="Helvetica Neue"/>
              </a:rPr>
              <a:pPr defTabSz="412750" hangingPunct="0"/>
              <a:t>5</a:t>
            </a:fld>
            <a:endParaRPr lang="en-US" kern="0" dirty="0">
              <a:sym typeface="Helvetica Neue"/>
            </a:endParaRPr>
          </a:p>
        </p:txBody>
      </p:sp>
      <p:sp>
        <p:nvSpPr>
          <p:cNvPr id="3" name="Titolo 2">
            <a:extLst>
              <a:ext uri="{FF2B5EF4-FFF2-40B4-BE49-F238E27FC236}">
                <a16:creationId xmlns:a16="http://schemas.microsoft.com/office/drawing/2014/main" id="{5E6B4E1F-E3DD-21E0-6C5C-25EB21B3F1CA}"/>
              </a:ext>
            </a:extLst>
          </p:cNvPr>
          <p:cNvSpPr>
            <a:spLocks noGrp="1"/>
          </p:cNvSpPr>
          <p:nvPr>
            <p:ph type="title"/>
          </p:nvPr>
        </p:nvSpPr>
        <p:spPr/>
        <p:txBody>
          <a:bodyPr>
            <a:normAutofit/>
          </a:bodyPr>
          <a:lstStyle/>
          <a:p>
            <a:r>
              <a:rPr lang="it-IT" dirty="0"/>
              <a:t>Percentuale di iscritti su posti disponibili</a:t>
            </a:r>
          </a:p>
        </p:txBody>
      </p:sp>
      <p:pic>
        <p:nvPicPr>
          <p:cNvPr id="8" name="Immagine 7">
            <a:extLst>
              <a:ext uri="{FF2B5EF4-FFF2-40B4-BE49-F238E27FC236}">
                <a16:creationId xmlns:a16="http://schemas.microsoft.com/office/drawing/2014/main" id="{4CC7EB65-DFCF-7F7E-B6CC-413A760363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14628" y="322856"/>
            <a:ext cx="1002913" cy="1002913"/>
          </a:xfrm>
          <a:prstGeom prst="rect">
            <a:avLst/>
          </a:prstGeom>
        </p:spPr>
      </p:pic>
      <p:pic>
        <p:nvPicPr>
          <p:cNvPr id="9" name="Immagine 8" descr="Immagine che contiene linea, diagramma, Parallelo, Diagramma&#10;&#10;Descrizione generata automaticamente">
            <a:extLst>
              <a:ext uri="{FF2B5EF4-FFF2-40B4-BE49-F238E27FC236}">
                <a16:creationId xmlns:a16="http://schemas.microsoft.com/office/drawing/2014/main" id="{75E92884-A8BC-188D-AA09-06441A1BE5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900" y="1400829"/>
            <a:ext cx="7128476" cy="5457171"/>
          </a:xfrm>
          <a:prstGeom prst="rect">
            <a:avLst/>
          </a:prstGeom>
        </p:spPr>
      </p:pic>
      <p:pic>
        <p:nvPicPr>
          <p:cNvPr id="11" name="Immagine 10" descr="Immagine che contiene testo, schermata, Carattere&#10;&#10;Descrizione generata automaticamente">
            <a:extLst>
              <a:ext uri="{FF2B5EF4-FFF2-40B4-BE49-F238E27FC236}">
                <a16:creationId xmlns:a16="http://schemas.microsoft.com/office/drawing/2014/main" id="{5C36DB1A-1684-C2D4-8DF5-D3AD032DC5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7695" y="3099321"/>
            <a:ext cx="2519846" cy="1354934"/>
          </a:xfrm>
          <a:prstGeom prst="rect">
            <a:avLst/>
          </a:prstGeom>
        </p:spPr>
      </p:pic>
    </p:spTree>
    <p:extLst>
      <p:ext uri="{BB962C8B-B14F-4D97-AF65-F5344CB8AC3E}">
        <p14:creationId xmlns:p14="http://schemas.microsoft.com/office/powerpoint/2010/main" val="422598959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a:extLst>
              <a:ext uri="{FF2B5EF4-FFF2-40B4-BE49-F238E27FC236}">
                <a16:creationId xmlns:a16="http://schemas.microsoft.com/office/drawing/2014/main" id="{CE0D28FD-314A-E8A9-DEF7-A4A71EC036C3}"/>
              </a:ext>
            </a:extLst>
          </p:cNvPr>
          <p:cNvGraphicFramePr>
            <a:graphicFrameLocks noGrp="1"/>
          </p:cNvGraphicFramePr>
          <p:nvPr>
            <p:ph idx="1"/>
          </p:nvPr>
        </p:nvGraphicFramePr>
        <p:xfrm>
          <a:off x="0" y="0"/>
          <a:ext cx="0" cy="0"/>
        </p:xfrm>
        <a:graphic>
          <a:graphicData uri="http://schemas.openxmlformats.org/drawingml/2006/table">
            <a:tbl>
              <a:tblPr>
                <a:tableStyleId>{5C22544A-7EE6-4342-B048-85BDC9FD1C3A}</a:tableStyleId>
              </a:tblPr>
              <a:tblGrid>
                <a:gridCol w="25400">
                  <a:extLst>
                    <a:ext uri="{9D8B030D-6E8A-4147-A177-3AD203B41FA5}">
                      <a16:colId xmlns:a16="http://schemas.microsoft.com/office/drawing/2014/main" val="4201125450"/>
                    </a:ext>
                  </a:extLst>
                </a:gridCol>
                <a:gridCol w="25400">
                  <a:extLst>
                    <a:ext uri="{9D8B030D-6E8A-4147-A177-3AD203B41FA5}">
                      <a16:colId xmlns:a16="http://schemas.microsoft.com/office/drawing/2014/main" val="216334240"/>
                    </a:ext>
                  </a:extLst>
                </a:gridCol>
                <a:gridCol w="25400">
                  <a:extLst>
                    <a:ext uri="{9D8B030D-6E8A-4147-A177-3AD203B41FA5}">
                      <a16:colId xmlns:a16="http://schemas.microsoft.com/office/drawing/2014/main" val="839808977"/>
                    </a:ext>
                  </a:extLst>
                </a:gridCol>
                <a:gridCol w="25400">
                  <a:extLst>
                    <a:ext uri="{9D8B030D-6E8A-4147-A177-3AD203B41FA5}">
                      <a16:colId xmlns:a16="http://schemas.microsoft.com/office/drawing/2014/main" val="752395048"/>
                    </a:ext>
                  </a:extLst>
                </a:gridCol>
                <a:gridCol w="25400">
                  <a:extLst>
                    <a:ext uri="{9D8B030D-6E8A-4147-A177-3AD203B41FA5}">
                      <a16:colId xmlns:a16="http://schemas.microsoft.com/office/drawing/2014/main" val="1568465216"/>
                    </a:ext>
                  </a:extLst>
                </a:gridCol>
                <a:gridCol w="25400">
                  <a:extLst>
                    <a:ext uri="{9D8B030D-6E8A-4147-A177-3AD203B41FA5}">
                      <a16:colId xmlns:a16="http://schemas.microsoft.com/office/drawing/2014/main" val="2849957319"/>
                    </a:ext>
                  </a:extLst>
                </a:gridCol>
                <a:gridCol w="25400">
                  <a:extLst>
                    <a:ext uri="{9D8B030D-6E8A-4147-A177-3AD203B41FA5}">
                      <a16:colId xmlns:a16="http://schemas.microsoft.com/office/drawing/2014/main" val="3851913441"/>
                    </a:ext>
                  </a:extLst>
                </a:gridCol>
              </a:tblGrid>
              <a:tr h="0">
                <a:tc>
                  <a:txBody>
                    <a:bodyPr/>
                    <a:lstStyle/>
                    <a:p>
                      <a:pPr algn="l" fontAlgn="b"/>
                      <a:r>
                        <a:rPr lang="it-IT" sz="100" u="none" strike="noStrike">
                          <a:effectLst/>
                        </a:rPr>
                        <a:t>Classifica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Banditi</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Assegnati</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Non assegnati</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 assegnati</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 non assegnati</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190845473"/>
                  </a:ext>
                </a:extLst>
              </a:tr>
              <a:tr h="0">
                <a:tc>
                  <a:txBody>
                    <a:bodyPr/>
                    <a:lstStyle/>
                    <a:p>
                      <a:pPr algn="r" fontAlgn="b"/>
                      <a:r>
                        <a:rPr lang="it-IT" sz="100" u="none" strike="noStrike">
                          <a:effectLst/>
                        </a:rPr>
                        <a:t>1</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Microbiologia e Virologia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110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22</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88</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0,20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0,80</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2138410195"/>
                  </a:ext>
                </a:extLst>
              </a:tr>
              <a:tr h="0">
                <a:tc>
                  <a:txBody>
                    <a:bodyPr/>
                    <a:lstStyle/>
                    <a:p>
                      <a:pPr algn="r" fontAlgn="b"/>
                      <a:r>
                        <a:rPr lang="it-IT" sz="100" u="none" strike="noStrike">
                          <a:effectLst/>
                        </a:rPr>
                        <a:t>2</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Farmacologia e Tossicologia Clinica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117</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25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92</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0,21</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0,79</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838276070"/>
                  </a:ext>
                </a:extLst>
              </a:tr>
              <a:tr h="0">
                <a:tc>
                  <a:txBody>
                    <a:bodyPr/>
                    <a:lstStyle/>
                    <a:p>
                      <a:pPr algn="r" fontAlgn="b"/>
                      <a:r>
                        <a:rPr lang="it-IT" sz="100" u="none" strike="noStrike">
                          <a:effectLst/>
                        </a:rPr>
                        <a:t>3</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Patologia Clinica e Biochimica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283</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67</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216</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0,24</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0,76</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80978934"/>
                  </a:ext>
                </a:extLst>
              </a:tr>
              <a:tr h="0">
                <a:tc>
                  <a:txBody>
                    <a:bodyPr/>
                    <a:lstStyle/>
                    <a:p>
                      <a:pPr algn="r" fontAlgn="b"/>
                      <a:r>
                        <a:rPr lang="it-IT" sz="100" u="none" strike="noStrike">
                          <a:effectLst/>
                        </a:rPr>
                        <a:t>4</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Radioterapia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141</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49</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92</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0,35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0,65</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2854526363"/>
                  </a:ext>
                </a:extLst>
              </a:tr>
              <a:tr h="0">
                <a:tc>
                  <a:txBody>
                    <a:bodyPr/>
                    <a:lstStyle/>
                    <a:p>
                      <a:pPr algn="r" fontAlgn="b"/>
                      <a:r>
                        <a:rPr lang="it-IT" sz="100" u="none" strike="noStrike">
                          <a:effectLst/>
                        </a:rPr>
                        <a:t>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Statistica e Biometria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50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18</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32</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0,36</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0,64</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2490304839"/>
                  </a:ext>
                </a:extLst>
              </a:tr>
              <a:tr h="0">
                <a:tc>
                  <a:txBody>
                    <a:bodyPr/>
                    <a:lstStyle/>
                    <a:p>
                      <a:pPr algn="r" fontAlgn="b"/>
                      <a:r>
                        <a:rPr lang="it-IT" sz="100" u="none" strike="noStrike">
                          <a:effectLst/>
                        </a:rPr>
                        <a:t>6</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Medicina di comunità e cure primaria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136</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49</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87</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0,36</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0,64</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1814252399"/>
                  </a:ext>
                </a:extLst>
              </a:tr>
              <a:tr h="0">
                <a:tc>
                  <a:txBody>
                    <a:bodyPr/>
                    <a:lstStyle/>
                    <a:p>
                      <a:pPr algn="r" fontAlgn="b"/>
                      <a:r>
                        <a:rPr lang="it-IT" sz="100" u="none" strike="noStrike">
                          <a:effectLst/>
                        </a:rPr>
                        <a:t>7</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Medicina e cure palliative</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165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64</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101</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0,39</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0,61</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4146367739"/>
                  </a:ext>
                </a:extLst>
              </a:tr>
              <a:tr h="0">
                <a:tc>
                  <a:txBody>
                    <a:bodyPr/>
                    <a:lstStyle/>
                    <a:p>
                      <a:pPr algn="r" fontAlgn="b"/>
                      <a:r>
                        <a:rPr lang="it-IT" sz="100" u="none" strike="noStrike">
                          <a:effectLst/>
                        </a:rPr>
                        <a:t>8</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Medicina Nucleare</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85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36</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49</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0,42</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0,58</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274548972"/>
                  </a:ext>
                </a:extLst>
              </a:tr>
              <a:tr h="0">
                <a:tc>
                  <a:txBody>
                    <a:bodyPr/>
                    <a:lstStyle/>
                    <a:p>
                      <a:pPr algn="r" fontAlgn="b"/>
                      <a:r>
                        <a:rPr lang="it-IT" sz="100" u="none" strike="noStrike">
                          <a:effectLst/>
                        </a:rPr>
                        <a:t>9</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Chirurgia Toracica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94</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51</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43</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0,54</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0,46</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2793928165"/>
                  </a:ext>
                </a:extLst>
              </a:tr>
              <a:tr h="0">
                <a:tc>
                  <a:txBody>
                    <a:bodyPr/>
                    <a:lstStyle/>
                    <a:p>
                      <a:pPr algn="r" fontAlgn="b"/>
                      <a:r>
                        <a:rPr lang="it-IT" sz="100" u="none" strike="noStrike">
                          <a:effectLst/>
                        </a:rPr>
                        <a:t>10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Medicina d'Emergenza e Urgenza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976</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537</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439</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0,55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0,45</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565628487"/>
                  </a:ext>
                </a:extLst>
              </a:tr>
              <a:tr h="0">
                <a:tc>
                  <a:txBody>
                    <a:bodyPr/>
                    <a:lstStyle/>
                    <a:p>
                      <a:pPr algn="r" fontAlgn="b"/>
                      <a:r>
                        <a:rPr lang="it-IT" sz="100" u="none" strike="noStrike">
                          <a:effectLst/>
                        </a:rPr>
                        <a:t>11</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Nefrologia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345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209</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136</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0,61</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0,39</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553395355"/>
                  </a:ext>
                </a:extLst>
              </a:tr>
              <a:tr h="0">
                <a:tc>
                  <a:txBody>
                    <a:bodyPr/>
                    <a:lstStyle/>
                    <a:p>
                      <a:pPr algn="r" fontAlgn="b"/>
                      <a:r>
                        <a:rPr lang="it-IT" sz="100" u="none" strike="noStrike">
                          <a:effectLst/>
                        </a:rPr>
                        <a:t>12</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Chirurgia Generale</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662</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415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247</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0,63</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0,37</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1461405718"/>
                  </a:ext>
                </a:extLst>
              </a:tr>
              <a:tr h="0">
                <a:tc>
                  <a:txBody>
                    <a:bodyPr/>
                    <a:lstStyle/>
                    <a:p>
                      <a:pPr algn="r" fontAlgn="b"/>
                      <a:r>
                        <a:rPr lang="it-IT" sz="100" u="none" strike="noStrike">
                          <a:effectLst/>
                        </a:rPr>
                        <a:t>13</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Malattie Infettive e Tropicali</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240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170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70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0,71</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0,29</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703704912"/>
                  </a:ext>
                </a:extLst>
              </a:tr>
              <a:tr h="0">
                <a:tc>
                  <a:txBody>
                    <a:bodyPr/>
                    <a:lstStyle/>
                    <a:p>
                      <a:pPr algn="r" fontAlgn="b"/>
                      <a:r>
                        <a:rPr lang="it-IT" sz="100" u="none" strike="noStrike">
                          <a:effectLst/>
                        </a:rPr>
                        <a:t>14</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Anatomia Patologica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183</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134</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49</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0,73</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0,27</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457879087"/>
                  </a:ext>
                </a:extLst>
              </a:tr>
              <a:tr h="0">
                <a:tc>
                  <a:txBody>
                    <a:bodyPr/>
                    <a:lstStyle/>
                    <a:p>
                      <a:pPr algn="r" fontAlgn="b"/>
                      <a:r>
                        <a:rPr lang="it-IT" sz="100" u="none" strike="noStrike">
                          <a:effectLst/>
                        </a:rPr>
                        <a:t>15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Audiologia e foniatria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38</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30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8</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0,79</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0,21</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4874826"/>
                  </a:ext>
                </a:extLst>
              </a:tr>
              <a:tr h="0">
                <a:tc>
                  <a:txBody>
                    <a:bodyPr/>
                    <a:lstStyle/>
                    <a:p>
                      <a:pPr algn="r" fontAlgn="b"/>
                      <a:r>
                        <a:rPr lang="it-IT" sz="100" u="none" strike="noStrike">
                          <a:effectLst/>
                        </a:rPr>
                        <a:t>16</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Ematologia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223</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177</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46</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0,79</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0,21</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2814078551"/>
                  </a:ext>
                </a:extLst>
              </a:tr>
              <a:tr h="0">
                <a:tc>
                  <a:txBody>
                    <a:bodyPr/>
                    <a:lstStyle/>
                    <a:p>
                      <a:pPr algn="r" fontAlgn="b"/>
                      <a:r>
                        <a:rPr lang="it-IT" sz="100" u="none" strike="noStrike">
                          <a:effectLst/>
                        </a:rPr>
                        <a:t>17</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Geriatria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370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295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75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0,80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0,20</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779268719"/>
                  </a:ext>
                </a:extLst>
              </a:tr>
              <a:tr h="0">
                <a:tc>
                  <a:txBody>
                    <a:bodyPr/>
                    <a:lstStyle/>
                    <a:p>
                      <a:pPr algn="r" fontAlgn="b"/>
                      <a:r>
                        <a:rPr lang="it-IT" sz="100" u="none" strike="noStrike">
                          <a:effectLst/>
                        </a:rPr>
                        <a:t>18</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Genetica Medica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75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60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0,80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0,20</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2589905843"/>
                  </a:ext>
                </a:extLst>
              </a:tr>
              <a:tr h="0">
                <a:tc>
                  <a:txBody>
                    <a:bodyPr/>
                    <a:lstStyle/>
                    <a:p>
                      <a:pPr algn="r" fontAlgn="b"/>
                      <a:r>
                        <a:rPr lang="it-IT" sz="100" u="none" strike="noStrike">
                          <a:effectLst/>
                        </a:rPr>
                        <a:t>19</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Anestesia e Rianimazione</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1458</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1174</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284</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0,81</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0,19</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2447454760"/>
                  </a:ext>
                </a:extLst>
              </a:tr>
              <a:tr h="0">
                <a:tc>
                  <a:txBody>
                    <a:bodyPr/>
                    <a:lstStyle/>
                    <a:p>
                      <a:pPr algn="r" fontAlgn="b"/>
                      <a:r>
                        <a:rPr lang="it-IT" sz="100" u="none" strike="noStrike">
                          <a:effectLst/>
                        </a:rPr>
                        <a:t>20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Igiene e Medicina Preventiva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571</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461</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110</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0,81</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0,19</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2567510234"/>
                  </a:ext>
                </a:extLst>
              </a:tr>
              <a:tr h="0">
                <a:tc>
                  <a:txBody>
                    <a:bodyPr/>
                    <a:lstStyle/>
                    <a:p>
                      <a:pPr algn="r" fontAlgn="b"/>
                      <a:r>
                        <a:rPr lang="it-IT" sz="100" u="none" strike="noStrike">
                          <a:effectLst/>
                        </a:rPr>
                        <a:t>21</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Medicina Interna</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847</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725</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122</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0,86</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0,14</a:t>
                      </a:r>
                      <a:endParaRPr lang="it-IT" sz="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1288355919"/>
                  </a:ext>
                </a:extLst>
              </a:tr>
              <a:tr h="0">
                <a:tc>
                  <a:txBody>
                    <a:bodyPr/>
                    <a:lstStyle/>
                    <a:p>
                      <a:pPr algn="r" fontAlgn="b"/>
                      <a:r>
                        <a:rPr lang="it-IT" sz="100" u="none" strike="noStrike">
                          <a:effectLst/>
                        </a:rPr>
                        <a:t>22</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it-IT" sz="100" u="none" strike="noStrike">
                          <a:effectLst/>
                        </a:rPr>
                        <a:t>Scienze dell'alimentazione</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73</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64</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9</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a:effectLst/>
                        </a:rPr>
                        <a:t>0,88</a:t>
                      </a:r>
                      <a:endParaRPr lang="it-IT" sz="100" b="0" i="0" u="none" strike="noStrike">
                        <a:solidFill>
                          <a:srgbClr val="000000"/>
                        </a:solidFill>
                        <a:effectLst/>
                        <a:latin typeface="Aptos Narrow" panose="020B0004020202020204" pitchFamily="34" charset="0"/>
                      </a:endParaRPr>
                    </a:p>
                  </a:txBody>
                  <a:tcPr marL="0" marR="0" marT="0" marB="0" anchor="b"/>
                </a:tc>
                <a:tc>
                  <a:txBody>
                    <a:bodyPr/>
                    <a:lstStyle/>
                    <a:p>
                      <a:pPr algn="r" fontAlgn="b"/>
                      <a:r>
                        <a:rPr lang="it-IT" sz="100" u="none" strike="noStrike" dirty="0">
                          <a:effectLst/>
                        </a:rPr>
                        <a:t>0,12</a:t>
                      </a:r>
                      <a:endParaRPr lang="it-IT" sz="100" b="0" i="0" u="none" strike="noStrike" dirty="0">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2380110130"/>
                  </a:ext>
                </a:extLst>
              </a:tr>
            </a:tbl>
          </a:graphicData>
        </a:graphic>
      </p:graphicFrame>
      <p:sp>
        <p:nvSpPr>
          <p:cNvPr id="4" name="Segnaposto numero diapositiva 3">
            <a:extLst>
              <a:ext uri="{FF2B5EF4-FFF2-40B4-BE49-F238E27FC236}">
                <a16:creationId xmlns:a16="http://schemas.microsoft.com/office/drawing/2014/main" id="{AC2565AA-92CB-B1E4-96B9-762852948679}"/>
              </a:ext>
            </a:extLst>
          </p:cNvPr>
          <p:cNvSpPr>
            <a:spLocks noGrp="1"/>
          </p:cNvSpPr>
          <p:nvPr>
            <p:ph type="sldNum" sz="quarter" idx="12"/>
          </p:nvPr>
        </p:nvSpPr>
        <p:spPr/>
        <p:txBody>
          <a:bodyPr/>
          <a:lstStyle/>
          <a:p>
            <a:fld id="{66675ACA-1B9F-384C-9B2B-C627473F1725}" type="slidenum">
              <a:rPr lang="en-US" smtClean="0"/>
              <a:t>6</a:t>
            </a:fld>
            <a:endParaRPr lang="en-US"/>
          </a:p>
        </p:txBody>
      </p:sp>
      <p:graphicFrame>
        <p:nvGraphicFramePr>
          <p:cNvPr id="7" name="Tabella 6">
            <a:extLst>
              <a:ext uri="{FF2B5EF4-FFF2-40B4-BE49-F238E27FC236}">
                <a16:creationId xmlns:a16="http://schemas.microsoft.com/office/drawing/2014/main" id="{50815C93-F452-D506-C7E3-C93E366E63B8}"/>
              </a:ext>
            </a:extLst>
          </p:cNvPr>
          <p:cNvGraphicFramePr>
            <a:graphicFrameLocks noGrp="1"/>
          </p:cNvGraphicFramePr>
          <p:nvPr>
            <p:extLst>
              <p:ext uri="{D42A27DB-BD31-4B8C-83A1-F6EECF244321}">
                <p14:modId xmlns:p14="http://schemas.microsoft.com/office/powerpoint/2010/main" val="4264027980"/>
              </p:ext>
            </p:extLst>
          </p:nvPr>
        </p:nvGraphicFramePr>
        <p:xfrm>
          <a:off x="2404200" y="1386100"/>
          <a:ext cx="6610670" cy="5242610"/>
        </p:xfrm>
        <a:graphic>
          <a:graphicData uri="http://schemas.openxmlformats.org/drawingml/2006/table">
            <a:tbl>
              <a:tblPr>
                <a:tableStyleId>{69012ECD-51FC-41F1-AA8D-1B2483CD663E}</a:tableStyleId>
              </a:tblPr>
              <a:tblGrid>
                <a:gridCol w="825938">
                  <a:extLst>
                    <a:ext uri="{9D8B030D-6E8A-4147-A177-3AD203B41FA5}">
                      <a16:colId xmlns:a16="http://schemas.microsoft.com/office/drawing/2014/main" val="2113902536"/>
                    </a:ext>
                  </a:extLst>
                </a:gridCol>
                <a:gridCol w="2480980">
                  <a:extLst>
                    <a:ext uri="{9D8B030D-6E8A-4147-A177-3AD203B41FA5}">
                      <a16:colId xmlns:a16="http://schemas.microsoft.com/office/drawing/2014/main" val="3361417993"/>
                    </a:ext>
                  </a:extLst>
                </a:gridCol>
                <a:gridCol w="825938">
                  <a:extLst>
                    <a:ext uri="{9D8B030D-6E8A-4147-A177-3AD203B41FA5}">
                      <a16:colId xmlns:a16="http://schemas.microsoft.com/office/drawing/2014/main" val="3903406567"/>
                    </a:ext>
                  </a:extLst>
                </a:gridCol>
                <a:gridCol w="825938">
                  <a:extLst>
                    <a:ext uri="{9D8B030D-6E8A-4147-A177-3AD203B41FA5}">
                      <a16:colId xmlns:a16="http://schemas.microsoft.com/office/drawing/2014/main" val="250971232"/>
                    </a:ext>
                  </a:extLst>
                </a:gridCol>
                <a:gridCol w="825938">
                  <a:extLst>
                    <a:ext uri="{9D8B030D-6E8A-4147-A177-3AD203B41FA5}">
                      <a16:colId xmlns:a16="http://schemas.microsoft.com/office/drawing/2014/main" val="1449780726"/>
                    </a:ext>
                  </a:extLst>
                </a:gridCol>
                <a:gridCol w="825938">
                  <a:extLst>
                    <a:ext uri="{9D8B030D-6E8A-4147-A177-3AD203B41FA5}">
                      <a16:colId xmlns:a16="http://schemas.microsoft.com/office/drawing/2014/main" val="3795193563"/>
                    </a:ext>
                  </a:extLst>
                </a:gridCol>
              </a:tblGrid>
              <a:tr h="413610">
                <a:tc>
                  <a:txBody>
                    <a:bodyPr/>
                    <a:lstStyle/>
                    <a:p>
                      <a:pPr algn="l" fontAlgn="b"/>
                      <a:endParaRPr lang="it-IT" sz="1100" b="0" i="0" u="none" strike="noStrike" dirty="0">
                        <a:solidFill>
                          <a:srgbClr val="000000"/>
                        </a:solidFill>
                        <a:effectLst/>
                        <a:latin typeface="Aptos Narrow" panose="020B0004020202020204" pitchFamily="34" charset="0"/>
                      </a:endParaRPr>
                    </a:p>
                  </a:txBody>
                  <a:tcPr marL="8553" marR="8553" marT="8553" marB="0" anchor="b"/>
                </a:tc>
                <a:tc>
                  <a:txBody>
                    <a:bodyPr/>
                    <a:lstStyle/>
                    <a:p>
                      <a:pPr algn="l" fontAlgn="b"/>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Banditi</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Assegnati</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Non assegnati</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 non assegnati</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1012122346"/>
                  </a:ext>
                </a:extLst>
              </a:tr>
              <a:tr h="219500">
                <a:tc>
                  <a:txBody>
                    <a:bodyPr/>
                    <a:lstStyle/>
                    <a:p>
                      <a:pPr algn="r" fontAlgn="b"/>
                      <a:r>
                        <a:rPr lang="it-IT" sz="1100" u="none" strike="noStrike">
                          <a:effectLst/>
                        </a:rPr>
                        <a:t>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Microbiologia e Virologia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110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88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0,80</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1895071437"/>
                  </a:ext>
                </a:extLst>
              </a:tr>
              <a:tr h="219500">
                <a:tc>
                  <a:txBody>
                    <a:bodyPr/>
                    <a:lstStyle/>
                    <a:p>
                      <a:pPr algn="r" fontAlgn="b"/>
                      <a:r>
                        <a:rPr lang="it-IT" sz="1100" u="none" strike="noStrike">
                          <a:effectLst/>
                        </a:rPr>
                        <a:t>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Farmacologia e Tossicologia Clinica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117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92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0,79</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457659571"/>
                  </a:ext>
                </a:extLst>
              </a:tr>
              <a:tr h="219500">
                <a:tc>
                  <a:txBody>
                    <a:bodyPr/>
                    <a:lstStyle/>
                    <a:p>
                      <a:pPr algn="r" fontAlgn="b"/>
                      <a:r>
                        <a:rPr lang="it-IT" sz="1100" u="none" strike="noStrike">
                          <a:effectLst/>
                        </a:rPr>
                        <a:t>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Patologia Clinica e Biochimica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283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67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216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0,76</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176342720"/>
                  </a:ext>
                </a:extLst>
              </a:tr>
              <a:tr h="219500">
                <a:tc>
                  <a:txBody>
                    <a:bodyPr/>
                    <a:lstStyle/>
                    <a:p>
                      <a:pPr algn="r" fontAlgn="b"/>
                      <a:r>
                        <a:rPr lang="it-IT" sz="1100" u="none" strike="noStrike">
                          <a:effectLst/>
                        </a:rPr>
                        <a:t>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Radioterapia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141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92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0,65</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234308354"/>
                  </a:ext>
                </a:extLst>
              </a:tr>
              <a:tr h="219500">
                <a:tc>
                  <a:txBody>
                    <a:bodyPr/>
                    <a:lstStyle/>
                    <a:p>
                      <a:pPr algn="r" fontAlgn="b"/>
                      <a:r>
                        <a:rPr lang="it-IT" sz="1100" u="none" strike="noStrike">
                          <a:effectLst/>
                        </a:rPr>
                        <a:t>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Statistica e Biometria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50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32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0,64</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715837341"/>
                  </a:ext>
                </a:extLst>
              </a:tr>
              <a:tr h="219500">
                <a:tc>
                  <a:txBody>
                    <a:bodyPr/>
                    <a:lstStyle/>
                    <a:p>
                      <a:pPr algn="r" fontAlgn="b"/>
                      <a:r>
                        <a:rPr lang="it-IT" sz="1100" u="none" strike="noStrike">
                          <a:effectLst/>
                        </a:rPr>
                        <a:t>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Medicina di comunità e cure primaria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136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87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0,64</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639781436"/>
                  </a:ext>
                </a:extLst>
              </a:tr>
              <a:tr h="219500">
                <a:tc>
                  <a:txBody>
                    <a:bodyPr/>
                    <a:lstStyle/>
                    <a:p>
                      <a:pPr algn="r" fontAlgn="b"/>
                      <a:r>
                        <a:rPr lang="it-IT" sz="1100" u="none" strike="noStrike">
                          <a:effectLst/>
                        </a:rPr>
                        <a:t>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Medicina e cure palliative</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165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64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101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0,61</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354531854"/>
                  </a:ext>
                </a:extLst>
              </a:tr>
              <a:tr h="219500">
                <a:tc>
                  <a:txBody>
                    <a:bodyPr/>
                    <a:lstStyle/>
                    <a:p>
                      <a:pPr algn="r" fontAlgn="b"/>
                      <a:r>
                        <a:rPr lang="it-IT" sz="1100" u="none" strike="noStrike">
                          <a:effectLst/>
                        </a:rPr>
                        <a:t>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Medicina Nucleare</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85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36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0,58</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987952932"/>
                  </a:ext>
                </a:extLst>
              </a:tr>
              <a:tr h="219500">
                <a:tc>
                  <a:txBody>
                    <a:bodyPr/>
                    <a:lstStyle/>
                    <a:p>
                      <a:pPr algn="r" fontAlgn="b"/>
                      <a:r>
                        <a:rPr lang="it-IT" sz="1100" u="none" strike="noStrike">
                          <a:effectLst/>
                        </a:rPr>
                        <a:t>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Chirurgia Toracica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94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51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0,46</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1206222517"/>
                  </a:ext>
                </a:extLst>
              </a:tr>
              <a:tr h="219500">
                <a:tc>
                  <a:txBody>
                    <a:bodyPr/>
                    <a:lstStyle/>
                    <a:p>
                      <a:pPr algn="r" fontAlgn="b"/>
                      <a:r>
                        <a:rPr lang="it-IT" sz="1100" u="none" strike="noStrike">
                          <a:effectLst/>
                        </a:rPr>
                        <a:t>10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dirty="0">
                          <a:solidFill>
                            <a:srgbClr val="FF0000"/>
                          </a:solidFill>
                          <a:effectLst/>
                        </a:rPr>
                        <a:t>Medicina d'Emergenza e Urgenza</a:t>
                      </a:r>
                      <a:endParaRPr lang="it-IT" sz="1100" b="0" i="0" u="none" strike="noStrike" dirty="0">
                        <a:solidFill>
                          <a:srgbClr val="FF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976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537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dirty="0">
                          <a:effectLst/>
                        </a:rPr>
                        <a:t>439</a:t>
                      </a:r>
                      <a:endParaRPr lang="it-IT" sz="1100" b="0" i="0" u="none" strike="noStrike" dirty="0">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0,45</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075651612"/>
                  </a:ext>
                </a:extLst>
              </a:tr>
              <a:tr h="219500">
                <a:tc>
                  <a:txBody>
                    <a:bodyPr/>
                    <a:lstStyle/>
                    <a:p>
                      <a:pPr algn="r" fontAlgn="b"/>
                      <a:r>
                        <a:rPr lang="it-IT" sz="1100" u="none" strike="noStrike">
                          <a:effectLst/>
                        </a:rPr>
                        <a:t>11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Nefrologia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345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209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dirty="0">
                          <a:effectLst/>
                        </a:rPr>
                        <a:t>136</a:t>
                      </a:r>
                      <a:endParaRPr lang="it-IT" sz="1100" b="0" i="0" u="none" strike="noStrike" dirty="0">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0,39</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671681254"/>
                  </a:ext>
                </a:extLst>
              </a:tr>
              <a:tr h="219500">
                <a:tc>
                  <a:txBody>
                    <a:bodyPr/>
                    <a:lstStyle/>
                    <a:p>
                      <a:pPr algn="r" fontAlgn="b"/>
                      <a:r>
                        <a:rPr lang="it-IT" sz="1100" u="none" strike="noStrike">
                          <a:effectLst/>
                        </a:rPr>
                        <a:t>12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dirty="0">
                          <a:solidFill>
                            <a:srgbClr val="FFC000"/>
                          </a:solidFill>
                          <a:effectLst/>
                        </a:rPr>
                        <a:t>Chirurgia Generale</a:t>
                      </a:r>
                      <a:endParaRPr lang="it-IT" sz="1100" b="0" i="0" u="none" strike="noStrike" dirty="0">
                        <a:solidFill>
                          <a:srgbClr val="FFC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662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415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247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0,37</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550824712"/>
                  </a:ext>
                </a:extLst>
              </a:tr>
              <a:tr h="219500">
                <a:tc>
                  <a:txBody>
                    <a:bodyPr/>
                    <a:lstStyle/>
                    <a:p>
                      <a:pPr algn="r" fontAlgn="b"/>
                      <a:r>
                        <a:rPr lang="it-IT" sz="1100" u="none" strike="noStrike">
                          <a:effectLst/>
                        </a:rPr>
                        <a:t>13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Malattie Infettive e Tropicali</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240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170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70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0,29</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332236712"/>
                  </a:ext>
                </a:extLst>
              </a:tr>
              <a:tr h="219500">
                <a:tc>
                  <a:txBody>
                    <a:bodyPr/>
                    <a:lstStyle/>
                    <a:p>
                      <a:pPr algn="r" fontAlgn="b"/>
                      <a:r>
                        <a:rPr lang="it-IT" sz="1100" u="none" strike="noStrike">
                          <a:effectLst/>
                        </a:rPr>
                        <a:t>14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Anatomia Patologica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183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134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0,27</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304891990"/>
                  </a:ext>
                </a:extLst>
              </a:tr>
              <a:tr h="219500">
                <a:tc>
                  <a:txBody>
                    <a:bodyPr/>
                    <a:lstStyle/>
                    <a:p>
                      <a:pPr algn="r" fontAlgn="b"/>
                      <a:r>
                        <a:rPr lang="it-IT" sz="1100" u="none" strike="noStrike">
                          <a:effectLst/>
                        </a:rPr>
                        <a:t>15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dirty="0">
                          <a:effectLst/>
                        </a:rPr>
                        <a:t>Audiologia e foniatria</a:t>
                      </a:r>
                      <a:endParaRPr lang="it-IT" sz="1100" b="0" i="0" u="none" strike="noStrike" dirty="0">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38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30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0,21</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455256823"/>
                  </a:ext>
                </a:extLst>
              </a:tr>
              <a:tr h="219500">
                <a:tc>
                  <a:txBody>
                    <a:bodyPr/>
                    <a:lstStyle/>
                    <a:p>
                      <a:pPr algn="r" fontAlgn="b"/>
                      <a:r>
                        <a:rPr lang="it-IT" sz="1100" u="none" strike="noStrike">
                          <a:effectLst/>
                        </a:rPr>
                        <a:t>16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Ematologia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223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177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46</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0,21</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922590504"/>
                  </a:ext>
                </a:extLst>
              </a:tr>
              <a:tr h="219500">
                <a:tc>
                  <a:txBody>
                    <a:bodyPr/>
                    <a:lstStyle/>
                    <a:p>
                      <a:pPr algn="r" fontAlgn="b"/>
                      <a:r>
                        <a:rPr lang="it-IT" sz="1100" u="none" strike="noStrike">
                          <a:effectLst/>
                        </a:rPr>
                        <a:t>17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Geriatria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370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295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75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0,20</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1735509117"/>
                  </a:ext>
                </a:extLst>
              </a:tr>
              <a:tr h="219500">
                <a:tc>
                  <a:txBody>
                    <a:bodyPr/>
                    <a:lstStyle/>
                    <a:p>
                      <a:pPr algn="r" fontAlgn="b"/>
                      <a:r>
                        <a:rPr lang="it-IT" sz="1100" u="none" strike="noStrike">
                          <a:effectLst/>
                        </a:rPr>
                        <a:t>18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Genetica Medica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75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60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0,20</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926192564"/>
                  </a:ext>
                </a:extLst>
              </a:tr>
              <a:tr h="219500">
                <a:tc>
                  <a:txBody>
                    <a:bodyPr/>
                    <a:lstStyle/>
                    <a:p>
                      <a:pPr algn="r" fontAlgn="b"/>
                      <a:r>
                        <a:rPr lang="it-IT" sz="1100" u="none" strike="noStrike">
                          <a:effectLst/>
                        </a:rPr>
                        <a:t>19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dirty="0">
                          <a:solidFill>
                            <a:srgbClr val="0070C0"/>
                          </a:solidFill>
                          <a:effectLst/>
                        </a:rPr>
                        <a:t>Anestesia e Rianimazione</a:t>
                      </a:r>
                      <a:endParaRPr lang="it-IT" sz="1100" b="0" i="0" u="none" strike="noStrike" dirty="0">
                        <a:solidFill>
                          <a:srgbClr val="0070C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1458</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1174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284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0,19</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686176205"/>
                  </a:ext>
                </a:extLst>
              </a:tr>
              <a:tr h="219500">
                <a:tc>
                  <a:txBody>
                    <a:bodyPr/>
                    <a:lstStyle/>
                    <a:p>
                      <a:pPr algn="r" fontAlgn="b"/>
                      <a:r>
                        <a:rPr lang="it-IT" sz="1100" u="none" strike="noStrike">
                          <a:effectLst/>
                        </a:rPr>
                        <a:t>20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Igiene e Medicina Preventiva</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571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461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110</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0,19</a:t>
                      </a:r>
                      <a:endParaRPr lang="it-IT" sz="1100" b="0" i="0" u="none" strike="noStrike">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2917550381"/>
                  </a:ext>
                </a:extLst>
              </a:tr>
              <a:tr h="219500">
                <a:tc>
                  <a:txBody>
                    <a:bodyPr/>
                    <a:lstStyle/>
                    <a:p>
                      <a:pPr algn="r" fontAlgn="b"/>
                      <a:r>
                        <a:rPr lang="it-IT" sz="1100" u="none" strike="noStrike">
                          <a:effectLst/>
                        </a:rPr>
                        <a:t>21</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dirty="0">
                          <a:solidFill>
                            <a:srgbClr val="00B050"/>
                          </a:solidFill>
                          <a:effectLst/>
                        </a:rPr>
                        <a:t>Medicina Interna</a:t>
                      </a:r>
                      <a:endParaRPr lang="it-IT" sz="1100" b="0" i="0" u="none" strike="noStrike" dirty="0">
                        <a:solidFill>
                          <a:srgbClr val="00B05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847</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725</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122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dirty="0">
                          <a:effectLst/>
                        </a:rPr>
                        <a:t>0,14</a:t>
                      </a:r>
                      <a:endParaRPr lang="it-IT" sz="1100" b="0" i="0" u="none" strike="noStrike" dirty="0">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749717042"/>
                  </a:ext>
                </a:extLst>
              </a:tr>
              <a:tr h="219500">
                <a:tc>
                  <a:txBody>
                    <a:bodyPr/>
                    <a:lstStyle/>
                    <a:p>
                      <a:pPr algn="r" fontAlgn="b"/>
                      <a:r>
                        <a:rPr lang="it-IT" sz="1100" u="none" strike="noStrike">
                          <a:effectLst/>
                        </a:rPr>
                        <a:t>22</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l" fontAlgn="b"/>
                      <a:r>
                        <a:rPr lang="it-IT" sz="1100" u="none" strike="noStrike">
                          <a:effectLst/>
                        </a:rPr>
                        <a:t>Scienze dell'alimentazione</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73</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64</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a:effectLst/>
                        </a:rPr>
                        <a:t>9</a:t>
                      </a:r>
                      <a:endParaRPr lang="it-IT" sz="1100" b="0" i="0" u="none" strike="noStrike">
                        <a:solidFill>
                          <a:srgbClr val="000000"/>
                        </a:solidFill>
                        <a:effectLst/>
                        <a:latin typeface="Aptos Narrow" panose="020B0004020202020204" pitchFamily="34" charset="0"/>
                      </a:endParaRPr>
                    </a:p>
                  </a:txBody>
                  <a:tcPr marL="8553" marR="8553" marT="8553" marB="0" anchor="b"/>
                </a:tc>
                <a:tc>
                  <a:txBody>
                    <a:bodyPr/>
                    <a:lstStyle/>
                    <a:p>
                      <a:pPr algn="r" fontAlgn="b"/>
                      <a:r>
                        <a:rPr lang="it-IT" sz="1100" u="none" strike="noStrike" dirty="0">
                          <a:effectLst/>
                        </a:rPr>
                        <a:t>0,12</a:t>
                      </a:r>
                      <a:endParaRPr lang="it-IT" sz="1100" b="0" i="0" u="none" strike="noStrike" dirty="0">
                        <a:solidFill>
                          <a:srgbClr val="000000"/>
                        </a:solidFill>
                        <a:effectLst/>
                        <a:latin typeface="Aptos Narrow" panose="020B0004020202020204" pitchFamily="34" charset="0"/>
                      </a:endParaRPr>
                    </a:p>
                  </a:txBody>
                  <a:tcPr marL="8553" marR="8553" marT="8553" marB="0" anchor="b"/>
                </a:tc>
                <a:extLst>
                  <a:ext uri="{0D108BD9-81ED-4DB2-BD59-A6C34878D82A}">
                    <a16:rowId xmlns:a16="http://schemas.microsoft.com/office/drawing/2014/main" val="3979867925"/>
                  </a:ext>
                </a:extLst>
              </a:tr>
            </a:tbl>
          </a:graphicData>
        </a:graphic>
      </p:graphicFrame>
      <p:sp>
        <p:nvSpPr>
          <p:cNvPr id="8" name="Titolo 1">
            <a:extLst>
              <a:ext uri="{FF2B5EF4-FFF2-40B4-BE49-F238E27FC236}">
                <a16:creationId xmlns:a16="http://schemas.microsoft.com/office/drawing/2014/main" id="{B6AAE22E-A267-5EB1-3AD6-3D0705F8BA61}"/>
              </a:ext>
            </a:extLst>
          </p:cNvPr>
          <p:cNvSpPr>
            <a:spLocks noGrp="1"/>
          </p:cNvSpPr>
          <p:nvPr>
            <p:ph type="title"/>
          </p:nvPr>
        </p:nvSpPr>
        <p:spPr>
          <a:xfrm>
            <a:off x="609600" y="322856"/>
            <a:ext cx="10972800" cy="874371"/>
          </a:xfrm>
        </p:spPr>
        <p:txBody>
          <a:bodyPr/>
          <a:lstStyle/>
          <a:p>
            <a:r>
              <a:rPr lang="en-US" dirty="0" err="1"/>
              <a:t>Posti</a:t>
            </a:r>
            <a:r>
              <a:rPr lang="en-US" dirty="0"/>
              <a:t> non </a:t>
            </a:r>
            <a:r>
              <a:rPr lang="en-US" dirty="0" err="1"/>
              <a:t>assegnati</a:t>
            </a:r>
            <a:r>
              <a:rPr lang="en-US" dirty="0"/>
              <a:t> per il 2025</a:t>
            </a:r>
          </a:p>
        </p:txBody>
      </p:sp>
    </p:spTree>
    <p:extLst>
      <p:ext uri="{BB962C8B-B14F-4D97-AF65-F5344CB8AC3E}">
        <p14:creationId xmlns:p14="http://schemas.microsoft.com/office/powerpoint/2010/main" val="3590911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3FA58C-8AB3-B0FD-DE65-D4D6576B4EBB}"/>
              </a:ext>
            </a:extLst>
          </p:cNvPr>
          <p:cNvSpPr>
            <a:spLocks noGrp="1"/>
          </p:cNvSpPr>
          <p:nvPr>
            <p:ph type="title"/>
          </p:nvPr>
        </p:nvSpPr>
        <p:spPr>
          <a:xfrm>
            <a:off x="930965" y="5058844"/>
            <a:ext cx="10515600" cy="1325563"/>
          </a:xfrm>
        </p:spPr>
        <p:txBody>
          <a:bodyPr>
            <a:normAutofit/>
          </a:bodyPr>
          <a:lstStyle/>
          <a:p>
            <a:pPr algn="ctr"/>
            <a:r>
              <a:rPr lang="en-US" sz="4000" dirty="0"/>
              <a:t>“Power is not in the facts, but in how they are told”</a:t>
            </a:r>
          </a:p>
        </p:txBody>
      </p:sp>
      <p:pic>
        <p:nvPicPr>
          <p:cNvPr id="5" name="Immagine 4" descr="Immagine che contiene Viso umano, vestiti, uomo, bianco e nero&#10;&#10;Descrizione generata automaticamente">
            <a:extLst>
              <a:ext uri="{FF2B5EF4-FFF2-40B4-BE49-F238E27FC236}">
                <a16:creationId xmlns:a16="http://schemas.microsoft.com/office/drawing/2014/main" id="{D28CCA3B-FB05-B160-0688-AD7316ED6F6B}"/>
              </a:ext>
            </a:extLst>
          </p:cNvPr>
          <p:cNvPicPr>
            <a:picLocks noChangeAspect="1"/>
          </p:cNvPicPr>
          <p:nvPr/>
        </p:nvPicPr>
        <p:blipFill>
          <a:blip r:embed="rId3"/>
          <a:stretch>
            <a:fillRect/>
          </a:stretch>
        </p:blipFill>
        <p:spPr>
          <a:xfrm>
            <a:off x="2056571" y="379384"/>
            <a:ext cx="7803046" cy="4377318"/>
          </a:xfrm>
          <a:prstGeom prst="rect">
            <a:avLst/>
          </a:prstGeom>
        </p:spPr>
      </p:pic>
    </p:spTree>
    <p:extLst>
      <p:ext uri="{BB962C8B-B14F-4D97-AF65-F5344CB8AC3E}">
        <p14:creationId xmlns:p14="http://schemas.microsoft.com/office/powerpoint/2010/main" val="423799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F4E83C4-E14A-9729-6A3C-9CE5B17B1143}"/>
              </a:ext>
            </a:extLst>
          </p:cNvPr>
          <p:cNvPicPr>
            <a:picLocks noChangeAspect="1"/>
          </p:cNvPicPr>
          <p:nvPr/>
        </p:nvPicPr>
        <p:blipFill>
          <a:blip r:embed="rId3"/>
          <a:stretch>
            <a:fillRect/>
          </a:stretch>
        </p:blipFill>
        <p:spPr>
          <a:xfrm>
            <a:off x="605927" y="1616724"/>
            <a:ext cx="5665118" cy="3186629"/>
          </a:xfrm>
          <a:prstGeom prst="rect">
            <a:avLst/>
          </a:prstGeom>
        </p:spPr>
      </p:pic>
      <p:sp>
        <p:nvSpPr>
          <p:cNvPr id="4" name="CasellaDiTesto 3">
            <a:extLst>
              <a:ext uri="{FF2B5EF4-FFF2-40B4-BE49-F238E27FC236}">
                <a16:creationId xmlns:a16="http://schemas.microsoft.com/office/drawing/2014/main" id="{94D30291-279F-CFEA-8227-A2988E30A605}"/>
              </a:ext>
            </a:extLst>
          </p:cNvPr>
          <p:cNvSpPr txBox="1"/>
          <p:nvPr/>
        </p:nvSpPr>
        <p:spPr>
          <a:xfrm>
            <a:off x="842790" y="5560324"/>
            <a:ext cx="10069417" cy="892552"/>
          </a:xfrm>
          <a:prstGeom prst="rect">
            <a:avLst/>
          </a:prstGeom>
          <a:noFill/>
        </p:spPr>
        <p:txBody>
          <a:bodyPr wrap="square" rtlCol="0">
            <a:spAutoFit/>
          </a:bodyPr>
          <a:lstStyle/>
          <a:p>
            <a:pPr algn="ctr"/>
            <a:r>
              <a:rPr lang="it-IT" sz="2600" dirty="0"/>
              <a:t>«70% </a:t>
            </a:r>
            <a:r>
              <a:rPr lang="it-IT" sz="2600" dirty="0" err="1"/>
              <a:t>how</a:t>
            </a:r>
            <a:r>
              <a:rPr lang="it-IT" sz="2600" dirty="0"/>
              <a:t> </a:t>
            </a:r>
            <a:r>
              <a:rPr lang="it-IT" sz="2600" dirty="0" err="1"/>
              <a:t>you</a:t>
            </a:r>
            <a:r>
              <a:rPr lang="it-IT" sz="2600" dirty="0"/>
              <a:t> look, 20% </a:t>
            </a:r>
            <a:r>
              <a:rPr lang="it-IT" sz="2600" dirty="0" err="1"/>
              <a:t>how</a:t>
            </a:r>
            <a:r>
              <a:rPr lang="it-IT" sz="2600" dirty="0"/>
              <a:t> </a:t>
            </a:r>
            <a:r>
              <a:rPr lang="it-IT" sz="2600" dirty="0" err="1"/>
              <a:t>you</a:t>
            </a:r>
            <a:r>
              <a:rPr lang="it-IT" sz="2600" dirty="0"/>
              <a:t> sound and </a:t>
            </a:r>
            <a:r>
              <a:rPr lang="it-IT" sz="2600" dirty="0" err="1"/>
              <a:t>only</a:t>
            </a:r>
            <a:r>
              <a:rPr lang="it-IT" sz="2600" dirty="0"/>
              <a:t> 10% of </a:t>
            </a:r>
            <a:r>
              <a:rPr lang="it-IT" sz="2600" dirty="0" err="1"/>
              <a:t>what</a:t>
            </a:r>
            <a:r>
              <a:rPr lang="it-IT" sz="2600" dirty="0"/>
              <a:t> </a:t>
            </a:r>
            <a:r>
              <a:rPr lang="it-IT" sz="2600" dirty="0" err="1"/>
              <a:t>you</a:t>
            </a:r>
            <a:r>
              <a:rPr lang="it-IT" sz="2600" dirty="0"/>
              <a:t> </a:t>
            </a:r>
            <a:r>
              <a:rPr lang="it-IT" sz="2600" dirty="0" err="1"/>
              <a:t>actually</a:t>
            </a:r>
            <a:r>
              <a:rPr lang="it-IT" sz="2600" dirty="0"/>
              <a:t> </a:t>
            </a:r>
            <a:r>
              <a:rPr lang="it-IT" sz="2600" dirty="0" err="1"/>
              <a:t>say</a:t>
            </a:r>
            <a:r>
              <a:rPr lang="it-IT" sz="2600" dirty="0"/>
              <a:t>…» Eddie </a:t>
            </a:r>
            <a:r>
              <a:rPr lang="it-IT" sz="2600" dirty="0" err="1"/>
              <a:t>Izzard</a:t>
            </a:r>
            <a:endParaRPr lang="it-IT" sz="2600" dirty="0"/>
          </a:p>
        </p:txBody>
      </p:sp>
      <p:pic>
        <p:nvPicPr>
          <p:cNvPr id="6" name="Immagine 5" descr="Immagine che contiene Spuntino, prodotti da forno, dessert, cibo&#10;&#10;Descrizione generata automaticamente">
            <a:extLst>
              <a:ext uri="{FF2B5EF4-FFF2-40B4-BE49-F238E27FC236}">
                <a16:creationId xmlns:a16="http://schemas.microsoft.com/office/drawing/2014/main" id="{18F22493-5A9F-966A-BBFE-3989D58D8876}"/>
              </a:ext>
            </a:extLst>
          </p:cNvPr>
          <p:cNvPicPr>
            <a:picLocks noChangeAspect="1"/>
          </p:cNvPicPr>
          <p:nvPr/>
        </p:nvPicPr>
        <p:blipFill>
          <a:blip r:embed="rId4"/>
          <a:stretch>
            <a:fillRect/>
          </a:stretch>
        </p:blipFill>
        <p:spPr>
          <a:xfrm>
            <a:off x="6839638" y="1748926"/>
            <a:ext cx="4072569" cy="3054427"/>
          </a:xfrm>
          <a:prstGeom prst="rect">
            <a:avLst/>
          </a:prstGeom>
        </p:spPr>
      </p:pic>
    </p:spTree>
    <p:extLst>
      <p:ext uri="{BB962C8B-B14F-4D97-AF65-F5344CB8AC3E}">
        <p14:creationId xmlns:p14="http://schemas.microsoft.com/office/powerpoint/2010/main" val="231279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48FF6-BA71-388C-A760-290909104253}"/>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CF71B3B1-0D61-E5B9-B4D7-7FF7A6655204}"/>
              </a:ext>
            </a:extLst>
          </p:cNvPr>
          <p:cNvSpPr>
            <a:spLocks noGrp="1"/>
          </p:cNvSpPr>
          <p:nvPr>
            <p:ph type="sldNum" sz="quarter" idx="12"/>
          </p:nvPr>
        </p:nvSpPr>
        <p:spPr/>
        <p:txBody>
          <a:bodyPr/>
          <a:lstStyle/>
          <a:p>
            <a:fld id="{66675ACA-1B9F-384C-9B2B-C627473F1725}" type="slidenum">
              <a:rPr lang="en-US" smtClean="0"/>
              <a:t>9</a:t>
            </a:fld>
            <a:endParaRPr lang="en-US"/>
          </a:p>
        </p:txBody>
      </p:sp>
      <p:sp>
        <p:nvSpPr>
          <p:cNvPr id="3" name="CasellaDiTesto 2">
            <a:extLst>
              <a:ext uri="{FF2B5EF4-FFF2-40B4-BE49-F238E27FC236}">
                <a16:creationId xmlns:a16="http://schemas.microsoft.com/office/drawing/2014/main" id="{C493284C-39CD-0894-AA8D-B8849D2ACAC5}"/>
              </a:ext>
            </a:extLst>
          </p:cNvPr>
          <p:cNvSpPr txBox="1"/>
          <p:nvPr/>
        </p:nvSpPr>
        <p:spPr>
          <a:xfrm>
            <a:off x="834887" y="3075057"/>
            <a:ext cx="10098157" cy="707886"/>
          </a:xfrm>
          <a:prstGeom prst="rect">
            <a:avLst/>
          </a:prstGeom>
          <a:noFill/>
        </p:spPr>
        <p:txBody>
          <a:bodyPr wrap="square" rtlCol="0">
            <a:spAutoFit/>
          </a:bodyPr>
          <a:lstStyle/>
          <a:p>
            <a:pPr algn="ctr"/>
            <a:r>
              <a:rPr lang="it-IT" sz="4000" dirty="0"/>
              <a:t>Esiste davvero una crisi di vocazione per MEU?</a:t>
            </a:r>
          </a:p>
        </p:txBody>
      </p:sp>
    </p:spTree>
    <p:extLst>
      <p:ext uri="{BB962C8B-B14F-4D97-AF65-F5344CB8AC3E}">
        <p14:creationId xmlns:p14="http://schemas.microsoft.com/office/powerpoint/2010/main" val="64563461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7939</TotalTime>
  <Words>3018</Words>
  <Application>Microsoft Macintosh PowerPoint</Application>
  <PresentationFormat>Widescreen</PresentationFormat>
  <Paragraphs>621</Paragraphs>
  <Slides>24</Slides>
  <Notes>20</Notes>
  <HiddenSlides>0</HiddenSlides>
  <MMClips>0</MMClips>
  <ScaleCrop>false</ScaleCrop>
  <HeadingPairs>
    <vt:vector size="6" baseType="variant">
      <vt:variant>
        <vt:lpstr>Caratteri utilizzati</vt:lpstr>
      </vt:variant>
      <vt:variant>
        <vt:i4>12</vt:i4>
      </vt:variant>
      <vt:variant>
        <vt:lpstr>Tema</vt:lpstr>
      </vt:variant>
      <vt:variant>
        <vt:i4>2</vt:i4>
      </vt:variant>
      <vt:variant>
        <vt:lpstr>Titoli diapositive</vt:lpstr>
      </vt:variant>
      <vt:variant>
        <vt:i4>24</vt:i4>
      </vt:variant>
    </vt:vector>
  </HeadingPairs>
  <TitlesOfParts>
    <vt:vector size="38" baseType="lpstr">
      <vt:lpstr>AdvTT0b7bb6fa.I</vt:lpstr>
      <vt:lpstr>AdvTTd7835f12</vt:lpstr>
      <vt:lpstr>Aptos</vt:lpstr>
      <vt:lpstr>Aptos Narrow</vt:lpstr>
      <vt:lpstr>Arial</vt:lpstr>
      <vt:lpstr>Calibri</vt:lpstr>
      <vt:lpstr>Calibri Light</vt:lpstr>
      <vt:lpstr>Google Sans</vt:lpstr>
      <vt:lpstr>Helvetica Neue</vt:lpstr>
      <vt:lpstr>LMRoman10</vt:lpstr>
      <vt:lpstr>Times New Roman</vt:lpstr>
      <vt:lpstr>Times Roman</vt:lpstr>
      <vt:lpstr>Tema di Office</vt:lpstr>
      <vt:lpstr>Custom Design</vt:lpstr>
      <vt:lpstr>Presentazione standard di PowerPoint</vt:lpstr>
      <vt:lpstr>Presentazione standard di PowerPoint</vt:lpstr>
      <vt:lpstr>Presentazione standard di PowerPoint</vt:lpstr>
      <vt:lpstr>Presentazione standard di PowerPoint</vt:lpstr>
      <vt:lpstr>Percentuale di iscritti su posti disponibili</vt:lpstr>
      <vt:lpstr>Posti non assegnati per il 2025</vt:lpstr>
      <vt:lpstr>“Power is not in the facts, but in how they are told”</vt:lpstr>
      <vt:lpstr>Presentazione standard di PowerPoint</vt:lpstr>
      <vt:lpstr>Presentazione standard di PowerPoint</vt:lpstr>
      <vt:lpstr>Dati aggregati – trend annuali</vt:lpstr>
      <vt:lpstr>Posti disponibili, numero assoluto</vt:lpstr>
      <vt:lpstr>Cambiamento percentuale dei posti disponibili rispetto al 2019 (spec con almeno 100 posti)</vt:lpstr>
      <vt:lpstr>Iscritti, numero assoluto</vt:lpstr>
      <vt:lpstr>Iscritti, numero assoluto 2025 (tra specialità con almeno 10% di posti non assegnati)</vt:lpstr>
      <vt:lpstr>Cambiamento percentuale del numero di iscritti</vt:lpstr>
      <vt:lpstr>Presentazione standard di PowerPoint</vt:lpstr>
      <vt:lpstr>Percentuale di iscritti alla scuola, sul totale di candidati</vt:lpstr>
      <vt:lpstr>Indici di gradimento della scuola di specialità</vt:lpstr>
      <vt:lpstr>Percentuale di abbandoni</vt:lpstr>
      <vt:lpstr>C’è una crisi di vocazione per MEU?</vt:lpstr>
      <vt:lpstr>Presentazione standard di PowerPoint</vt:lpstr>
      <vt:lpstr>Presentazione standard di PowerPoint</vt:lpstr>
      <vt:lpstr>“Le tue bugie sono così belle”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Giovanni Nattino</dc:creator>
  <cp:lastModifiedBy>Ludovico Furlan</cp:lastModifiedBy>
  <cp:revision>138</cp:revision>
  <dcterms:created xsi:type="dcterms:W3CDTF">2022-07-04T15:03:12Z</dcterms:created>
  <dcterms:modified xsi:type="dcterms:W3CDTF">2025-11-07T11:35:36Z</dcterms:modified>
</cp:coreProperties>
</file>