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5800" indent="-228600">
              <a:lnSpc>
                <a:spcPct val="100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228600">
              <a:lnSpc>
                <a:spcPct val="100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228600">
              <a:lnSpc>
                <a:spcPct val="100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228600">
              <a:lnSpc>
                <a:spcPct val="100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11379378" y="6450197"/>
            <a:ext cx="203022" cy="177431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traight Connector 8"/>
          <p:cNvSpPr/>
          <p:nvPr/>
        </p:nvSpPr>
        <p:spPr>
          <a:xfrm>
            <a:off x="609600" y="1286566"/>
            <a:ext cx="10972802" cy="2"/>
          </a:xfrm>
          <a:prstGeom prst="line">
            <a:avLst/>
          </a:prstGeom>
          <a:ln w="25400">
            <a:solidFill>
              <a:srgbClr val="F1BC8A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>
            <a:lvl1pPr defTabSz="228600">
              <a:lnSpc>
                <a:spcPct val="100000"/>
              </a:lnSpc>
              <a:defRPr b="1" sz="24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>
            <a:lvl1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xfrm>
            <a:off x="11379378" y="6450197"/>
            <a:ext cx="203022" cy="177431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traight Connector 8"/>
          <p:cNvSpPr/>
          <p:nvPr/>
        </p:nvSpPr>
        <p:spPr>
          <a:xfrm>
            <a:off x="609600" y="1286566"/>
            <a:ext cx="10972801" cy="1"/>
          </a:xfrm>
          <a:prstGeom prst="line">
            <a:avLst/>
          </a:prstGeom>
          <a:ln w="25400">
            <a:solidFill>
              <a:srgbClr val="F1BC8A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2" name="Title Text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>
            <a:lvl1pPr defTabSz="228600">
              <a:lnSpc>
                <a:spcPct val="100000"/>
              </a:lnSpc>
              <a:defRPr b="1" sz="24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>
            <a:lvl1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defTabSz="228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5859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11379378" y="6450197"/>
            <a:ext cx="203023" cy="177431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http://innovationlens.org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5.png"/><Relationship Id="rId5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hyperlink" Target="https://innovationlens.org/map/pubmed/share/e17ecffd-7b4e-4fbf-a6e6-8cdf9cce553e" TargetMode="External"/><Relationship Id="rId5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hyperlink" Target="https://innovationlens.org/map/pubmed/share/0d937419-3528-42e3-91e1-52c364448f86" TargetMode="External"/><Relationship Id="rId5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hyperlink" Target="https://innovationlens.org/map/pubmed/share/938cd51f-b827-453a-9ba5-1bce990a62b0" TargetMode="External"/><Relationship Id="rId5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hyperlink" Target="mailto:jonah@innovationlens.org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7303" y="6036781"/>
            <a:ext cx="2904492" cy="478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935"/>
            <a:ext cx="739325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itle 6"/>
          <p:cNvSpPr txBox="1"/>
          <p:nvPr/>
        </p:nvSpPr>
        <p:spPr>
          <a:xfrm>
            <a:off x="128930" y="841193"/>
            <a:ext cx="5850951" cy="144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spAutoFit/>
          </a:bodyPr>
          <a:lstStyle/>
          <a:p>
            <a:pPr>
              <a:defRPr sz="3200">
                <a:solidFill>
                  <a:srgbClr val="83193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Innovation Lens:</a:t>
            </a:r>
          </a:p>
          <a:p>
            <a:pPr>
              <a:defRPr sz="3200">
                <a:solidFill>
                  <a:srgbClr val="83193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come navigare nel sovraccarico di informazioni scientifiche</a:t>
            </a:r>
          </a:p>
        </p:txBody>
      </p:sp>
      <p:sp>
        <p:nvSpPr>
          <p:cNvPr id="126" name="Rettangolo 3"/>
          <p:cNvSpPr txBox="1"/>
          <p:nvPr/>
        </p:nvSpPr>
        <p:spPr>
          <a:xfrm>
            <a:off x="174651" y="5192132"/>
            <a:ext cx="1921728" cy="54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Jonah Lynch</a:t>
            </a:r>
          </a:p>
          <a:p>
            <a:pPr>
              <a:defRPr b="1" sz="16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innovationlens.org</a:t>
            </a:r>
          </a:p>
        </p:txBody>
      </p:sp>
      <p:sp>
        <p:nvSpPr>
          <p:cNvPr id="127" name="CasellaDiTesto 4"/>
          <p:cNvSpPr txBox="1"/>
          <p:nvPr/>
        </p:nvSpPr>
        <p:spPr>
          <a:xfrm>
            <a:off x="283690" y="6276176"/>
            <a:ext cx="1858542" cy="28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1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6 novembre 2025</a:t>
            </a:r>
          </a:p>
        </p:txBody>
      </p:sp>
      <p:pic>
        <p:nvPicPr>
          <p:cNvPr id="128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37889" y="2911475"/>
            <a:ext cx="3745427" cy="137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magine 11" descr="Immagin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17768" y="1382786"/>
            <a:ext cx="4985671" cy="17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magine 12" descr="Immagin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78524" y="6276175"/>
            <a:ext cx="2245555" cy="47110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asellaDiTesto 14"/>
          <p:cNvSpPr txBox="1"/>
          <p:nvPr/>
        </p:nvSpPr>
        <p:spPr>
          <a:xfrm>
            <a:off x="10371936" y="6293302"/>
            <a:ext cx="1602915" cy="442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b="1" sz="1200">
                <a:solidFill>
                  <a:srgbClr val="034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eCREAM project</a:t>
            </a:r>
          </a:p>
          <a:p>
            <a:pPr algn="r">
              <a:defRPr b="1" sz="1200">
                <a:solidFill>
                  <a:srgbClr val="034D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N. 1010557726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gnaposto numero diapositiva 1"/>
          <p:cNvSpPr txBox="1"/>
          <p:nvPr>
            <p:ph type="sldNum" sz="quarter" idx="4294967295"/>
          </p:nvPr>
        </p:nvSpPr>
        <p:spPr>
          <a:xfrm>
            <a:off x="11379378" y="6450197"/>
            <a:ext cx="203022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6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Esplorare lo spazio</a:t>
            </a:r>
          </a:p>
        </p:txBody>
      </p:sp>
      <p:pic>
        <p:nvPicPr>
          <p:cNvPr id="187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ubmed-screenshot-1762276628282.png" descr="pubmed-screenshot-176227662828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473" y="1495736"/>
            <a:ext cx="11585718" cy="5135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egnaposto numero diapositiva 1"/>
          <p:cNvSpPr txBox="1"/>
          <p:nvPr>
            <p:ph type="sldNum" sz="quarter" idx="4294967295"/>
          </p:nvPr>
        </p:nvSpPr>
        <p:spPr>
          <a:xfrm>
            <a:off x="11385976" y="6450197"/>
            <a:ext cx="196424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2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Esplorare lo spazio</a:t>
            </a:r>
          </a:p>
        </p:txBody>
      </p:sp>
      <p:pic>
        <p:nvPicPr>
          <p:cNvPr id="193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ubmed-screenshot-1762276727703.png" descr="pubmed-screenshot-17622767277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627" y="1495736"/>
            <a:ext cx="11344747" cy="5028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8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Esplorare lo spazio</a:t>
            </a:r>
          </a:p>
        </p:txBody>
      </p:sp>
      <p:pic>
        <p:nvPicPr>
          <p:cNvPr id="199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ubmed-screenshot-1762276787332.png" descr="pubmed-screenshot-17622767873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987" y="1495736"/>
            <a:ext cx="11298026" cy="5328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4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Mappare un grande dominio di ricerca</a:t>
            </a:r>
          </a:p>
        </p:txBody>
      </p:sp>
      <p:pic>
        <p:nvPicPr>
          <p:cNvPr id="205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“pieni” e “vuoti” parlano: è una mappa degli spazi già esplorati, che orienta l’esplorazione del nuovo"/>
          <p:cNvSpPr txBox="1"/>
          <p:nvPr/>
        </p:nvSpPr>
        <p:spPr>
          <a:xfrm>
            <a:off x="853538" y="1601506"/>
            <a:ext cx="9756796" cy="85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3" indent="-180473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 “pieni” e “vuoti” parlano: </a:t>
            </a:r>
            <a:r>
              <a:rPr b="1"/>
              <a:t>è una mappa degli spazi già esplorati</a:t>
            </a:r>
            <a:r>
              <a:t>, che orienta l’esplorazione del nuovo</a:t>
            </a:r>
          </a:p>
        </p:txBody>
      </p:sp>
      <p:pic>
        <p:nvPicPr>
          <p:cNvPr id="208" name="arxiv-screenshot-1762278780105.png" descr="arxiv-screenshot-17622787801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0867" y="2546230"/>
            <a:ext cx="10010266" cy="4721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1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Patterns e predizioni</a:t>
            </a:r>
          </a:p>
        </p:txBody>
      </p:sp>
      <p:pic>
        <p:nvPicPr>
          <p:cNvPr id="212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con lo strato di previsioni si capisce meglio il senso di una mappa grande"/>
          <p:cNvSpPr txBox="1"/>
          <p:nvPr/>
        </p:nvSpPr>
        <p:spPr>
          <a:xfrm>
            <a:off x="808381" y="1562147"/>
            <a:ext cx="8630058" cy="85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… e </a:t>
            </a:r>
            <a:r>
              <a:rPr b="1"/>
              <a:t>aggiungendo lo strato di previsioni</a:t>
            </a:r>
            <a:r>
              <a:t> si capisce meglio l’utilita’ della mappa grande</a:t>
            </a:r>
          </a:p>
        </p:txBody>
      </p:sp>
      <p:pic>
        <p:nvPicPr>
          <p:cNvPr id="215" name="pubmed-screenshot-1762279769068.png" descr="pubmed-screenshot-176227976906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801" y="2461704"/>
            <a:ext cx="10444398" cy="4925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8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Patterns e predizioni</a:t>
            </a:r>
          </a:p>
        </p:txBody>
      </p:sp>
      <p:pic>
        <p:nvPicPr>
          <p:cNvPr id="219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abbiamo trovato un pattern nella distribuzione degli articoli con tante citazioni, che predice alcuni temi di particolare interesse…"/>
          <p:cNvSpPr txBox="1"/>
          <p:nvPr/>
        </p:nvSpPr>
        <p:spPr>
          <a:xfrm>
            <a:off x="808380" y="1951285"/>
            <a:ext cx="5553475" cy="211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abbiamo trovato un pattern nella distribuzione degli articoli con tante citazioni, che predice alcuni temi di particolare interesse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aggiunge un </a:t>
            </a:r>
            <a:r>
              <a:rPr b="1"/>
              <a:t>“guarda qua!”</a:t>
            </a:r>
            <a:r>
              <a:t> alla mappa</a:t>
            </a:r>
          </a:p>
        </p:txBody>
      </p:sp>
      <p:pic>
        <p:nvPicPr>
          <p:cNvPr id="222" name="pubmed-screenshot-1762279097471.png" descr="pubmed-screenshot-1762279097471.png"/>
          <p:cNvPicPr>
            <a:picLocks noChangeAspect="1"/>
          </p:cNvPicPr>
          <p:nvPr/>
        </p:nvPicPr>
        <p:blipFill>
          <a:blip r:embed="rId4">
            <a:extLst/>
          </a:blip>
          <a:srcRect l="52032" t="19362" r="0" b="40252"/>
          <a:stretch>
            <a:fillRect/>
          </a:stretch>
        </p:blipFill>
        <p:spPr>
          <a:xfrm>
            <a:off x="958774" y="4113017"/>
            <a:ext cx="5324332" cy="2114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embarassingpubmed.jpeg" descr="embarassingpubmed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38283" y="2558426"/>
            <a:ext cx="4859276" cy="4042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6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Patterns e predizioni</a:t>
            </a:r>
          </a:p>
        </p:txBody>
      </p:sp>
      <p:pic>
        <p:nvPicPr>
          <p:cNvPr id="227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bbiamo trovato un pattern nella distribuzione degli articoli con tante citazioni, che predice alcuni temi di particolare interesse…"/>
          <p:cNvSpPr txBox="1"/>
          <p:nvPr/>
        </p:nvSpPr>
        <p:spPr>
          <a:xfrm>
            <a:off x="808380" y="1951285"/>
            <a:ext cx="6454477" cy="85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facendo uno “zoom in”, vediamo che le previsioni hanno </a:t>
            </a:r>
            <a:r>
              <a:rPr b="1"/>
              <a:t>un raggio di validità</a:t>
            </a:r>
          </a:p>
        </p:txBody>
      </p:sp>
      <p:pic>
        <p:nvPicPr>
          <p:cNvPr id="230" name="Screenshot 2025-11-06 at 10.44.36 AM.png" descr="Screenshot 2025-11-06 at 10.44.3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3467" y="2839744"/>
            <a:ext cx="8665066" cy="4736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3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Patterns e predizioni</a:t>
            </a:r>
          </a:p>
        </p:txBody>
      </p:sp>
      <p:pic>
        <p:nvPicPr>
          <p:cNvPr id="234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abbiamo trovato un pattern nella distribuzione degli articoli con tante citazioni, che predice alcuni temi di particolare interesse…"/>
          <p:cNvSpPr txBox="1"/>
          <p:nvPr/>
        </p:nvSpPr>
        <p:spPr>
          <a:xfrm>
            <a:off x="808380" y="1951285"/>
            <a:ext cx="9765949" cy="85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la precisione della previsione dipende dal raggio e da altri parametri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per un range di valori è notevolmente più alto del baseline</a:t>
            </a:r>
          </a:p>
        </p:txBody>
      </p:sp>
      <p:pic>
        <p:nvPicPr>
          <p:cNvPr id="237" name="physaccuracyprecision.jpg" descr="physaccuracyprecis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248" y="2835948"/>
            <a:ext cx="10515504" cy="3495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0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Esempio: Trauma cranica</a:t>
            </a:r>
          </a:p>
        </p:txBody>
      </p:sp>
      <p:pic>
        <p:nvPicPr>
          <p:cNvPr id="241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extBox 2"/>
          <p:cNvSpPr txBox="1"/>
          <p:nvPr/>
        </p:nvSpPr>
        <p:spPr>
          <a:xfrm>
            <a:off x="609599" y="1781337"/>
            <a:ext cx="3605271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• Query: crania*, emergency, CT</a:t>
            </a:r>
          </a:p>
        </p:txBody>
      </p:sp>
      <p:sp>
        <p:nvSpPr>
          <p:cNvPr id="244" name="TextBox 6"/>
          <p:cNvSpPr txBox="1"/>
          <p:nvPr/>
        </p:nvSpPr>
        <p:spPr>
          <a:xfrm>
            <a:off x="4214869" y="1743492"/>
            <a:ext cx="7977131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https://innovationlens.org/map/pubmed/share/e17ecffd-7b4e-4fbf-a6e6-8cdf9cce553e</a:t>
            </a:r>
            <a:r>
              <a:t> </a:t>
            </a:r>
          </a:p>
        </p:txBody>
      </p:sp>
      <p:pic>
        <p:nvPicPr>
          <p:cNvPr id="245" name="pubmed-screenshot-1762425289526.png" descr="pubmed-screenshot-176242528952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209" y="2176000"/>
            <a:ext cx="10863582" cy="5322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8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Esempio: Uso di Ossigeno</a:t>
            </a:r>
          </a:p>
        </p:txBody>
      </p:sp>
      <p:pic>
        <p:nvPicPr>
          <p:cNvPr id="249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2"/>
          <p:cNvSpPr txBox="1"/>
          <p:nvPr/>
        </p:nvSpPr>
        <p:spPr>
          <a:xfrm>
            <a:off x="609599" y="1760542"/>
            <a:ext cx="3605271" cy="296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i="1">
                <a:latin typeface="+mj-lt"/>
                <a:ea typeface="+mj-ea"/>
                <a:cs typeface="+mj-cs"/>
                <a:sym typeface="Calibri"/>
              </a:defRPr>
            </a:pPr>
            <a:r>
              <a:t>Cosa significa un "vuoto" sulla mappa?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• Query: “emergency”, “oxygen use”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• Risultato: pochi articoli recenti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• Nessuna predizione significativa entro </a:t>
            </a:r>
            <a:r>
              <a:t>ε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Mancanza di segnali positivi non è un segnale negativo. È un’opportunità.</a:t>
            </a:r>
          </a:p>
        </p:txBody>
      </p:sp>
      <p:sp>
        <p:nvSpPr>
          <p:cNvPr id="252" name="TextBox 6"/>
          <p:cNvSpPr txBox="1"/>
          <p:nvPr/>
        </p:nvSpPr>
        <p:spPr>
          <a:xfrm>
            <a:off x="4214869" y="1729647"/>
            <a:ext cx="7977131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 https://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innovationlens.org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/map/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pubmed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/share/0d937419-3528-42e3-91e1-52c364448f86</a:t>
            </a:r>
          </a:p>
        </p:txBody>
      </p:sp>
      <p:pic>
        <p:nvPicPr>
          <p:cNvPr id="253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14869" y="2042893"/>
            <a:ext cx="7772401" cy="3848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4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tl;dr </a:t>
            </a:r>
          </a:p>
        </p:txBody>
      </p:sp>
      <p:pic>
        <p:nvPicPr>
          <p:cNvPr id="135" name="Immagine 7" descr="Immagin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information overload!…"/>
          <p:cNvSpPr txBox="1"/>
          <p:nvPr/>
        </p:nvSpPr>
        <p:spPr>
          <a:xfrm>
            <a:off x="808380" y="1951286"/>
            <a:ext cx="10795227" cy="337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 metodi quantitativi, e tra questi la IA, sono delle </a:t>
            </a:r>
            <a:r>
              <a:rPr b="1"/>
              <a:t>protesi intellettuali</a:t>
            </a:r>
            <a:r>
              <a:t>: ci permettono di vedere più nel dettaglio e su spazi più vasti di ciò che un umano riesce a fare da solo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[forse le scoperte e gli strumenti ci hanno inferte “traume narcisistiche”? In positivo: ci hanno avvicinato a mondi precedentemente inaccessibili]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oggi vi presento un esempio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egnaposto numero diapositiva 1"/>
          <p:cNvSpPr txBox="1"/>
          <p:nvPr>
            <p:ph type="sldNum" sz="quarter" idx="4294967295"/>
          </p:nvPr>
        </p:nvSpPr>
        <p:spPr>
          <a:xfrm>
            <a:off x="11379375" y="6450195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6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Esempio: Cure Palliative</a:t>
            </a:r>
          </a:p>
        </p:txBody>
      </p:sp>
      <p:pic>
        <p:nvPicPr>
          <p:cNvPr id="257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Box 2"/>
          <p:cNvSpPr txBox="1"/>
          <p:nvPr/>
        </p:nvSpPr>
        <p:spPr>
          <a:xfrm>
            <a:off x="583851" y="1709045"/>
            <a:ext cx="3605270" cy="337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i="1" sz="2600">
                <a:latin typeface="+mj-lt"/>
                <a:ea typeface="+mj-ea"/>
                <a:cs typeface="+mj-cs"/>
                <a:sym typeface="Calibri"/>
              </a:defRPr>
            </a:pPr>
            <a:r>
              <a:t>Cosa significa quando la mappa "brilla"?</a:t>
            </a: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• Query: “palliative”, “emergency” </a:t>
            </a:r>
          </a:p>
          <a:p>
            <a:pPr marL="180473" indent="-180473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Risultato: predizioni entro </a:t>
            </a:r>
            <a:r>
              <a:t>ε </a:t>
            </a:r>
            <a:r>
              <a:t>di articoli recenti</a:t>
            </a:r>
          </a:p>
          <a:p>
            <a:pPr marL="180473" indent="-180473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Il segnale è forte</a:t>
            </a:r>
          </a:p>
        </p:txBody>
      </p:sp>
      <p:sp>
        <p:nvSpPr>
          <p:cNvPr id="260" name="TextBox 6"/>
          <p:cNvSpPr txBox="1"/>
          <p:nvPr/>
        </p:nvSpPr>
        <p:spPr>
          <a:xfrm>
            <a:off x="4214869" y="1729647"/>
            <a:ext cx="7977131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https://innovationlens.org/map/pubmed/share/938cd51f-b827-453a-9ba5-1bce990a62b0</a:t>
            </a:r>
            <a:r>
              <a:t> </a:t>
            </a:r>
          </a:p>
        </p:txBody>
      </p:sp>
      <p:pic>
        <p:nvPicPr>
          <p:cNvPr id="261" name="pubmed-screenshot-1762425610774.png" descr="pubmed-screenshot-176242561077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56316" y="2079625"/>
            <a:ext cx="8958568" cy="4389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egnaposto numero diapositiva 1"/>
          <p:cNvSpPr txBox="1"/>
          <p:nvPr>
            <p:ph type="sldNum" sz="quarter" idx="4294967295"/>
          </p:nvPr>
        </p:nvSpPr>
        <p:spPr>
          <a:xfrm>
            <a:off x="11379378" y="6450197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4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Domande, osservazioni</a:t>
            </a:r>
          </a:p>
        </p:txBody>
      </p:sp>
      <p:pic>
        <p:nvPicPr>
          <p:cNvPr id="265" name="Immagine 7" descr="Immagin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information overload!…"/>
          <p:cNvSpPr txBox="1"/>
          <p:nvPr/>
        </p:nvSpPr>
        <p:spPr>
          <a:xfrm>
            <a:off x="808380" y="1951286"/>
            <a:ext cx="6652345" cy="881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attualmente lo strumento è una demo: </a:t>
            </a:r>
            <a:r>
              <a:rPr b="1"/>
              <a:t>stiamo cercando partner</a:t>
            </a:r>
            <a:r>
              <a:t> per affinarlo per diversi casi d’uso</a:t>
            </a: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vogliamo servire la ricerca scientifica e clinica: vorremmo aiutarvi a renderla più rapida e efficace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68" name="www.innovationlens.org…"/>
          <p:cNvSpPr txBox="1"/>
          <p:nvPr/>
        </p:nvSpPr>
        <p:spPr>
          <a:xfrm>
            <a:off x="4133188" y="5103756"/>
            <a:ext cx="3925624" cy="87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800">
                <a:latin typeface="+mj-lt"/>
                <a:ea typeface="+mj-ea"/>
                <a:cs typeface="+mj-cs"/>
                <a:sym typeface="Calibri"/>
              </a:defRPr>
            </a:pPr>
            <a:r>
              <a:t>www.innovationlens.org</a:t>
            </a:r>
          </a:p>
          <a:p>
            <a:pPr algn="ctr">
              <a:defRPr sz="2800">
                <a:latin typeface="+mj-lt"/>
                <a:ea typeface="+mj-ea"/>
                <a:cs typeface="+mj-cs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jonah@innovationlens.org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DCA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048" y="1907613"/>
            <a:ext cx="4535672" cy="453567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itle 6"/>
          <p:cNvSpPr txBox="1"/>
          <p:nvPr/>
        </p:nvSpPr>
        <p:spPr>
          <a:xfrm>
            <a:off x="2318377" y="1394124"/>
            <a:ext cx="7555464" cy="810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spAutoFit/>
          </a:bodyPr>
          <a:lstStyle>
            <a:lvl1pPr algn="ctr" defTabSz="228600">
              <a:defRPr sz="54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Grazie per l’attenzione! </a:t>
            </a:r>
          </a:p>
        </p:txBody>
      </p:sp>
      <p:pic>
        <p:nvPicPr>
          <p:cNvPr id="272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0127" y="3523176"/>
            <a:ext cx="3709426" cy="1304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egnaposto numero diapositiva 1"/>
          <p:cNvSpPr txBox="1"/>
          <p:nvPr>
            <p:ph type="sldNum" sz="quarter" idx="4294967295"/>
          </p:nvPr>
        </p:nvSpPr>
        <p:spPr>
          <a:xfrm>
            <a:off x="11379379" y="6450197"/>
            <a:ext cx="203023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5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Microscopio: valutare idee tecniche</a:t>
            </a:r>
          </a:p>
        </p:txBody>
      </p:sp>
      <p:pic>
        <p:nvPicPr>
          <p:cNvPr id="276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un caso d’uso particolare: un investitore che voleva decidere se investire in una startup che promette di curare il diabete con cellule iniettate sotto la pelle…"/>
          <p:cNvSpPr txBox="1"/>
          <p:nvPr/>
        </p:nvSpPr>
        <p:spPr>
          <a:xfrm>
            <a:off x="808380" y="1951285"/>
            <a:ext cx="4609493" cy="3938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rPr b="1"/>
              <a:t>un caso d’uso particolare</a:t>
            </a:r>
            <a:r>
              <a:t>: un investitore che voleva decidere se investire in una startup che promette di curare il diabete con cellule geneticamente modificate che producono insulina</a:t>
            </a:r>
          </a:p>
          <a:p>
            <a:pPr marL="180472" indent="-180472">
              <a:buSzPct val="100000"/>
              <a:buChar char="•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l’investitore vuole conoscere e capire la ricerca abbastanza bene per valutare questa cura</a:t>
            </a:r>
          </a:p>
          <a:p>
            <a:pPr marL="180472" indent="-180472">
              <a:buSzPct val="100000"/>
              <a:buChar char="•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Innovation Lens può aiutare a fare questa “due diligence tecnica”</a:t>
            </a:r>
          </a:p>
        </p:txBody>
      </p:sp>
      <p:pic>
        <p:nvPicPr>
          <p:cNvPr id="279" name="caroline-hall-FDQ0otV6E6c-unsplash.jpg" descr="caroline-hall-FDQ0otV6E6c-unsplas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9555" y="1850833"/>
            <a:ext cx="6327069" cy="4218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0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Agenda </a:t>
            </a:r>
          </a:p>
        </p:txBody>
      </p:sp>
      <p:pic>
        <p:nvPicPr>
          <p:cNvPr id="141" name="Immagine 7" descr="Immagin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information overload!…"/>
          <p:cNvSpPr txBox="1"/>
          <p:nvPr/>
        </p:nvSpPr>
        <p:spPr>
          <a:xfrm>
            <a:off x="808380" y="1951286"/>
            <a:ext cx="10795227" cy="4209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lo scopo: condividere un work-in-progress, raccogliere osservazioni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background: </a:t>
            </a:r>
            <a:r>
              <a:rPr b="1"/>
              <a:t>ci importa la ricerca scientifica</a:t>
            </a:r>
            <a:r>
              <a:t>, collaboriamo con Guido Bertolini da tempo, speriamo di allargare il cerchio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problema: information overload!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 chi serve Innovation Lens?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come funziona? microscopio/telescopio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microscopio: diabetes nanotech startup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telescopio: dove va la ricerca?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patterns e predizioni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esempi, domande, live demo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6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Information Overload</a:t>
            </a:r>
          </a:p>
        </p:txBody>
      </p:sp>
      <p:pic>
        <p:nvPicPr>
          <p:cNvPr id="147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Il problema fondamentale: troppa informazione, non abbastanza capacità per processarla…"/>
          <p:cNvSpPr txBox="1"/>
          <p:nvPr/>
        </p:nvSpPr>
        <p:spPr>
          <a:xfrm>
            <a:off x="808381" y="1951286"/>
            <a:ext cx="4391444" cy="462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Un problema fondamentale: </a:t>
            </a:r>
            <a:r>
              <a:rPr b="1"/>
              <a:t>troppa informazione</a:t>
            </a:r>
            <a:r>
              <a:t>, non abbastanza capacità per processarla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decine di migliaia di nuovi articoli ogni mese su arXiv e PubMed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è impossibile leggere e comprendere tutto.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…e spesso, le notizie interdisciplinari sono cruciali</a:t>
            </a:r>
          </a:p>
        </p:txBody>
      </p:sp>
      <p:pic>
        <p:nvPicPr>
          <p:cNvPr id="150" name="Screenshot 2025-04-16 at 10.00.51 AM.png" descr="Screenshot 2025-04-16 at 10.00.5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4787" y="1877171"/>
            <a:ext cx="6660051" cy="4159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3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A chi serve Innovation Lens?</a:t>
            </a:r>
          </a:p>
        </p:txBody>
      </p:sp>
      <p:pic>
        <p:nvPicPr>
          <p:cNvPr id="154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hiunque prende decisioni basati sulla ricerca…"/>
          <p:cNvSpPr txBox="1"/>
          <p:nvPr/>
        </p:nvSpPr>
        <p:spPr>
          <a:xfrm>
            <a:off x="808380" y="1951285"/>
            <a:ext cx="4609493" cy="4209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chiunque prende decisioni basati sulla ricerca 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Innovation Lens è uno strumento che media tra la complessità scientifica e l’investimento delle risorse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in prima istanza </a:t>
            </a:r>
            <a:r>
              <a:rPr b="1"/>
              <a:t>è uno specializzato motore di ricerca</a:t>
            </a:r>
            <a:r>
              <a:t> che aggiunge delle capacità à ciò che già fa PubMed</a:t>
            </a:r>
          </a:p>
        </p:txBody>
      </p:sp>
      <p:pic>
        <p:nvPicPr>
          <p:cNvPr id="157" name="Screenshot 2025-11-04 at 6.11.20 PM.png" descr="Screenshot 2025-11-04 at 6.11.2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1439" y="1425447"/>
            <a:ext cx="6424649" cy="5109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0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A chi serve Innovation Lens?</a:t>
            </a:r>
          </a:p>
        </p:txBody>
      </p:sp>
      <p:pic>
        <p:nvPicPr>
          <p:cNvPr id="161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ome “specializzato motore di ricerca” Innovation Lens offre una nuova possibilità di serendipity…"/>
          <p:cNvSpPr txBox="1"/>
          <p:nvPr/>
        </p:nvSpPr>
        <p:spPr>
          <a:xfrm>
            <a:off x="808380" y="1951285"/>
            <a:ext cx="4609493" cy="4209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come “motore di ricerca” Innovation Lens offre </a:t>
            </a:r>
            <a:r>
              <a:rPr b="1"/>
              <a:t>una nuova possibilità di serendipity</a:t>
            </a:r>
            <a:endParaRPr b="1"/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la metafora spaziale aiuta a intuire connessioni  laterali, a considerare punti di vista alternative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si vede “a occhio nudo” dove la ricerca si è concentrata, e dove ci sono vuoti</a:t>
            </a:r>
          </a:p>
        </p:txBody>
      </p:sp>
      <p:pic>
        <p:nvPicPr>
          <p:cNvPr id="164" name="pubmed-screenshot-1762276787332.png" descr="pubmed-screenshot-1762276787332.png"/>
          <p:cNvPicPr>
            <a:picLocks noChangeAspect="1"/>
          </p:cNvPicPr>
          <p:nvPr/>
        </p:nvPicPr>
        <p:blipFill>
          <a:blip r:embed="rId4">
            <a:extLst/>
          </a:blip>
          <a:srcRect l="24851" t="11901" r="34274" b="32690"/>
          <a:stretch>
            <a:fillRect/>
          </a:stretch>
        </p:blipFill>
        <p:spPr>
          <a:xfrm>
            <a:off x="5417871" y="1871703"/>
            <a:ext cx="6358363" cy="4065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7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Uno strumento per pensare</a:t>
            </a:r>
          </a:p>
        </p:txBody>
      </p:sp>
      <p:pic>
        <p:nvPicPr>
          <p:cNvPr id="168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ubmed-screenshot-1762276450053.png" descr="pubmed-screenshot-17622764500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861" y="1495736"/>
            <a:ext cx="11746279" cy="520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mappa semantica…"/>
          <p:cNvSpPr txBox="1"/>
          <p:nvPr/>
        </p:nvSpPr>
        <p:spPr>
          <a:xfrm>
            <a:off x="7199641" y="1495737"/>
            <a:ext cx="4609492" cy="462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mappa semantica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metafora spaziale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color-coded</a:t>
            </a:r>
          </a:p>
          <a:p>
            <a:pPr marL="180472" indent="-180472">
              <a:buSzPct val="100000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citazioni</a:t>
            </a: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visualizzazione di dati strutturati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egnaposto numero diapositiva 1"/>
          <p:cNvSpPr txBox="1"/>
          <p:nvPr>
            <p:ph type="sldNum" sz="quarter" idx="4294967295"/>
          </p:nvPr>
        </p:nvSpPr>
        <p:spPr>
          <a:xfrm>
            <a:off x="11428821" y="6450197"/>
            <a:ext cx="153580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4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Telescopio: mappare un grande dominio di ricerca</a:t>
            </a:r>
          </a:p>
        </p:txBody>
      </p:sp>
      <p:pic>
        <p:nvPicPr>
          <p:cNvPr id="175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jX8FNSuupiTtPkLLRAAUqT.jpg" descr="jX8FNSuupiTtPkLLRAAUq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02637" y="-170234"/>
            <a:ext cx="12797274" cy="7198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egnaposto numero diapositiva 1"/>
          <p:cNvSpPr txBox="1"/>
          <p:nvPr>
            <p:ph type="sldNum" sz="quarter" idx="4294967295"/>
          </p:nvPr>
        </p:nvSpPr>
        <p:spPr>
          <a:xfrm>
            <a:off x="11428817" y="6450195"/>
            <a:ext cx="153581" cy="1774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12750">
              <a:defRPr sz="70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0" name="Titolo 2"/>
          <p:cNvSpPr txBox="1"/>
          <p:nvPr>
            <p:ph type="title"/>
          </p:nvPr>
        </p:nvSpPr>
        <p:spPr>
          <a:xfrm>
            <a:off x="609600" y="322855"/>
            <a:ext cx="10972800" cy="874373"/>
          </a:xfrm>
          <a:prstGeom prst="rect">
            <a:avLst/>
          </a:prstGeom>
        </p:spPr>
        <p:txBody>
          <a:bodyPr/>
          <a:lstStyle/>
          <a:p>
            <a:pPr/>
            <a:r>
              <a:t>Esplorare lo spazio</a:t>
            </a:r>
          </a:p>
        </p:txBody>
      </p:sp>
      <p:pic>
        <p:nvPicPr>
          <p:cNvPr id="181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8841" y="316742"/>
            <a:ext cx="1002915" cy="100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1755" y="442686"/>
            <a:ext cx="562047" cy="6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ubmed-screenshot-1762276529071.png" descr="pubmed-screenshot-17622765290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343" y="1495736"/>
            <a:ext cx="11555313" cy="5122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