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63" r:id="rId3"/>
  </p:sldMasterIdLst>
  <p:notesMasterIdLst>
    <p:notesMasterId r:id="rId26"/>
  </p:notesMasterIdLst>
  <p:sldIdLst>
    <p:sldId id="272" r:id="rId4"/>
    <p:sldId id="304" r:id="rId5"/>
    <p:sldId id="305" r:id="rId6"/>
    <p:sldId id="306" r:id="rId7"/>
    <p:sldId id="307" r:id="rId8"/>
    <p:sldId id="308" r:id="rId9"/>
    <p:sldId id="312" r:id="rId10"/>
    <p:sldId id="313" r:id="rId11"/>
    <p:sldId id="314" r:id="rId12"/>
    <p:sldId id="310" r:id="rId13"/>
    <p:sldId id="292" r:id="rId14"/>
    <p:sldId id="291" r:id="rId15"/>
    <p:sldId id="300" r:id="rId16"/>
    <p:sldId id="301" r:id="rId17"/>
    <p:sldId id="299" r:id="rId18"/>
    <p:sldId id="296" r:id="rId19"/>
    <p:sldId id="293" r:id="rId20"/>
    <p:sldId id="294" r:id="rId21"/>
    <p:sldId id="302" r:id="rId22"/>
    <p:sldId id="303" r:id="rId23"/>
    <p:sldId id="295" r:id="rId24"/>
    <p:sldId id="311" r:id="rId2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193F"/>
    <a:srgbClr val="FFFFFF"/>
    <a:srgbClr val="000000"/>
    <a:srgbClr val="D9D9D9"/>
    <a:srgbClr val="F7D5E1"/>
    <a:srgbClr val="E5779E"/>
    <a:srgbClr val="D7316C"/>
    <a:srgbClr val="ADCA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tile chi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113" autoAdjust="0"/>
    <p:restoredTop sz="31455" autoAdjust="0"/>
  </p:normalViewPr>
  <p:slideViewPr>
    <p:cSldViewPr snapToGrid="0">
      <p:cViewPr varScale="1">
        <p:scale>
          <a:sx n="23" d="100"/>
          <a:sy n="23" d="100"/>
        </p:scale>
        <p:origin x="1596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Cartel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rossi\AppData\Roaming\Microsoft\Excel\Cartel1%20(version%202).xlsb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600" b="1" dirty="0">
                <a:solidFill>
                  <a:schemeClr val="tx1"/>
                </a:solidFill>
              </a:rPr>
              <a:t>Supporto</a:t>
            </a:r>
            <a:r>
              <a:rPr lang="it-IT" sz="1600" b="1" baseline="0" dirty="0"/>
              <a:t> </a:t>
            </a:r>
            <a:r>
              <a:rPr lang="it-IT" sz="1600" b="1" baseline="0" dirty="0">
                <a:solidFill>
                  <a:schemeClr val="tx1"/>
                </a:solidFill>
              </a:rPr>
              <a:t>ventilatorio</a:t>
            </a:r>
            <a:r>
              <a:rPr lang="it-IT" sz="1600" b="1" baseline="0" dirty="0"/>
              <a:t> </a:t>
            </a:r>
            <a:endParaRPr lang="it-IT" sz="1600" dirty="0"/>
          </a:p>
        </c:rich>
      </c:tx>
      <c:layout>
        <c:manualLayout>
          <c:xMode val="edge"/>
          <c:yMode val="edge"/>
          <c:x val="0.34994379161312933"/>
          <c:y val="3.82976747660079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0.26103881640823851"/>
          <c:y val="0.22513555347055228"/>
          <c:w val="0.51270146610148082"/>
          <c:h val="0.65927170870539287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FB5-42C9-9BDC-A97044320C29}"/>
              </c:ext>
            </c:extLst>
          </c:dPt>
          <c:dPt>
            <c:idx val="1"/>
            <c:bubble3D val="0"/>
            <c:spPr>
              <a:solidFill>
                <a:srgbClr val="F7D5E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FB5-42C9-9BDC-A97044320C29}"/>
              </c:ext>
            </c:extLst>
          </c:dPt>
          <c:dPt>
            <c:idx val="2"/>
            <c:bubble3D val="0"/>
            <c:spPr>
              <a:solidFill>
                <a:srgbClr val="E5779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FB5-42C9-9BDC-A97044320C29}"/>
              </c:ext>
            </c:extLst>
          </c:dPt>
          <c:dPt>
            <c:idx val="3"/>
            <c:bubble3D val="0"/>
            <c:spPr>
              <a:solidFill>
                <a:srgbClr val="D7316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FB5-42C9-9BDC-A97044320C29}"/>
              </c:ext>
            </c:extLst>
          </c:dPt>
          <c:dPt>
            <c:idx val="4"/>
            <c:bubble3D val="0"/>
            <c:spPr>
              <a:solidFill>
                <a:srgbClr val="83193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FB5-42C9-9BDC-A97044320C29}"/>
              </c:ext>
            </c:extLst>
          </c:dPt>
          <c:dLbls>
            <c:dLbl>
              <c:idx val="0"/>
              <c:layout>
                <c:manualLayout>
                  <c:x val="-5.9339157607227258E-3"/>
                  <c:y val="-0.1422877530118856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427580890082937"/>
                      <c:h val="0.1918458847385638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5FB5-42C9-9BDC-A97044320C29}"/>
                </c:ext>
              </c:extLst>
            </c:dLbl>
            <c:dLbl>
              <c:idx val="2"/>
              <c:layout>
                <c:manualLayout>
                  <c:x val="-2.61090994042752E-2"/>
                  <c:y val="5.127485644554216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5FB5-42C9-9BDC-A97044320C29}"/>
                </c:ext>
              </c:extLst>
            </c:dLbl>
            <c:dLbl>
              <c:idx val="3"/>
              <c:layout>
                <c:manualLayout>
                  <c:x val="-3.3121551220651815E-2"/>
                  <c:y val="1.2581113693919387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rgbClr val="83193F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6A4F241-F207-43FA-8845-C5B624A39A99}" type="CATEGORYNAME">
                      <a:rPr lang="en-US">
                        <a:solidFill>
                          <a:srgbClr val="83193F"/>
                        </a:solidFill>
                      </a:rPr>
                      <a:pPr>
                        <a:defRPr sz="1400">
                          <a:solidFill>
                            <a:srgbClr val="83193F"/>
                          </a:solidFill>
                        </a:defRPr>
                      </a:pPr>
                      <a:t>[NOME CATEGORIA]</a:t>
                    </a:fld>
                    <a:r>
                      <a:rPr lang="en-US" baseline="0" dirty="0">
                        <a:solidFill>
                          <a:srgbClr val="83193F"/>
                        </a:solidFill>
                      </a:rPr>
                      <a:t>
</a:t>
                    </a:r>
                    <a:fld id="{F0C9132D-B2FA-4FC3-A991-C821396682C3}" type="PERCENTAGE">
                      <a:rPr lang="en-US" b="1" baseline="0">
                        <a:solidFill>
                          <a:srgbClr val="83193F"/>
                        </a:solidFill>
                      </a:rPr>
                      <a:pPr>
                        <a:defRPr sz="1400">
                          <a:solidFill>
                            <a:srgbClr val="83193F"/>
                          </a:solidFill>
                        </a:defRPr>
                      </a:pPr>
                      <a:t>[PERCENTUALE]</a:t>
                    </a:fld>
                    <a:endParaRPr lang="en-US" baseline="0" dirty="0">
                      <a:solidFill>
                        <a:srgbClr val="83193F"/>
                      </a:solidFill>
                    </a:endParaRPr>
                  </a:p>
                </c:rich>
              </c:tx>
              <c:spPr>
                <a:solidFill>
                  <a:sysClr val="window" lastClr="FFFFFF"/>
                </a:solidFill>
                <a:ln w="19050">
                  <a:solidFill>
                    <a:srgbClr val="83193F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83193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9.8115080014017059E-2"/>
                      <c:h val="9.6250778459311695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5FB5-42C9-9BDC-A97044320C29}"/>
                </c:ext>
              </c:extLst>
            </c:dLbl>
            <c:dLbl>
              <c:idx val="4"/>
              <c:layout>
                <c:manualLayout>
                  <c:x val="0.13174094520436591"/>
                  <c:y val="-3.0289621727955809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rgbClr val="83193F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58FF05A-2772-4B16-AFA7-19FA67D011A8}" type="CATEGORYNAME">
                      <a:rPr lang="en-US">
                        <a:solidFill>
                          <a:srgbClr val="83193F"/>
                        </a:solidFill>
                      </a:rPr>
                      <a:pPr>
                        <a:defRPr sz="1400">
                          <a:solidFill>
                            <a:srgbClr val="83193F"/>
                          </a:solidFill>
                        </a:defRPr>
                      </a:pPr>
                      <a:t>[NOME CATEGORIA]</a:t>
                    </a:fld>
                    <a:r>
                      <a:rPr lang="en-US" baseline="0" dirty="0">
                        <a:solidFill>
                          <a:srgbClr val="83193F"/>
                        </a:solidFill>
                      </a:rPr>
                      <a:t>
</a:t>
                    </a:r>
                    <a:fld id="{70FE15E6-A5BB-49F2-91ED-C74A03F54E83}" type="PERCENTAGE">
                      <a:rPr lang="en-US" b="1" baseline="0">
                        <a:solidFill>
                          <a:srgbClr val="83193F"/>
                        </a:solidFill>
                      </a:rPr>
                      <a:pPr>
                        <a:defRPr sz="1400">
                          <a:solidFill>
                            <a:srgbClr val="83193F"/>
                          </a:solidFill>
                        </a:defRPr>
                      </a:pPr>
                      <a:t>[PERCENTUALE]</a:t>
                    </a:fld>
                    <a:endParaRPr lang="en-US" baseline="0" dirty="0">
                      <a:solidFill>
                        <a:srgbClr val="83193F"/>
                      </a:solidFill>
                    </a:endParaRPr>
                  </a:p>
                </c:rich>
              </c:tx>
              <c:spPr>
                <a:solidFill>
                  <a:sysClr val="window" lastClr="FFFFFF"/>
                </a:solidFill>
                <a:ln w="19050">
                  <a:solidFill>
                    <a:srgbClr val="83193F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83193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32008242027800493"/>
                      <c:h val="0.1053871907737557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5FB5-42C9-9BDC-A97044320C29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'Supporto ventilatorio'!$A$1:$A$5</c:f>
              <c:strCache>
                <c:ptCount val="5"/>
                <c:pt idx="0">
                  <c:v>Nessuna somministrazione di ossigeno</c:v>
                </c:pt>
                <c:pt idx="1">
                  <c:v>Ossigeno terapia</c:v>
                </c:pt>
                <c:pt idx="2">
                  <c:v>Cannule nasali ad alto flusso</c:v>
                </c:pt>
                <c:pt idx="3">
                  <c:v>CPAP</c:v>
                </c:pt>
                <c:pt idx="4">
                  <c:v>NIV diversa da CPAP</c:v>
                </c:pt>
              </c:strCache>
            </c:strRef>
          </c:cat>
          <c:val>
            <c:numRef>
              <c:f>'Supporto ventilatorio'!$C$1:$C$5</c:f>
              <c:numCache>
                <c:formatCode>0.0</c:formatCode>
                <c:ptCount val="5"/>
                <c:pt idx="0">
                  <c:v>37.335261973641913</c:v>
                </c:pt>
                <c:pt idx="1">
                  <c:v>36.628093860495021</c:v>
                </c:pt>
                <c:pt idx="2">
                  <c:v>9.7798135647701709</c:v>
                </c:pt>
                <c:pt idx="3">
                  <c:v>4.7171327547412405</c:v>
                </c:pt>
                <c:pt idx="4">
                  <c:v>11.145933783349406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FB5-42C9-9BDC-A97044320C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600" b="1" dirty="0">
                <a:solidFill>
                  <a:schemeClr val="tx1"/>
                </a:solidFill>
              </a:rPr>
              <a:t>Farmaci vasoattivi </a:t>
            </a:r>
            <a:r>
              <a:rPr lang="it-IT" sz="1600" b="0" dirty="0" smtClean="0">
                <a:solidFill>
                  <a:schemeClr val="tx1"/>
                </a:solidFill>
              </a:rPr>
              <a:t>somministrati</a:t>
            </a:r>
            <a:endParaRPr lang="it-IT" sz="1600" b="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27793632835481957"/>
          <c:y val="1.02282037079654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%</c:v>
          </c:tx>
          <c:spPr>
            <a:solidFill>
              <a:srgbClr val="F7D5E1"/>
            </a:solidFill>
            <a:ln w="19050">
              <a:solidFill>
                <a:srgbClr val="83193F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7D5E1"/>
              </a:solidFill>
              <a:ln w="19050">
                <a:solidFill>
                  <a:srgbClr val="83193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097-45BB-B103-7599D0FE98AD}"/>
              </c:ext>
            </c:extLst>
          </c:dPt>
          <c:dPt>
            <c:idx val="1"/>
            <c:invertIfNegative val="0"/>
            <c:bubble3D val="0"/>
            <c:spPr>
              <a:solidFill>
                <a:srgbClr val="F7D5E1"/>
              </a:solidFill>
              <a:ln w="19050">
                <a:solidFill>
                  <a:srgbClr val="83193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097-45BB-B103-7599D0FE98AD}"/>
              </c:ext>
            </c:extLst>
          </c:dPt>
          <c:dPt>
            <c:idx val="2"/>
            <c:invertIfNegative val="0"/>
            <c:bubble3D val="0"/>
            <c:spPr>
              <a:solidFill>
                <a:srgbClr val="F7D5E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097-45BB-B103-7599D0FE98AD}"/>
              </c:ext>
            </c:extLst>
          </c:dPt>
          <c:dPt>
            <c:idx val="3"/>
            <c:invertIfNegative val="0"/>
            <c:bubble3D val="0"/>
            <c:spPr>
              <a:solidFill>
                <a:srgbClr val="F7D5E1"/>
              </a:solidFill>
              <a:ln w="19050">
                <a:solidFill>
                  <a:srgbClr val="83193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6031-4C44-A860-D00C3974FF3E}"/>
              </c:ext>
            </c:extLst>
          </c:dPt>
          <c:dPt>
            <c:idx val="4"/>
            <c:invertIfNegative val="0"/>
            <c:bubble3D val="0"/>
            <c:spPr>
              <a:solidFill>
                <a:srgbClr val="F7D5E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6031-4C44-A860-D00C3974FF3E}"/>
              </c:ext>
            </c:extLst>
          </c:dPt>
          <c:dPt>
            <c:idx val="5"/>
            <c:invertIfNegative val="0"/>
            <c:bubble3D val="0"/>
            <c:spPr>
              <a:solidFill>
                <a:srgbClr val="F7D5E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6031-4C44-A860-D00C3974FF3E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83193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0097-45BB-B103-7599D0FE98AD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83193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0097-45BB-B103-7599D0FE98AD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83193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6031-4C44-A860-D00C3974FF3E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83193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6031-4C44-A860-D00C3974FF3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'Farmaci vasoattivi'!$A$2:$A$8</c:f>
              <c:strCache>
                <c:ptCount val="7"/>
                <c:pt idx="0">
                  <c:v>Noradrenalina</c:v>
                </c:pt>
                <c:pt idx="1">
                  <c:v>Adrenalina</c:v>
                </c:pt>
                <c:pt idx="2">
                  <c:v>Dopamina</c:v>
                </c:pt>
                <c:pt idx="3">
                  <c:v>Dubutamina</c:v>
                </c:pt>
                <c:pt idx="4">
                  <c:v>Levosimendan</c:v>
                </c:pt>
                <c:pt idx="5">
                  <c:v>Nitrato</c:v>
                </c:pt>
                <c:pt idx="6">
                  <c:v>Vasopressina</c:v>
                </c:pt>
              </c:strCache>
            </c:strRef>
          </c:cat>
          <c:val>
            <c:numRef>
              <c:f>'Farmaci vasoattivi'!$C$2:$C$8</c:f>
              <c:numCache>
                <c:formatCode>0.0</c:formatCode>
                <c:ptCount val="7"/>
                <c:pt idx="0">
                  <c:v>10.486981677917068</c:v>
                </c:pt>
                <c:pt idx="1">
                  <c:v>0.16072002571520413</c:v>
                </c:pt>
                <c:pt idx="2">
                  <c:v>0.1526840244294439</c:v>
                </c:pt>
                <c:pt idx="3">
                  <c:v>0.7152041144326583</c:v>
                </c:pt>
                <c:pt idx="4">
                  <c:v>0.38572806171648988</c:v>
                </c:pt>
                <c:pt idx="5">
                  <c:v>1.0687881710061073</c:v>
                </c:pt>
                <c:pt idx="6">
                  <c:v>1.0768241722918677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097-45BB-B103-7599D0FE98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13200687"/>
        <c:axId val="1013199439"/>
      </c:barChart>
      <c:catAx>
        <c:axId val="1013200687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13199439"/>
        <c:crosses val="autoZero"/>
        <c:auto val="1"/>
        <c:lblAlgn val="ctr"/>
        <c:lblOffset val="100"/>
        <c:noMultiLvlLbl val="0"/>
      </c:catAx>
      <c:valAx>
        <c:axId val="10131994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132006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18777D-B560-4AE8-9FCD-1C807ED35F35}" type="datetimeFigureOut">
              <a:rPr lang="it-IT" smtClean="0"/>
              <a:t>07/11/2025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4B0C5B-1514-4F50-A404-A002031C68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898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B0C5B-1514-4F50-A404-A002031C6876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6266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Questi</a:t>
            </a:r>
            <a:r>
              <a:rPr lang="it-IT" baseline="0" dirty="0" smtClean="0"/>
              <a:t> i trattamenti in studio: globalmente il 24% circa dei pazienti è trattato con CPAP/NIV o farmaci vasoattivi.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B0C5B-1514-4F50-A404-A002031C6876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55816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Come prevedevamo</a:t>
            </a:r>
            <a:r>
              <a:rPr lang="it-IT" baseline="0" dirty="0" smtClean="0"/>
              <a:t> di rispondere al quesito di ricerca?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Abbiamo costruito un modello di regressione logistica (così definito perché </a:t>
            </a:r>
            <a:r>
              <a:rPr lang="it-IT" b="1" dirty="0" smtClean="0"/>
              <a:t>prevede</a:t>
            </a:r>
            <a:r>
              <a:rPr lang="it-IT" dirty="0" smtClean="0"/>
              <a:t> una variabile dipendente di tipo dicotomico) in grado di </a:t>
            </a:r>
            <a:r>
              <a:rPr lang="it-IT" b="1" dirty="0" smtClean="0"/>
              <a:t>individuare</a:t>
            </a:r>
            <a:r>
              <a:rPr lang="it-IT" dirty="0" smtClean="0"/>
              <a:t>, tra le oltre 400 variabili che descrivono il paziente al momento dell’ingresso in TSI, quelle </a:t>
            </a:r>
            <a:r>
              <a:rPr lang="it-IT" b="1" dirty="0" smtClean="0"/>
              <a:t>associate</a:t>
            </a:r>
            <a:r>
              <a:rPr lang="it-IT" dirty="0" smtClean="0"/>
              <a:t> alla mortalità precoce.</a:t>
            </a:r>
            <a:br>
              <a:rPr lang="it-IT" dirty="0" smtClean="0"/>
            </a:br>
            <a:r>
              <a:rPr lang="it-IT" b="1" dirty="0" smtClean="0"/>
              <a:t>Nel modello, le informazioni di ciascun paziente vengono combinate in base al peso che ogni variabile ha mostrato di avere nel predire la mortalità.</a:t>
            </a:r>
            <a:br>
              <a:rPr lang="it-IT" b="1" dirty="0" smtClean="0"/>
            </a:br>
            <a:r>
              <a:rPr lang="it-IT" b="1" dirty="0" smtClean="0"/>
              <a:t>Questa combinazione genera un “punteggio” per ogni paziente</a:t>
            </a:r>
            <a:r>
              <a:rPr lang="it-IT" dirty="0" smtClean="0"/>
              <a:t>, che viene poi trasformato, attraverso una funzione matematica, in una probabilità di morte compresa tra 0 e 1 (o, se espressa in percentuale, tra 0% e 100%).</a:t>
            </a:r>
          </a:p>
          <a:p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B0C5B-1514-4F50-A404-A002031C6876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27190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Nel grafico sono rappresentati i pazienti ammessi in TSI distribuiti in base alla loro probabilità di morte precoce</a:t>
            </a:r>
            <a:r>
              <a:rPr lang="it-IT" baseline="0" dirty="0" smtClean="0"/>
              <a:t>; </a:t>
            </a:r>
            <a:r>
              <a:rPr lang="it-IT" dirty="0" smtClean="0"/>
              <a:t>in bordeaux sono evidenziati quelli trattati con CPAP/NIV o con farmaci vasoattivi (il 25% circa).</a:t>
            </a:r>
            <a:br>
              <a:rPr lang="it-IT" dirty="0" smtClean="0"/>
            </a:b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B0C5B-1514-4F50-A404-A002031C6876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89371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B0C5B-1514-4F50-A404-A002031C6876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02993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it-IT" dirty="0" smtClean="0"/>
              <a:t>Il nostro approccio metodologico prevedeva di selezionare i pazienti più gravi (quelli con una probabilità di morte superiore all’80%) e di confrontare, all’interno di questo sottogruppo, i trattati e i non trattati in termini di mortalità.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B0C5B-1514-4F50-A404-A002031C6876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01532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Per effettuare correttamente questo confronto sarebbe stato necessario costruire un </a:t>
            </a:r>
            <a:r>
              <a:rPr lang="it-IT" b="1" i="1" dirty="0" smtClean="0"/>
              <a:t>propensity score</a:t>
            </a:r>
            <a:r>
              <a:rPr lang="it-IT" dirty="0" smtClean="0"/>
              <a:t>, in modo da </a:t>
            </a:r>
            <a:r>
              <a:rPr lang="it-IT" b="1" dirty="0" smtClean="0"/>
              <a:t>appaiare pazienti con la stessa probabilità di ricevere i trattamenti</a:t>
            </a:r>
            <a:r>
              <a:rPr lang="it-IT" dirty="0" smtClean="0"/>
              <a:t> (con un approccio di </a:t>
            </a:r>
            <a:r>
              <a:rPr lang="it-IT" b="1" dirty="0" smtClean="0"/>
              <a:t>matching</a:t>
            </a:r>
            <a:r>
              <a:rPr lang="it-IT" dirty="0" smtClean="0"/>
              <a:t> simile a quello presentato da Giovanni nella presentazione precedente). Questo passaggio è importante perché esistono pazienti molto gravi che, pur avendo un’elevata probabilità di morte, non presentano indicazioni ai trattamenti considerati (ad esempio i pazienti con insufficienza epatica). In questo modo avremmo potuto valutare correttamente l’efficacia dei trattamenti in studio nel</a:t>
            </a:r>
            <a:r>
              <a:rPr lang="it-IT" baseline="0" dirty="0" smtClean="0"/>
              <a:t> </a:t>
            </a:r>
            <a:r>
              <a:rPr lang="it-IT" dirty="0" smtClean="0"/>
              <a:t>sottogruppo di pazienti ad alto rischio di morte precoce.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B0C5B-1514-4F50-A404-A002031C6876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87814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Purtroppo, i nostri piani si sono </a:t>
            </a:r>
            <a:r>
              <a:rPr lang="it-IT" b="1" dirty="0" smtClean="0"/>
              <a:t>scontrati</a:t>
            </a:r>
            <a:r>
              <a:rPr lang="it-IT" dirty="0" smtClean="0"/>
              <a:t> con la </a:t>
            </a:r>
            <a:r>
              <a:rPr lang="it-IT" b="1" dirty="0" smtClean="0"/>
              <a:t>distribuzione</a:t>
            </a:r>
            <a:r>
              <a:rPr lang="it-IT" b="0" dirty="0" smtClean="0"/>
              <a:t> della probabilità di morte precoce </a:t>
            </a:r>
            <a:r>
              <a:rPr lang="it-IT" b="1" dirty="0" smtClean="0"/>
              <a:t>stimata dal modello</a:t>
            </a:r>
            <a:r>
              <a:rPr lang="it-IT" dirty="0" smtClean="0"/>
              <a:t>: la quota di pazienti con un rischio superiore all’80% è infatti </a:t>
            </a:r>
            <a:r>
              <a:rPr lang="it-IT" b="0" dirty="0" smtClean="0"/>
              <a:t>molto ridotta.</a:t>
            </a:r>
            <a:r>
              <a:rPr lang="it-IT" b="0" baseline="0" dirty="0" smtClean="0"/>
              <a:t> S</a:t>
            </a:r>
            <a:r>
              <a:rPr lang="it-IT" dirty="0" smtClean="0"/>
              <a:t>oltanto 14 pazienti presentano una probabilità di morte precoce superiore a questa soglia, troppo pochi per poter proseguire con l’analisi prevista. E’ possibile che,</a:t>
            </a:r>
            <a:r>
              <a:rPr lang="it-IT" baseline="0" dirty="0" smtClean="0"/>
              <a:t> c</a:t>
            </a:r>
            <a:r>
              <a:rPr lang="it-IT" dirty="0" smtClean="0"/>
              <a:t>on un campione più ampio di pazienti in analisi o con </a:t>
            </a:r>
            <a:r>
              <a:rPr lang="it-IT" b="1" dirty="0" smtClean="0"/>
              <a:t>l’integrazione</a:t>
            </a:r>
            <a:r>
              <a:rPr lang="it-IT" dirty="0" smtClean="0"/>
              <a:t> di variabili da raccogliere nella CRF, avremmo potuto </a:t>
            </a:r>
            <a:r>
              <a:rPr lang="it-IT" b="0" dirty="0" smtClean="0"/>
              <a:t>individuare meglio </a:t>
            </a:r>
            <a:r>
              <a:rPr lang="it-IT" dirty="0" smtClean="0"/>
              <a:t>i pazienti ad alto rischio.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B0C5B-1514-4F50-A404-A002031C6876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95564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b="0" dirty="0" smtClean="0"/>
              <a:t>Abbiamo quindi adottato un approccio alternativo, seppur subottimale, in quanto non utilizzabile per valutare l’efficacia dei trattamenti.</a:t>
            </a:r>
            <a:br>
              <a:rPr lang="it-IT" b="0" dirty="0" smtClean="0"/>
            </a:br>
            <a:r>
              <a:rPr lang="it-IT" b="0" dirty="0" smtClean="0"/>
              <a:t>Abbiamo selezionato i pazienti trattati con CPAP/NIV o farmaci vasoattivi e costruito un modello in grado di identificare, all’interno di questo gruppo, i fattori prognostici associati alla mortalità entro 48 ore.</a:t>
            </a:r>
            <a:endParaRPr lang="it-IT" b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B0C5B-1514-4F50-A404-A002031C6876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61703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B0C5B-1514-4F50-A404-A002031C6876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17715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Questi sono</a:t>
            </a:r>
            <a:r>
              <a:rPr lang="it-IT" baseline="0" dirty="0" smtClean="0"/>
              <a:t> </a:t>
            </a:r>
            <a:r>
              <a:rPr lang="it-IT" dirty="0" smtClean="0"/>
              <a:t>gli odds ratio (OR) del modello, ottenuti esponenziando i coefficienti stimati (log-odds). </a:t>
            </a:r>
          </a:p>
          <a:p>
            <a:r>
              <a:rPr lang="it-IT" b="1" dirty="0" smtClean="0"/>
              <a:t>Gli OR ci dicono quanto una singola variabile influisce sulla probabilità dell’evento</a:t>
            </a:r>
            <a:r>
              <a:rPr lang="it-IT" dirty="0" smtClean="0"/>
              <a:t>:</a:t>
            </a:r>
          </a:p>
          <a:p>
            <a:r>
              <a:rPr lang="it-IT" dirty="0" smtClean="0"/>
              <a:t>OR &gt; 1 → la variabile</a:t>
            </a:r>
            <a:r>
              <a:rPr lang="it-IT" baseline="0" dirty="0" smtClean="0"/>
              <a:t> risulta associata alla mortalità </a:t>
            </a:r>
            <a:r>
              <a:rPr lang="it-IT" dirty="0" smtClean="0"/>
              <a:t>precoce, aumentandone la probabilità</a:t>
            </a:r>
          </a:p>
          <a:p>
            <a:r>
              <a:rPr lang="it-IT" dirty="0" smtClean="0"/>
              <a:t>OR &lt; 1 → la variabile </a:t>
            </a:r>
            <a:r>
              <a:rPr lang="it-IT" b="1" dirty="0" smtClean="0"/>
              <a:t>riduce il</a:t>
            </a:r>
            <a:r>
              <a:rPr lang="it-IT" b="1" baseline="0" dirty="0" smtClean="0"/>
              <a:t> rischio </a:t>
            </a:r>
            <a:r>
              <a:rPr lang="it-IT" baseline="0" dirty="0" smtClean="0"/>
              <a:t>di mortalità precoce</a:t>
            </a:r>
            <a:endParaRPr lang="it-IT" dirty="0" smtClean="0"/>
          </a:p>
          <a:p>
            <a:r>
              <a:rPr lang="it-IT" dirty="0" smtClean="0"/>
              <a:t>OR = 1 → la variabile </a:t>
            </a:r>
            <a:r>
              <a:rPr lang="it-IT" b="1" dirty="0" smtClean="0"/>
              <a:t>non ha effetto</a:t>
            </a:r>
            <a:r>
              <a:rPr lang="it-IT" dirty="0" smtClean="0"/>
              <a:t> sulla probabilità dell’evento</a:t>
            </a:r>
          </a:p>
          <a:p>
            <a:r>
              <a:rPr lang="it-IT" dirty="0" smtClean="0"/>
              <a:t>Nel grafico: </a:t>
            </a:r>
          </a:p>
          <a:p>
            <a:pPr marL="171450" indent="-171450">
              <a:buFontTx/>
              <a:buChar char="-"/>
            </a:pPr>
            <a:r>
              <a:rPr lang="it-IT" dirty="0" smtClean="0"/>
              <a:t>Il punto centrale mostra il valore stimato dell’OR per quella variabile</a:t>
            </a:r>
          </a:p>
          <a:p>
            <a:pPr marL="171450" indent="-171450">
              <a:buFontTx/>
              <a:buChar char="-"/>
            </a:pPr>
            <a:r>
              <a:rPr lang="it-IT" dirty="0" smtClean="0"/>
              <a:t>La barra indica l’intervallo di confidenza al 95%</a:t>
            </a:r>
          </a:p>
          <a:p>
            <a:pPr marL="171450" indent="-171450">
              <a:buFontTx/>
              <a:buChar char="-"/>
            </a:pPr>
            <a:r>
              <a:rPr lang="it-IT" dirty="0" smtClean="0"/>
              <a:t>Se la barra attraversa la linea 1 (linea tratteggiata), </a:t>
            </a:r>
            <a:r>
              <a:rPr lang="it-IT" b="1" dirty="0" smtClean="0"/>
              <a:t>non possiamo dire con sicurezza che la variabile abbia un effetto significativo </a:t>
            </a:r>
            <a:r>
              <a:rPr lang="it-IT" b="0" dirty="0" smtClean="0"/>
              <a:t>sulla </a:t>
            </a:r>
            <a:r>
              <a:rPr lang="it-IT" dirty="0" smtClean="0"/>
              <a:t>mortalità</a:t>
            </a:r>
          </a:p>
          <a:p>
            <a:pPr marL="171450" indent="-171450">
              <a:buFontTx/>
              <a:buChar char="-"/>
            </a:pPr>
            <a:endParaRPr lang="it-IT" dirty="0" smtClean="0"/>
          </a:p>
          <a:p>
            <a:pPr marL="0" indent="0">
              <a:buFontTx/>
              <a:buNone/>
            </a:pPr>
            <a:r>
              <a:rPr lang="it-IT" dirty="0" smtClean="0"/>
              <a:t>Nel nostro modello, il diabete sembra avere un effetto protettivo: la presenza di questa comorbilità sembra associata ad un </a:t>
            </a:r>
            <a:r>
              <a:rPr lang="it-IT" b="1" dirty="0" smtClean="0"/>
              <a:t>rischio leggermente minore di mortalità precoce</a:t>
            </a:r>
            <a:r>
              <a:rPr lang="it-IT" dirty="0" smtClean="0"/>
              <a:t>. Si tratta di un risultato </a:t>
            </a:r>
            <a:r>
              <a:rPr lang="it-IT" b="1" dirty="0" smtClean="0"/>
              <a:t>paradossale</a:t>
            </a:r>
            <a:r>
              <a:rPr lang="it-IT" dirty="0" smtClean="0"/>
              <a:t>:</a:t>
            </a:r>
            <a:r>
              <a:rPr lang="it-IT" baseline="0" dirty="0" smtClean="0"/>
              <a:t> </a:t>
            </a:r>
            <a:r>
              <a:rPr lang="it-IT" dirty="0" smtClean="0"/>
              <a:t>il diabete non protegge dalla morte precoce.</a:t>
            </a:r>
            <a:r>
              <a:rPr lang="it-IT" baseline="0" dirty="0" smtClean="0"/>
              <a:t> Nel </a:t>
            </a:r>
            <a:r>
              <a:rPr lang="it-IT" dirty="0" smtClean="0"/>
              <a:t>gruppo di pazienti selezionati (trattati con i</a:t>
            </a:r>
            <a:r>
              <a:rPr lang="it-IT" baseline="0" dirty="0" smtClean="0"/>
              <a:t> presidi in studio</a:t>
            </a:r>
            <a:r>
              <a:rPr lang="it-IT" dirty="0" smtClean="0"/>
              <a:t>) e a </a:t>
            </a:r>
            <a:r>
              <a:rPr lang="it-IT" b="1" dirty="0" smtClean="0"/>
              <a:t>parità di tutte le altre variabili del modello</a:t>
            </a:r>
            <a:r>
              <a:rPr lang="it-IT" dirty="0" smtClean="0"/>
              <a:t>, la presenza di questa comorbidità probabilmente </a:t>
            </a:r>
            <a:r>
              <a:rPr lang="it-IT" b="1" dirty="0" smtClean="0"/>
              <a:t>caratterizza</a:t>
            </a:r>
            <a:r>
              <a:rPr lang="it-IT" dirty="0" smtClean="0"/>
              <a:t> </a:t>
            </a:r>
            <a:r>
              <a:rPr lang="it-IT" b="1" dirty="0" smtClean="0"/>
              <a:t>pazienti globalmente meno gravi</a:t>
            </a:r>
            <a:r>
              <a:rPr lang="it-IT" dirty="0" smtClean="0"/>
              <a:t>, risultando protettiva.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B0C5B-1514-4F50-A404-A002031C6876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1657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B0C5B-1514-4F50-A404-A002031C6876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05916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B0C5B-1514-4F50-A404-A002031C6876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52997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B0C5B-1514-4F50-A404-A002031C6876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45390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B0C5B-1514-4F50-A404-A002031C6876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67498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B0C5B-1514-4F50-A404-A002031C6876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19964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B0C5B-1514-4F50-A404-A002031C6876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55983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Disponiamo</a:t>
            </a:r>
            <a:r>
              <a:rPr lang="it-IT" baseline="0" dirty="0" smtClean="0"/>
              <a:t> dei dati di tutti i pazienti ammessi nei 15 centri di terapia semi-intensiva aderenti al progetto negli anni dal 2022 al 2024.</a:t>
            </a:r>
          </a:p>
          <a:p>
            <a:r>
              <a:rPr lang="it-IT" baseline="0" dirty="0" smtClean="0"/>
              <a:t>Selezioniamo i soli dati validi per la valutazione dell’esito in TSI escludendo i pazienti ammessi in reparto per sedazione palliativa.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B0C5B-1514-4F50-A404-A002031C6876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66348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La</a:t>
            </a:r>
            <a:r>
              <a:rPr lang="it-IT" baseline="0" dirty="0" smtClean="0"/>
              <a:t> quota di pazienti che decede in reparto è pari all’8,6%. In questo grafico è mostrato il timing del decesso. In nero la % di decesso per giorno e in rosso la % cumulata.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B0C5B-1514-4F50-A404-A002031C6876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7707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B0C5B-1514-4F50-A404-A002031C6876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4613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D066D13-FA9E-49D8-AC51-04E29640C3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04F2301-B773-4B76-B75D-EC3E905AD8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58BF13A-8C08-4A54-B2B0-DD6137FDC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40BC9-F9C2-41CE-951F-78C645BC5C18}" type="datetimeFigureOut">
              <a:rPr lang="it-IT" smtClean="0"/>
              <a:t>07/11/2025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CDEAA3B-ADD5-4CF3-BF34-9315B2C97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27D46FD-957E-45FC-8BBA-0875B3540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36A56-297F-466A-9E35-856083A636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3398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3FB9C7F-DFB5-4505-ADF6-85CCC65B6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5C435E9-AE27-4131-8E23-FECF9AD46E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E93FA59-D9D6-4858-A953-E46C9507C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40BC9-F9C2-41CE-951F-78C645BC5C18}" type="datetimeFigureOut">
              <a:rPr lang="it-IT" smtClean="0"/>
              <a:t>07/11/2025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BB9C8FE-C99A-47BC-828C-C7DC258F0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AD8BEA2-0F52-4A19-BF98-C1008CA56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36A56-297F-466A-9E35-856083A636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5229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A68E71B0-85F8-471B-87E8-273ED7AC16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821E2FC-586F-493F-B507-AE3BA17979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C295FCF-53D2-4FB9-8F7B-C629A02D2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40BC9-F9C2-41CE-951F-78C645BC5C18}" type="datetimeFigureOut">
              <a:rPr lang="it-IT" smtClean="0"/>
              <a:t>07/11/2025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DE9E3D9-237C-4BD4-B2CB-395CEFE96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A182D81-F1EA-4AC9-9BEB-916858228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36A56-297F-466A-9E35-856083A636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39407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0" i="0">
                <a:solidFill>
                  <a:srgbClr val="58595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3719C523-FB1B-D04B-9939-3D64859B5556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09600" y="322856"/>
            <a:ext cx="10972800" cy="8743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CLICK TO EDIT MASTER TITLE STYLE</a:t>
            </a:r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 sz="1800" b="0" i="0">
                <a:latin typeface="Times New Roman" charset="0"/>
                <a:ea typeface="Times New Roman" charset="0"/>
                <a:cs typeface="Times New Roman" charset="0"/>
              </a:defRPr>
            </a:lvl1pPr>
            <a:lvl2pPr>
              <a:lnSpc>
                <a:spcPct val="100000"/>
              </a:lnSpc>
              <a:defRPr sz="1800" b="0" i="0"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lnSpc>
                <a:spcPct val="100000"/>
              </a:lnSpc>
              <a:defRPr sz="1800" b="0" i="0">
                <a:latin typeface="Times New Roman" charset="0"/>
                <a:ea typeface="Times New Roman" charset="0"/>
                <a:cs typeface="Times New Roman" charset="0"/>
              </a:defRPr>
            </a:lvl3pPr>
            <a:lvl4pPr>
              <a:lnSpc>
                <a:spcPct val="100000"/>
              </a:lnSpc>
              <a:defRPr sz="1800" b="0" i="0">
                <a:latin typeface="Times New Roman" charset="0"/>
                <a:ea typeface="Times New Roman" charset="0"/>
                <a:cs typeface="Times New Roman" charset="0"/>
              </a:defRPr>
            </a:lvl4pPr>
            <a:lvl5pPr>
              <a:lnSpc>
                <a:spcPct val="100000"/>
              </a:lnSpc>
              <a:defRPr sz="1800" b="0" i="0">
                <a:latin typeface="Times New Roman" charset="0"/>
                <a:ea typeface="Times New Roman" charset="0"/>
                <a:cs typeface="Times New Roman" charset="0"/>
              </a:defRPr>
            </a:lvl5pPr>
          </a:lstStyle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text </a:t>
            </a:r>
            <a:r>
              <a:rPr lang="it-IT" dirty="0" err="1"/>
              <a:t>styles</a:t>
            </a:r>
            <a:endParaRPr lang="it-IT" dirty="0"/>
          </a:p>
          <a:p>
            <a:pPr lvl="1"/>
            <a:r>
              <a:rPr lang="it-IT" dirty="0"/>
              <a:t>Second </a:t>
            </a:r>
            <a:r>
              <a:rPr lang="it-IT" dirty="0" err="1"/>
              <a:t>level</a:t>
            </a:r>
            <a:endParaRPr lang="it-IT" dirty="0"/>
          </a:p>
          <a:p>
            <a:pPr lvl="2"/>
            <a:r>
              <a:rPr lang="it-IT" dirty="0"/>
              <a:t>Third </a:t>
            </a:r>
            <a:r>
              <a:rPr lang="it-IT" dirty="0" err="1"/>
              <a:t>level</a:t>
            </a:r>
            <a:endParaRPr lang="it-IT" dirty="0"/>
          </a:p>
          <a:p>
            <a:pPr lvl="3"/>
            <a:r>
              <a:rPr lang="it-IT" dirty="0" err="1"/>
              <a:t>Fourth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lvl="4"/>
            <a:r>
              <a:rPr lang="it-IT" dirty="0" err="1"/>
              <a:t>Fifth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150071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0" i="0">
                <a:solidFill>
                  <a:srgbClr val="58595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3719C523-FB1B-D04B-9939-3D64859B5556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09600" y="322856"/>
            <a:ext cx="10972800" cy="8743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CLICK TO EDIT MASTER TITLE STYLE</a:t>
            </a:r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 sz="1800" b="0" i="0">
                <a:latin typeface="Times New Roman" charset="0"/>
                <a:ea typeface="Times New Roman" charset="0"/>
                <a:cs typeface="Times New Roman" charset="0"/>
              </a:defRPr>
            </a:lvl1pPr>
            <a:lvl2pPr>
              <a:lnSpc>
                <a:spcPct val="100000"/>
              </a:lnSpc>
              <a:defRPr sz="1800" b="0" i="0"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lnSpc>
                <a:spcPct val="100000"/>
              </a:lnSpc>
              <a:defRPr sz="1800" b="0" i="0">
                <a:latin typeface="Times New Roman" charset="0"/>
                <a:ea typeface="Times New Roman" charset="0"/>
                <a:cs typeface="Times New Roman" charset="0"/>
              </a:defRPr>
            </a:lvl3pPr>
            <a:lvl4pPr>
              <a:lnSpc>
                <a:spcPct val="100000"/>
              </a:lnSpc>
              <a:defRPr sz="1800" b="0" i="0">
                <a:latin typeface="Times New Roman" charset="0"/>
                <a:ea typeface="Times New Roman" charset="0"/>
                <a:cs typeface="Times New Roman" charset="0"/>
              </a:defRPr>
            </a:lvl4pPr>
            <a:lvl5pPr>
              <a:lnSpc>
                <a:spcPct val="100000"/>
              </a:lnSpc>
              <a:defRPr sz="1800" b="0" i="0">
                <a:latin typeface="Times New Roman" charset="0"/>
                <a:ea typeface="Times New Roman" charset="0"/>
                <a:cs typeface="Times New Roman" charset="0"/>
              </a:defRPr>
            </a:lvl5pPr>
          </a:lstStyle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text </a:t>
            </a:r>
            <a:r>
              <a:rPr lang="it-IT" dirty="0" err="1"/>
              <a:t>styles</a:t>
            </a:r>
            <a:endParaRPr lang="it-IT" dirty="0"/>
          </a:p>
          <a:p>
            <a:pPr lvl="1"/>
            <a:r>
              <a:rPr lang="it-IT" dirty="0"/>
              <a:t>Second </a:t>
            </a:r>
            <a:r>
              <a:rPr lang="it-IT" dirty="0" err="1"/>
              <a:t>level</a:t>
            </a:r>
            <a:endParaRPr lang="it-IT" dirty="0"/>
          </a:p>
          <a:p>
            <a:pPr lvl="2"/>
            <a:r>
              <a:rPr lang="it-IT" dirty="0"/>
              <a:t>Third </a:t>
            </a:r>
            <a:r>
              <a:rPr lang="it-IT" dirty="0" err="1"/>
              <a:t>level</a:t>
            </a:r>
            <a:endParaRPr lang="it-IT" dirty="0"/>
          </a:p>
          <a:p>
            <a:pPr lvl="3"/>
            <a:r>
              <a:rPr lang="it-IT" dirty="0" err="1"/>
              <a:t>Fourth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lvl="4"/>
            <a:r>
              <a:rPr lang="it-IT" dirty="0" err="1"/>
              <a:t>Fifth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426480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0" i="0">
                <a:solidFill>
                  <a:srgbClr val="58595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19C523-FB1B-D04B-9939-3D64859B5556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09600" y="322856"/>
            <a:ext cx="10972800" cy="8743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CLICK TO EDIT MASTER TITLE STYLE</a:t>
            </a:r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 sz="1800" b="0" i="0">
                <a:latin typeface="Times New Roman" charset="0"/>
                <a:ea typeface="Times New Roman" charset="0"/>
                <a:cs typeface="Times New Roman" charset="0"/>
              </a:defRPr>
            </a:lvl1pPr>
            <a:lvl2pPr>
              <a:lnSpc>
                <a:spcPct val="100000"/>
              </a:lnSpc>
              <a:defRPr sz="1800" b="0" i="0"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lnSpc>
                <a:spcPct val="100000"/>
              </a:lnSpc>
              <a:defRPr sz="1800" b="0" i="0">
                <a:latin typeface="Times New Roman" charset="0"/>
                <a:ea typeface="Times New Roman" charset="0"/>
                <a:cs typeface="Times New Roman" charset="0"/>
              </a:defRPr>
            </a:lvl3pPr>
            <a:lvl4pPr>
              <a:lnSpc>
                <a:spcPct val="100000"/>
              </a:lnSpc>
              <a:defRPr sz="1800" b="0" i="0">
                <a:latin typeface="Times New Roman" charset="0"/>
                <a:ea typeface="Times New Roman" charset="0"/>
                <a:cs typeface="Times New Roman" charset="0"/>
              </a:defRPr>
            </a:lvl4pPr>
            <a:lvl5pPr>
              <a:lnSpc>
                <a:spcPct val="100000"/>
              </a:lnSpc>
              <a:defRPr sz="1800" b="0" i="0">
                <a:latin typeface="Times New Roman" charset="0"/>
                <a:ea typeface="Times New Roman" charset="0"/>
                <a:cs typeface="Times New Roman" charset="0"/>
              </a:defRPr>
            </a:lvl5pPr>
          </a:lstStyle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text </a:t>
            </a:r>
            <a:r>
              <a:rPr lang="it-IT" dirty="0" err="1"/>
              <a:t>styles</a:t>
            </a:r>
            <a:endParaRPr lang="it-IT" dirty="0"/>
          </a:p>
          <a:p>
            <a:pPr lvl="1"/>
            <a:r>
              <a:rPr lang="it-IT" dirty="0"/>
              <a:t>Second </a:t>
            </a:r>
            <a:r>
              <a:rPr lang="it-IT" dirty="0" err="1"/>
              <a:t>level</a:t>
            </a:r>
            <a:endParaRPr lang="it-IT" dirty="0"/>
          </a:p>
          <a:p>
            <a:pPr lvl="2"/>
            <a:r>
              <a:rPr lang="it-IT" dirty="0"/>
              <a:t>Third </a:t>
            </a:r>
            <a:r>
              <a:rPr lang="it-IT" dirty="0" err="1"/>
              <a:t>level</a:t>
            </a:r>
            <a:endParaRPr lang="it-IT" dirty="0"/>
          </a:p>
          <a:p>
            <a:pPr lvl="3"/>
            <a:r>
              <a:rPr lang="it-IT" dirty="0" err="1"/>
              <a:t>Fourth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lvl="4"/>
            <a:r>
              <a:rPr lang="it-IT" dirty="0" err="1"/>
              <a:t>Fifth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5520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662FC90-B1DB-4A37-B7FA-31E4253FA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550E92D-9727-473B-A622-4AE4C2FF41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BF8EB2B-D0D1-4DA7-B6F9-7C00B636E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40BC9-F9C2-41CE-951F-78C645BC5C18}" type="datetimeFigureOut">
              <a:rPr lang="it-IT" smtClean="0"/>
              <a:t>07/11/2025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7487C2C-B6BC-4CC9-ABB3-F748823DF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2ED7575-416C-42E8-BE93-C176B65B9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36A56-297F-466A-9E35-856083A636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6907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38827B3-F053-4A10-94A8-67581364C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1EADD6A-58CC-4B41-ADC0-D465820E08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D97B9BD-4E73-46F8-A365-0DDDB72C5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40BC9-F9C2-41CE-951F-78C645BC5C18}" type="datetimeFigureOut">
              <a:rPr lang="it-IT" smtClean="0"/>
              <a:t>07/11/2025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4D7D46E-8BCF-48EA-A105-07C0AA7EF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ED8D151-56B7-475D-BD57-FB86A5EF2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36A56-297F-466A-9E35-856083A636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5639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DD7CC20-61A6-4E20-A225-E60BEA667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B98826F-5EAF-474D-90F7-7A42372EDE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BB92F59-6CDC-4482-9172-F561D98A49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CAAE56F-576E-4C21-B166-1542822A3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40BC9-F9C2-41CE-951F-78C645BC5C18}" type="datetimeFigureOut">
              <a:rPr lang="it-IT" smtClean="0"/>
              <a:t>07/11/2025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3BFEF69-DABB-436C-A71E-489346D03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2B7CFA3-AF80-4D5D-916A-01D99FB75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36A56-297F-466A-9E35-856083A636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4909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126F98C-3F3B-452F-93CE-2E50A11EE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8F27593-938F-4898-BA30-FD5BDCD08E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C3C9A88-89B0-4298-B45A-A759A50FA6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E38B492-3DBD-480A-8B28-156B53D263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B1729273-4F51-47CC-80BA-39CB6BF402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F3BCA413-55E6-48D1-9FD9-EF7654672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40BC9-F9C2-41CE-951F-78C645BC5C18}" type="datetimeFigureOut">
              <a:rPr lang="it-IT" smtClean="0"/>
              <a:t>07/11/2025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574C419-04CB-4836-B331-9F0419306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E450CF5-EA9C-4F60-8274-C85F43076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36A56-297F-466A-9E35-856083A636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7056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00ADD7C-3B94-49FC-AC93-1A79DDA79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60EE452-46D6-4D00-92F8-98A785F96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40BC9-F9C2-41CE-951F-78C645BC5C18}" type="datetimeFigureOut">
              <a:rPr lang="it-IT" smtClean="0"/>
              <a:t>07/11/2025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045471C-E198-4BDB-97F8-016093F67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D5137DD-4E1D-4936-B538-719F4DB28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36A56-297F-466A-9E35-856083A636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4447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0915EBE4-278A-4553-9FFE-25341061C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40BC9-F9C2-41CE-951F-78C645BC5C18}" type="datetimeFigureOut">
              <a:rPr lang="it-IT" smtClean="0"/>
              <a:t>07/11/2025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F80CBF0-E145-49E7-8653-0FED60414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B7E2263-B987-4B68-9E6B-D86BD69D0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36A56-297F-466A-9E35-856083A636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6483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4C0F88-F42C-45E9-BBEC-E136B5983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053D066-F18E-4B90-921A-5F7EC7180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7104053-D3F6-496D-8F06-0E954E0E24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D55537B-2A75-47F3-81DC-AB245C504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40BC9-F9C2-41CE-951F-78C645BC5C18}" type="datetimeFigureOut">
              <a:rPr lang="it-IT" smtClean="0"/>
              <a:t>07/11/2025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997916E-C5E2-460C-BE62-E474CCBBD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7B811C4-23BF-406D-8B00-021C7B9A3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36A56-297F-466A-9E35-856083A636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1677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72EBF12-C5EF-4DD2-918A-0D4820D0B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B637BB24-FEEF-41AC-A367-1DEBAE017C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783B142-DC4D-4EC8-91E1-2DBFA101E5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9524A9A-7DD8-46B5-95C1-DF20A6E3E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40BC9-F9C2-41CE-951F-78C645BC5C18}" type="datetimeFigureOut">
              <a:rPr lang="it-IT" smtClean="0"/>
              <a:t>07/11/2025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75539D9-6D6C-4E57-928F-A6D624338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04B4005-AFCC-4A5F-9360-B2782F907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36A56-297F-466A-9E35-856083A636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6158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C4DFA965-306E-4C5A-B067-52FC45A7F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CBFCD3A-5F1F-46D2-91B6-58BD2160B9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90DB2A1-2236-4191-BF05-5C4DCBDFCF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40BC9-F9C2-41CE-951F-78C645BC5C18}" type="datetimeFigureOut">
              <a:rPr lang="it-IT" smtClean="0"/>
              <a:t>07/11/2025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A8D52E8-0D99-49D5-AA85-3AFDB2DE0A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41C5E64-5CCF-4525-A727-7123AD9FDC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36A56-297F-466A-9E35-856083A636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0240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22856"/>
            <a:ext cx="10972800" cy="8743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0" i="0">
                <a:solidFill>
                  <a:srgbClr val="58595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3C763E93-9AB7-AC4A-96DD-69102CFCD89D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09600" y="1286566"/>
            <a:ext cx="10972800" cy="0"/>
          </a:xfrm>
          <a:prstGeom prst="line">
            <a:avLst/>
          </a:prstGeom>
          <a:ln>
            <a:solidFill>
              <a:srgbClr val="F1BC8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9260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hf hdr="0" ftr="0" dt="0"/>
  <p:txStyles>
    <p:titleStyle>
      <a:lvl1pPr algn="l" defTabSz="228600" rtl="0" eaLnBrk="1" latinLnBrk="0" hangingPunct="1">
        <a:spcBef>
          <a:spcPct val="0"/>
        </a:spcBef>
        <a:buNone/>
        <a:defRPr sz="2400" b="1" i="0" kern="1200">
          <a:solidFill>
            <a:srgbClr val="58595B"/>
          </a:solidFill>
          <a:latin typeface="Arial" charset="0"/>
          <a:ea typeface="Arial" charset="0"/>
          <a:cs typeface="Arial" charset="0"/>
        </a:defRPr>
      </a:lvl1pPr>
    </p:titleStyle>
    <p:bodyStyle>
      <a:lvl1pPr marL="0" indent="0" algn="l" defTabSz="228600" rtl="0" eaLnBrk="1" latinLnBrk="0" hangingPunct="1">
        <a:spcBef>
          <a:spcPct val="20000"/>
        </a:spcBef>
        <a:buFont typeface="Arial"/>
        <a:buNone/>
        <a:defRPr sz="1600" kern="1200">
          <a:solidFill>
            <a:srgbClr val="58595B"/>
          </a:solidFill>
          <a:latin typeface="Times Roman"/>
          <a:ea typeface="+mn-ea"/>
          <a:cs typeface="Times Roman"/>
        </a:defRPr>
      </a:lvl1pPr>
      <a:lvl2pPr marL="228600" indent="0" algn="l" defTabSz="228600" rtl="0" eaLnBrk="1" latinLnBrk="0" hangingPunct="1">
        <a:spcBef>
          <a:spcPct val="20000"/>
        </a:spcBef>
        <a:buFont typeface="Arial"/>
        <a:buNone/>
        <a:defRPr sz="1600" kern="1200">
          <a:solidFill>
            <a:srgbClr val="58595B"/>
          </a:solidFill>
          <a:latin typeface="Times Roman"/>
          <a:ea typeface="+mn-ea"/>
          <a:cs typeface="Times Roman"/>
        </a:defRPr>
      </a:lvl2pPr>
      <a:lvl3pPr marL="457200" indent="0" algn="l" defTabSz="228600" rtl="0" eaLnBrk="1" latinLnBrk="0" hangingPunct="1">
        <a:spcBef>
          <a:spcPct val="20000"/>
        </a:spcBef>
        <a:buFont typeface="Arial"/>
        <a:buNone/>
        <a:defRPr sz="1600" kern="1200">
          <a:solidFill>
            <a:srgbClr val="58595B"/>
          </a:solidFill>
          <a:latin typeface="Times Roman"/>
          <a:ea typeface="+mn-ea"/>
          <a:cs typeface="Times Roman"/>
        </a:defRPr>
      </a:lvl3pPr>
      <a:lvl4pPr marL="685800" indent="0" algn="l" defTabSz="228600" rtl="0" eaLnBrk="1" latinLnBrk="0" hangingPunct="1">
        <a:spcBef>
          <a:spcPct val="20000"/>
        </a:spcBef>
        <a:buFont typeface="Arial"/>
        <a:buNone/>
        <a:defRPr sz="1600" kern="1200">
          <a:solidFill>
            <a:srgbClr val="58595B"/>
          </a:solidFill>
          <a:latin typeface="Times Roman"/>
          <a:ea typeface="+mn-ea"/>
          <a:cs typeface="Times Roman"/>
        </a:defRPr>
      </a:lvl4pPr>
      <a:lvl5pPr marL="914400" indent="0" algn="l" defTabSz="228600" rtl="0" eaLnBrk="1" latinLnBrk="0" hangingPunct="1">
        <a:spcBef>
          <a:spcPct val="20000"/>
        </a:spcBef>
        <a:buFont typeface="Arial"/>
        <a:buNone/>
        <a:defRPr sz="1600" kern="1200">
          <a:solidFill>
            <a:srgbClr val="58595B"/>
          </a:solidFill>
          <a:latin typeface="Times Roman"/>
          <a:ea typeface="+mn-ea"/>
          <a:cs typeface="Times Roman"/>
        </a:defRPr>
      </a:lvl5pPr>
      <a:lvl6pPr marL="1257300" indent="-114300" algn="l" defTabSz="228600" rtl="0" eaLnBrk="1" latinLnBrk="0" hangingPunct="1">
        <a:spcBef>
          <a:spcPct val="20000"/>
        </a:spcBef>
        <a:buFont typeface="Arial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228600" rtl="0" eaLnBrk="1" latinLnBrk="0" hangingPunct="1">
        <a:spcBef>
          <a:spcPct val="20000"/>
        </a:spcBef>
        <a:buFont typeface="Arial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228600" rtl="0" eaLnBrk="1" latinLnBrk="0" hangingPunct="1">
        <a:spcBef>
          <a:spcPct val="20000"/>
        </a:spcBef>
        <a:buFont typeface="Arial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228600" rtl="0" eaLnBrk="1" latinLnBrk="0" hangingPunct="1">
        <a:spcBef>
          <a:spcPct val="20000"/>
        </a:spcBef>
        <a:buFont typeface="Arial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22856"/>
            <a:ext cx="10972800" cy="8743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0" i="0">
                <a:solidFill>
                  <a:srgbClr val="58595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63E93-9AB7-AC4A-96DD-69102CFCD89D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09600" y="1286566"/>
            <a:ext cx="10972800" cy="0"/>
          </a:xfrm>
          <a:prstGeom prst="line">
            <a:avLst/>
          </a:prstGeom>
          <a:ln>
            <a:solidFill>
              <a:srgbClr val="F1BC8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4205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hf hdr="0" ftr="0" dt="0"/>
  <p:txStyles>
    <p:titleStyle>
      <a:lvl1pPr algn="l" defTabSz="228600" rtl="0" eaLnBrk="1" latinLnBrk="0" hangingPunct="1">
        <a:spcBef>
          <a:spcPct val="0"/>
        </a:spcBef>
        <a:buNone/>
        <a:defRPr sz="2400" b="1" i="0" kern="1200">
          <a:solidFill>
            <a:srgbClr val="58595B"/>
          </a:solidFill>
          <a:latin typeface="Arial" charset="0"/>
          <a:ea typeface="Arial" charset="0"/>
          <a:cs typeface="Arial" charset="0"/>
        </a:defRPr>
      </a:lvl1pPr>
    </p:titleStyle>
    <p:bodyStyle>
      <a:lvl1pPr marL="0" indent="0" algn="l" defTabSz="228600" rtl="0" eaLnBrk="1" latinLnBrk="0" hangingPunct="1">
        <a:spcBef>
          <a:spcPct val="20000"/>
        </a:spcBef>
        <a:buFont typeface="Arial"/>
        <a:buNone/>
        <a:defRPr sz="1600" kern="1200">
          <a:solidFill>
            <a:srgbClr val="58595B"/>
          </a:solidFill>
          <a:latin typeface="Times Roman"/>
          <a:ea typeface="+mn-ea"/>
          <a:cs typeface="Times Roman"/>
        </a:defRPr>
      </a:lvl1pPr>
      <a:lvl2pPr marL="228600" indent="0" algn="l" defTabSz="228600" rtl="0" eaLnBrk="1" latinLnBrk="0" hangingPunct="1">
        <a:spcBef>
          <a:spcPct val="20000"/>
        </a:spcBef>
        <a:buFont typeface="Arial"/>
        <a:buNone/>
        <a:defRPr sz="1600" kern="1200">
          <a:solidFill>
            <a:srgbClr val="58595B"/>
          </a:solidFill>
          <a:latin typeface="Times Roman"/>
          <a:ea typeface="+mn-ea"/>
          <a:cs typeface="Times Roman"/>
        </a:defRPr>
      </a:lvl2pPr>
      <a:lvl3pPr marL="457200" indent="0" algn="l" defTabSz="228600" rtl="0" eaLnBrk="1" latinLnBrk="0" hangingPunct="1">
        <a:spcBef>
          <a:spcPct val="20000"/>
        </a:spcBef>
        <a:buFont typeface="Arial"/>
        <a:buNone/>
        <a:defRPr sz="1600" kern="1200">
          <a:solidFill>
            <a:srgbClr val="58595B"/>
          </a:solidFill>
          <a:latin typeface="Times Roman"/>
          <a:ea typeface="+mn-ea"/>
          <a:cs typeface="Times Roman"/>
        </a:defRPr>
      </a:lvl3pPr>
      <a:lvl4pPr marL="685800" indent="0" algn="l" defTabSz="228600" rtl="0" eaLnBrk="1" latinLnBrk="0" hangingPunct="1">
        <a:spcBef>
          <a:spcPct val="20000"/>
        </a:spcBef>
        <a:buFont typeface="Arial"/>
        <a:buNone/>
        <a:defRPr sz="1600" kern="1200">
          <a:solidFill>
            <a:srgbClr val="58595B"/>
          </a:solidFill>
          <a:latin typeface="Times Roman"/>
          <a:ea typeface="+mn-ea"/>
          <a:cs typeface="Times Roman"/>
        </a:defRPr>
      </a:lvl4pPr>
      <a:lvl5pPr marL="914400" indent="0" algn="l" defTabSz="228600" rtl="0" eaLnBrk="1" latinLnBrk="0" hangingPunct="1">
        <a:spcBef>
          <a:spcPct val="20000"/>
        </a:spcBef>
        <a:buFont typeface="Arial"/>
        <a:buNone/>
        <a:defRPr sz="1600" kern="1200">
          <a:solidFill>
            <a:srgbClr val="58595B"/>
          </a:solidFill>
          <a:latin typeface="Times Roman"/>
          <a:ea typeface="+mn-ea"/>
          <a:cs typeface="Times Roman"/>
        </a:defRPr>
      </a:lvl5pPr>
      <a:lvl6pPr marL="1257300" indent="-114300" algn="l" defTabSz="228600" rtl="0" eaLnBrk="1" latinLnBrk="0" hangingPunct="1">
        <a:spcBef>
          <a:spcPct val="20000"/>
        </a:spcBef>
        <a:buFont typeface="Arial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228600" rtl="0" eaLnBrk="1" latinLnBrk="0" hangingPunct="1">
        <a:spcBef>
          <a:spcPct val="20000"/>
        </a:spcBef>
        <a:buFont typeface="Arial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228600" rtl="0" eaLnBrk="1" latinLnBrk="0" hangingPunct="1">
        <a:spcBef>
          <a:spcPct val="20000"/>
        </a:spcBef>
        <a:buFont typeface="Arial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228600" rtl="0" eaLnBrk="1" latinLnBrk="0" hangingPunct="1">
        <a:spcBef>
          <a:spcPct val="20000"/>
        </a:spcBef>
        <a:buFont typeface="Arial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5.png"/><Relationship Id="rId7" Type="http://schemas.openxmlformats.org/officeDocument/2006/relationships/image" Target="../media/image4.svg"/><Relationship Id="rId12" Type="http://schemas.openxmlformats.org/officeDocument/2006/relationships/image" Target="../media/image14.png"/><Relationship Id="rId17" Type="http://schemas.openxmlformats.org/officeDocument/2006/relationships/image" Target="../media/image16.sv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11" Type="http://schemas.openxmlformats.org/officeDocument/2006/relationships/image" Target="../media/image8.svg"/><Relationship Id="rId5" Type="http://schemas.openxmlformats.org/officeDocument/2006/relationships/image" Target="../media/image2.svg"/><Relationship Id="rId15" Type="http://schemas.openxmlformats.org/officeDocument/2006/relationships/image" Target="../media/image14.svg"/><Relationship Id="rId10" Type="http://schemas.openxmlformats.org/officeDocument/2006/relationships/image" Target="../media/image13.png"/><Relationship Id="rId19" Type="http://schemas.openxmlformats.org/officeDocument/2006/relationships/image" Target="../media/image10.svg"/><Relationship Id="rId4" Type="http://schemas.openxmlformats.org/officeDocument/2006/relationships/image" Target="../media/image10.png"/><Relationship Id="rId9" Type="http://schemas.openxmlformats.org/officeDocument/2006/relationships/image" Target="../media/image6.svg"/><Relationship Id="rId1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5.png"/><Relationship Id="rId7" Type="http://schemas.openxmlformats.org/officeDocument/2006/relationships/image" Target="../media/image4.svg"/><Relationship Id="rId12" Type="http://schemas.openxmlformats.org/officeDocument/2006/relationships/image" Target="../media/image14.png"/><Relationship Id="rId17" Type="http://schemas.openxmlformats.org/officeDocument/2006/relationships/image" Target="../media/image16.sv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11" Type="http://schemas.openxmlformats.org/officeDocument/2006/relationships/image" Target="../media/image8.svg"/><Relationship Id="rId5" Type="http://schemas.openxmlformats.org/officeDocument/2006/relationships/image" Target="../media/image2.svg"/><Relationship Id="rId15" Type="http://schemas.openxmlformats.org/officeDocument/2006/relationships/image" Target="../media/image14.svg"/><Relationship Id="rId10" Type="http://schemas.openxmlformats.org/officeDocument/2006/relationships/image" Target="../media/image13.png"/><Relationship Id="rId19" Type="http://schemas.openxmlformats.org/officeDocument/2006/relationships/image" Target="../media/image10.svg"/><Relationship Id="rId4" Type="http://schemas.openxmlformats.org/officeDocument/2006/relationships/image" Target="../media/image10.png"/><Relationship Id="rId9" Type="http://schemas.openxmlformats.org/officeDocument/2006/relationships/image" Target="../media/image6.svg"/><Relationship Id="rId1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10.png"/><Relationship Id="rId21" Type="http://schemas.openxmlformats.org/officeDocument/2006/relationships/image" Target="../media/image6.svg"/><Relationship Id="rId7" Type="http://schemas.openxmlformats.org/officeDocument/2006/relationships/image" Target="../media/image12.png"/><Relationship Id="rId17" Type="http://schemas.openxmlformats.org/officeDocument/2006/relationships/image" Target="../media/image16.svg"/><Relationship Id="rId2" Type="http://schemas.openxmlformats.org/officeDocument/2006/relationships/image" Target="../media/image5.png"/><Relationship Id="rId16" Type="http://schemas.openxmlformats.org/officeDocument/2006/relationships/image" Target="../media/image16.png"/><Relationship Id="rId20" Type="http://schemas.openxmlformats.org/officeDocument/2006/relationships/image" Target="../media/image8.sv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svg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5" Type="http://schemas.openxmlformats.org/officeDocument/2006/relationships/image" Target="../media/image14.svg"/><Relationship Id="rId10" Type="http://schemas.openxmlformats.org/officeDocument/2006/relationships/image" Target="../media/image8.svg"/><Relationship Id="rId19" Type="http://schemas.openxmlformats.org/officeDocument/2006/relationships/image" Target="../media/image10.svg"/><Relationship Id="rId4" Type="http://schemas.openxmlformats.org/officeDocument/2006/relationships/image" Target="../media/image2.svg"/><Relationship Id="rId9" Type="http://schemas.openxmlformats.org/officeDocument/2006/relationships/image" Target="../media/image13.png"/><Relationship Id="rId1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MN_Orizzontale_RGB_Negativo.png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7303" y="6036781"/>
            <a:ext cx="2904490" cy="47879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419" y="784985"/>
            <a:ext cx="6205215" cy="6205215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4850" y="3935"/>
            <a:ext cx="7677150" cy="781050"/>
          </a:xfrm>
          <a:prstGeom prst="rect">
            <a:avLst/>
          </a:prstGeom>
        </p:spPr>
      </p:pic>
      <p:pic>
        <p:nvPicPr>
          <p:cNvPr id="2" name="Picture 1" descr="Untitled-3-azzurr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5"/>
            <a:ext cx="7393258" cy="6858000"/>
          </a:xfrm>
          <a:prstGeom prst="rect">
            <a:avLst/>
          </a:prstGeom>
        </p:spPr>
      </p:pic>
      <p:sp>
        <p:nvSpPr>
          <p:cNvPr id="10" name="Title 6"/>
          <p:cNvSpPr txBox="1"/>
          <p:nvPr/>
        </p:nvSpPr>
        <p:spPr>
          <a:xfrm>
            <a:off x="237736" y="2034010"/>
            <a:ext cx="5850947" cy="19389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2860" rIns="22860" anchor="ctr">
            <a:spAutoFit/>
          </a:bodyPr>
          <a:lstStyle/>
          <a:p>
            <a:pPr defTabSz="228600">
              <a:defRPr sz="12000">
                <a:solidFill>
                  <a:srgbClr val="6B6C6E"/>
                </a:solidFill>
                <a:latin typeface="Assistant"/>
                <a:ea typeface="Assistant"/>
                <a:cs typeface="Assistant"/>
                <a:sym typeface="Assistant"/>
              </a:defRPr>
            </a:pPr>
            <a:r>
              <a:rPr lang="it-IT" sz="4000" dirty="0">
                <a:solidFill>
                  <a:srgbClr val="8319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Analisi della </a:t>
            </a:r>
            <a:endParaRPr lang="it-IT" sz="4000" dirty="0" smtClean="0">
              <a:solidFill>
                <a:srgbClr val="83193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  <a:p>
            <a:pPr defTabSz="228600">
              <a:defRPr sz="12000">
                <a:solidFill>
                  <a:srgbClr val="6B6C6E"/>
                </a:solidFill>
                <a:latin typeface="Assistant"/>
                <a:ea typeface="Assistant"/>
                <a:cs typeface="Assistant"/>
                <a:sym typeface="Assistant"/>
              </a:defRPr>
            </a:pPr>
            <a:r>
              <a:rPr lang="it-IT" sz="4000" b="1" dirty="0" smtClean="0">
                <a:solidFill>
                  <a:srgbClr val="8319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mortalità </a:t>
            </a:r>
            <a:r>
              <a:rPr lang="it-IT" sz="4000" b="1" dirty="0">
                <a:solidFill>
                  <a:srgbClr val="8319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precoce</a:t>
            </a:r>
            <a:r>
              <a:rPr lang="it-IT" sz="4000" dirty="0">
                <a:solidFill>
                  <a:srgbClr val="8319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 in terapia semintensiva</a:t>
            </a:r>
            <a:endParaRPr sz="4000" dirty="0">
              <a:solidFill>
                <a:srgbClr val="A8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82759" y="4835763"/>
            <a:ext cx="7176324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cs typeface="Arial" charset="0"/>
              </a:rPr>
              <a:t>Simone Matranga</a:t>
            </a:r>
          </a:p>
          <a:p>
            <a:r>
              <a:rPr lang="it-IT" sz="1600" dirty="0">
                <a:cs typeface="Arial" charset="0"/>
              </a:rPr>
              <a:t>Azienda Ospedaliero - Universitaria SS. Antonio e Biagio e Cesare Arrigo, </a:t>
            </a:r>
            <a:r>
              <a:rPr lang="it-IT" sz="1600" dirty="0" smtClean="0">
                <a:cs typeface="Arial" charset="0"/>
              </a:rPr>
              <a:t>Alessandria</a:t>
            </a:r>
          </a:p>
          <a:p>
            <a:endParaRPr lang="it-IT" sz="1600" dirty="0">
              <a:cs typeface="Arial" charset="0"/>
            </a:endParaRPr>
          </a:p>
          <a:p>
            <a:r>
              <a:rPr lang="it-IT" b="1" dirty="0" smtClean="0">
                <a:cs typeface="Arial" charset="0"/>
              </a:rPr>
              <a:t>Carlotta Rossi</a:t>
            </a:r>
          </a:p>
          <a:p>
            <a:r>
              <a:rPr lang="it-IT" sz="1600" dirty="0" smtClean="0">
                <a:cs typeface="Arial" charset="0"/>
              </a:rPr>
              <a:t>Centro di Coordinamento Fenice</a:t>
            </a:r>
          </a:p>
          <a:p>
            <a:r>
              <a:rPr lang="it-IT" sz="1600" dirty="0"/>
              <a:t>Istituto di Ricerche Farmacologiche Mario Negri IRCCS, Ranica (BG)</a:t>
            </a:r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6E11B4E-86E6-4148-8E0B-70FB97561D56}"/>
              </a:ext>
            </a:extLst>
          </p:cNvPr>
          <p:cNvSpPr txBox="1"/>
          <p:nvPr/>
        </p:nvSpPr>
        <p:spPr>
          <a:xfrm>
            <a:off x="128932" y="6464402"/>
            <a:ext cx="42435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i="1" dirty="0" smtClean="0"/>
              <a:t>Meeting Fenice 2025</a:t>
            </a:r>
            <a:r>
              <a:rPr lang="it-IT" sz="1400" i="1" dirty="0" smtClean="0"/>
              <a:t>, 7 novembre, </a:t>
            </a:r>
            <a:r>
              <a:rPr lang="it-IT" sz="1400" i="1" dirty="0"/>
              <a:t>Università di Catania</a:t>
            </a:r>
          </a:p>
        </p:txBody>
      </p:sp>
    </p:spTree>
    <p:extLst>
      <p:ext uri="{BB962C8B-B14F-4D97-AF65-F5344CB8AC3E}">
        <p14:creationId xmlns:p14="http://schemas.microsoft.com/office/powerpoint/2010/main" val="361394258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A5F9DE-AC2B-FDC9-AD73-2E1E6E8356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B9ECCDA7-2FD4-201A-47E6-AB2D3D61F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583" y="572884"/>
            <a:ext cx="10972800" cy="87437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Revisione</a:t>
            </a:r>
            <a:r>
              <a:rPr lang="it-IT" b="0" dirty="0"/>
              <a:t> del </a:t>
            </a:r>
            <a:r>
              <a:rPr lang="it-IT" dirty="0"/>
              <a:t>timing</a:t>
            </a:r>
            <a:r>
              <a:rPr lang="it-IT" b="0" dirty="0"/>
              <a:t> di mortalità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968AECA-D582-359C-A74D-A677446F42B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967" y="322856"/>
            <a:ext cx="1002913" cy="1002913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D812BC26-7776-F6DE-0A19-A5FB3B1429AA}"/>
              </a:ext>
            </a:extLst>
          </p:cNvPr>
          <p:cNvSpPr txBox="1"/>
          <p:nvPr/>
        </p:nvSpPr>
        <p:spPr>
          <a:xfrm>
            <a:off x="530088" y="1568741"/>
            <a:ext cx="110523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L’analisi dei dati raccolti ci ha spinto a restringere il campo di interesse </a:t>
            </a:r>
            <a:r>
              <a:rPr kumimoji="0" 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cercando 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 escludere condizioni irreversibili a lungo decorso che potessero inficiare </a:t>
            </a:r>
            <a:r>
              <a:rPr kumimoji="0" 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l’esito</a:t>
            </a: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Ci siamo così concentrati sui soli pazienti il cui esito fosse una mortalità a 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48 ore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idealmente considerato come il termine di inefficacia della terapia avviata o di inizio di desistenza di </a:t>
            </a:r>
            <a:r>
              <a:rPr kumimoji="0" 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cure</a:t>
            </a: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" name="Gruppo 6"/>
          <p:cNvGrpSpPr/>
          <p:nvPr/>
        </p:nvGrpSpPr>
        <p:grpSpPr>
          <a:xfrm>
            <a:off x="832291" y="2941774"/>
            <a:ext cx="10315384" cy="3916226"/>
            <a:chOff x="211026" y="1429984"/>
            <a:chExt cx="11431988" cy="5202593"/>
          </a:xfrm>
        </p:grpSpPr>
        <p:sp>
          <p:nvSpPr>
            <p:cNvPr id="9" name="CasellaDiTesto 8"/>
            <p:cNvSpPr txBox="1"/>
            <p:nvPr/>
          </p:nvSpPr>
          <p:spPr>
            <a:xfrm>
              <a:off x="5248102" y="6144859"/>
              <a:ext cx="2200102" cy="487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600" dirty="0" smtClean="0"/>
                <a:t>Giorno di decesso</a:t>
              </a:r>
              <a:endParaRPr lang="it-IT" sz="1600" dirty="0"/>
            </a:p>
          </p:txBody>
        </p:sp>
        <p:sp>
          <p:nvSpPr>
            <p:cNvPr id="10" name="CasellaDiTesto 9"/>
            <p:cNvSpPr txBox="1"/>
            <p:nvPr/>
          </p:nvSpPr>
          <p:spPr>
            <a:xfrm rot="16200000">
              <a:off x="-1456698" y="3288900"/>
              <a:ext cx="4066096" cy="7306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dirty="0" smtClean="0"/>
                <a:t>%  </a:t>
              </a:r>
              <a:r>
                <a:rPr lang="it-IT" dirty="0" smtClean="0">
                  <a:solidFill>
                    <a:schemeClr val="bg1">
                      <a:lumMod val="75000"/>
                    </a:schemeClr>
                  </a:solidFill>
                </a:rPr>
                <a:t>e</a:t>
              </a:r>
              <a:r>
                <a:rPr lang="it-IT" dirty="0" smtClean="0"/>
                <a:t>  </a:t>
              </a:r>
              <a:r>
                <a:rPr lang="it-IT" dirty="0" smtClean="0">
                  <a:solidFill>
                    <a:srgbClr val="FF0000"/>
                  </a:solidFill>
                </a:rPr>
                <a:t>% </a:t>
              </a:r>
              <a:r>
                <a:rPr lang="it-IT" dirty="0">
                  <a:solidFill>
                    <a:srgbClr val="FF0000"/>
                  </a:solidFill>
                </a:rPr>
                <a:t>cumulate</a:t>
              </a:r>
            </a:p>
            <a:p>
              <a:pPr algn="ctr"/>
              <a:endParaRPr lang="it-IT" dirty="0"/>
            </a:p>
          </p:txBody>
        </p:sp>
        <p:pic>
          <p:nvPicPr>
            <p:cNvPr id="11" name="Immagin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1164" y="1429984"/>
              <a:ext cx="10991850" cy="4714875"/>
            </a:xfrm>
            <a:prstGeom prst="rect">
              <a:avLst/>
            </a:prstGeom>
          </p:spPr>
        </p:pic>
        <p:sp>
          <p:nvSpPr>
            <p:cNvPr id="12" name="CasellaDiTesto 11"/>
            <p:cNvSpPr txBox="1"/>
            <p:nvPr/>
          </p:nvSpPr>
          <p:spPr>
            <a:xfrm>
              <a:off x="1637607" y="1596044"/>
              <a:ext cx="1679333" cy="448056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endParaRPr lang="it-IT" dirty="0"/>
            </a:p>
          </p:txBody>
        </p:sp>
        <p:sp>
          <p:nvSpPr>
            <p:cNvPr id="13" name="CasellaDiTesto 12"/>
            <p:cNvSpPr txBox="1"/>
            <p:nvPr/>
          </p:nvSpPr>
          <p:spPr>
            <a:xfrm>
              <a:off x="2701638" y="1621178"/>
              <a:ext cx="756458" cy="487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b="1" dirty="0" smtClean="0">
                  <a:solidFill>
                    <a:srgbClr val="FF0000"/>
                  </a:solidFill>
                </a:rPr>
                <a:t>48 h</a:t>
              </a:r>
              <a:endParaRPr lang="it-IT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14" name="CasellaDiTesto 13"/>
            <p:cNvSpPr txBox="1"/>
            <p:nvPr/>
          </p:nvSpPr>
          <p:spPr>
            <a:xfrm>
              <a:off x="4699000" y="1684867"/>
              <a:ext cx="6536267" cy="5763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000" dirty="0" smtClean="0">
                  <a:solidFill>
                    <a:srgbClr val="FF0000"/>
                  </a:solidFill>
                </a:rPr>
                <a:t>Pazienti deceduti in TSI </a:t>
              </a:r>
              <a:r>
                <a:rPr lang="it-IT" sz="2000" u="sng" dirty="0" smtClean="0">
                  <a:solidFill>
                    <a:srgbClr val="FF0000"/>
                  </a:solidFill>
                </a:rPr>
                <a:t>entro 48 h</a:t>
              </a:r>
              <a:r>
                <a:rPr lang="it-IT" sz="2000" dirty="0" smtClean="0">
                  <a:solidFill>
                    <a:srgbClr val="FF0000"/>
                  </a:solidFill>
                </a:rPr>
                <a:t>: </a:t>
              </a:r>
              <a:r>
                <a:rPr lang="it-IT" sz="2000" b="1" dirty="0" smtClean="0">
                  <a:solidFill>
                    <a:srgbClr val="FF0000"/>
                  </a:solidFill>
                </a:rPr>
                <a:t>428</a:t>
              </a:r>
              <a:r>
                <a:rPr lang="it-IT" sz="2000" dirty="0" smtClean="0">
                  <a:solidFill>
                    <a:srgbClr val="FF0000"/>
                  </a:solidFill>
                </a:rPr>
                <a:t> (</a:t>
              </a:r>
              <a:r>
                <a:rPr lang="it-IT" sz="2000" b="1" dirty="0" smtClean="0">
                  <a:solidFill>
                    <a:srgbClr val="FF0000"/>
                  </a:solidFill>
                </a:rPr>
                <a:t>3,4</a:t>
              </a:r>
              <a:r>
                <a:rPr lang="it-IT" sz="2000" dirty="0" smtClean="0">
                  <a:solidFill>
                    <a:srgbClr val="FF0000"/>
                  </a:solidFill>
                </a:rPr>
                <a:t>%)</a:t>
              </a:r>
              <a:endParaRPr lang="it-IT" sz="2000" dirty="0">
                <a:solidFill>
                  <a:srgbClr val="FF0000"/>
                </a:solidFill>
              </a:endParaRPr>
            </a:p>
          </p:txBody>
        </p:sp>
        <p:sp>
          <p:nvSpPr>
            <p:cNvPr id="15" name="CasellaDiTesto 14"/>
            <p:cNvSpPr txBox="1"/>
            <p:nvPr/>
          </p:nvSpPr>
          <p:spPr>
            <a:xfrm>
              <a:off x="4408355" y="1578922"/>
              <a:ext cx="965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3200" dirty="0" smtClean="0">
                  <a:solidFill>
                    <a:srgbClr val="FF0000"/>
                  </a:solidFill>
                  <a:sym typeface="Wingdings 2" panose="05020102010507070707" pitchFamily="18" charset="2"/>
                </a:rPr>
                <a:t></a:t>
              </a:r>
              <a:endParaRPr lang="it-IT" sz="32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394345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501535" y="555613"/>
            <a:ext cx="10972800" cy="874371"/>
          </a:xfrm>
        </p:spPr>
        <p:txBody>
          <a:bodyPr>
            <a:normAutofit/>
          </a:bodyPr>
          <a:lstStyle/>
          <a:p>
            <a:r>
              <a:rPr lang="it-IT" b="0" dirty="0" smtClean="0"/>
              <a:t>I </a:t>
            </a:r>
            <a:r>
              <a:rPr lang="it-IT" dirty="0" smtClean="0"/>
              <a:t>trattamenti </a:t>
            </a:r>
            <a:r>
              <a:rPr lang="it-IT" b="0" dirty="0" smtClean="0"/>
              <a:t>valutati</a:t>
            </a:r>
            <a:r>
              <a:rPr lang="it-IT" dirty="0" smtClean="0"/>
              <a:t> </a:t>
            </a:r>
            <a:r>
              <a:rPr lang="it-IT" sz="2000" b="0" dirty="0" smtClean="0"/>
              <a:t>(entro 2 ore dall’ingresso in reparto)</a:t>
            </a:r>
            <a:endParaRPr lang="it-IT" sz="2000" b="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967" y="322856"/>
            <a:ext cx="1002913" cy="1002913"/>
          </a:xfrm>
          <a:prstGeom prst="rect">
            <a:avLst/>
          </a:prstGeom>
        </p:spPr>
      </p:pic>
      <p:graphicFrame>
        <p:nvGraphicFramePr>
          <p:cNvPr id="4" name="Gra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5522753"/>
              </p:ext>
            </p:extLst>
          </p:nvPr>
        </p:nvGraphicFramePr>
        <p:xfrm>
          <a:off x="501535" y="1429984"/>
          <a:ext cx="5350625" cy="49536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Gra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6431763"/>
              </p:ext>
            </p:extLst>
          </p:nvPr>
        </p:nvGraphicFramePr>
        <p:xfrm>
          <a:off x="6470074" y="1600285"/>
          <a:ext cx="5627717" cy="49666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CasellaDiTesto 1"/>
          <p:cNvSpPr txBox="1"/>
          <p:nvPr/>
        </p:nvSpPr>
        <p:spPr>
          <a:xfrm>
            <a:off x="6174970" y="3537499"/>
            <a:ext cx="473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%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2922441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501535" y="580551"/>
            <a:ext cx="10972800" cy="874371"/>
          </a:xfrm>
        </p:spPr>
        <p:txBody>
          <a:bodyPr>
            <a:normAutofit/>
          </a:bodyPr>
          <a:lstStyle/>
          <a:p>
            <a:r>
              <a:rPr lang="it-IT" b="0" dirty="0" smtClean="0"/>
              <a:t>La </a:t>
            </a:r>
            <a:r>
              <a:rPr lang="it-IT" dirty="0" smtClean="0"/>
              <a:t>valutazione</a:t>
            </a:r>
            <a:r>
              <a:rPr lang="it-IT" b="0" dirty="0" smtClean="0"/>
              <a:t> dell’</a:t>
            </a:r>
            <a:r>
              <a:rPr lang="it-IT" dirty="0" smtClean="0"/>
              <a:t>efficacia</a:t>
            </a:r>
            <a:r>
              <a:rPr lang="it-IT" b="0" dirty="0" smtClean="0"/>
              <a:t> dei trattamenti</a:t>
            </a:r>
            <a:endParaRPr lang="it-IT" b="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967" y="322856"/>
            <a:ext cx="1002913" cy="1002913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501535" y="1583464"/>
            <a:ext cx="10972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it-IT" sz="2400" dirty="0" smtClean="0"/>
              <a:t>Costruzione del </a:t>
            </a:r>
            <a:r>
              <a:rPr lang="it-IT" sz="2400" b="1" dirty="0" smtClean="0"/>
              <a:t>modello</a:t>
            </a:r>
            <a:r>
              <a:rPr lang="it-IT" sz="2400" dirty="0" smtClean="0"/>
              <a:t> di </a:t>
            </a:r>
            <a:r>
              <a:rPr lang="it-IT" sz="2400" b="1" dirty="0" smtClean="0"/>
              <a:t>regressione logistica</a:t>
            </a:r>
          </a:p>
          <a:p>
            <a:pPr marL="914400" lvl="1" indent="-457200">
              <a:buFont typeface="+mj-lt"/>
              <a:buAutoNum type="arabicPeriod"/>
            </a:pPr>
            <a:endParaRPr lang="it-IT" sz="600" b="1" dirty="0"/>
          </a:p>
          <a:p>
            <a:pPr lvl="1"/>
            <a:r>
              <a:rPr lang="it-IT" sz="2000" b="1" dirty="0">
                <a:solidFill>
                  <a:srgbClr val="83193F"/>
                </a:solidFill>
              </a:rPr>
              <a:t>Variabile dipendente</a:t>
            </a:r>
            <a:r>
              <a:rPr lang="it-IT" sz="2000" dirty="0">
                <a:solidFill>
                  <a:srgbClr val="83193F"/>
                </a:solidFill>
              </a:rPr>
              <a:t>: </a:t>
            </a:r>
            <a:r>
              <a:rPr lang="it-IT" sz="2000" dirty="0"/>
              <a:t>mortalità precoce (48 h)</a:t>
            </a:r>
          </a:p>
          <a:p>
            <a:pPr lvl="1"/>
            <a:r>
              <a:rPr lang="it-IT" sz="2000" b="1" dirty="0">
                <a:solidFill>
                  <a:srgbClr val="83193F"/>
                </a:solidFill>
              </a:rPr>
              <a:t>Variabili indipendenti: </a:t>
            </a:r>
            <a:r>
              <a:rPr lang="it-IT" sz="2000" dirty="0"/>
              <a:t>variabili che descrivono i pazienti al momento dell’ammissione in reparto </a:t>
            </a:r>
            <a:endParaRPr lang="it-IT" sz="2000" dirty="0" smtClean="0"/>
          </a:p>
          <a:p>
            <a:pPr lvl="1"/>
            <a:r>
              <a:rPr lang="it-IT" sz="2000" dirty="0" smtClean="0"/>
              <a:t>(</a:t>
            </a:r>
            <a:r>
              <a:rPr lang="it-IT" sz="2000" dirty="0"/>
              <a:t>selezione a partire dalle oltre 400 variabili presenti in CRF) </a:t>
            </a:r>
          </a:p>
          <a:p>
            <a:endParaRPr lang="it-IT" sz="2400" b="1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it-IT" sz="2400" dirty="0"/>
              <a:t>Definizione della </a:t>
            </a:r>
            <a:r>
              <a:rPr lang="it-IT" sz="2400" b="1" dirty="0"/>
              <a:t>probabilità di morte precoce </a:t>
            </a:r>
            <a:r>
              <a:rPr lang="it-IT" sz="2400" dirty="0"/>
              <a:t>predetta per ogni singolo </a:t>
            </a:r>
            <a:r>
              <a:rPr lang="it-IT" sz="2400" dirty="0" smtClean="0"/>
              <a:t>paziente</a:t>
            </a:r>
          </a:p>
          <a:p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6965252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/>
          <p:cNvSpPr/>
          <p:nvPr/>
        </p:nvSpPr>
        <p:spPr>
          <a:xfrm>
            <a:off x="501535" y="1149544"/>
            <a:ext cx="11274001" cy="176225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Freccia in giù 10"/>
          <p:cNvSpPr/>
          <p:nvPr/>
        </p:nvSpPr>
        <p:spPr>
          <a:xfrm rot="16200000">
            <a:off x="5564716" y="-3864578"/>
            <a:ext cx="1196697" cy="11224943"/>
          </a:xfrm>
          <a:prstGeom prst="downArrow">
            <a:avLst>
              <a:gd name="adj1" fmla="val 50000"/>
              <a:gd name="adj2" fmla="val 47684"/>
            </a:avLst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44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501535" y="580551"/>
            <a:ext cx="10972800" cy="874371"/>
          </a:xfrm>
        </p:spPr>
        <p:txBody>
          <a:bodyPr>
            <a:normAutofit/>
          </a:bodyPr>
          <a:lstStyle/>
          <a:p>
            <a:r>
              <a:rPr lang="it-IT" b="0" dirty="0" smtClean="0"/>
              <a:t>La </a:t>
            </a:r>
            <a:r>
              <a:rPr lang="it-IT" dirty="0" smtClean="0"/>
              <a:t>valutazione</a:t>
            </a:r>
            <a:r>
              <a:rPr lang="it-IT" b="0" dirty="0" smtClean="0"/>
              <a:t> dell’</a:t>
            </a:r>
            <a:r>
              <a:rPr lang="it-IT" dirty="0" smtClean="0"/>
              <a:t>efficacia</a:t>
            </a:r>
            <a:r>
              <a:rPr lang="it-IT" b="0" dirty="0" smtClean="0"/>
              <a:t> dei </a:t>
            </a:r>
            <a:r>
              <a:rPr lang="it-IT" dirty="0" smtClean="0">
                <a:solidFill>
                  <a:srgbClr val="83193F"/>
                </a:solidFill>
              </a:rPr>
              <a:t>trattamenti</a:t>
            </a:r>
            <a:endParaRPr lang="it-IT" dirty="0">
              <a:solidFill>
                <a:srgbClr val="83193F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967" y="322856"/>
            <a:ext cx="1002913" cy="1002913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2870217" y="1569330"/>
            <a:ext cx="4201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smtClean="0"/>
              <a:t>Probabilità di </a:t>
            </a:r>
            <a:r>
              <a:rPr lang="it-IT" b="1" dirty="0" smtClean="0"/>
              <a:t>morte precoce</a:t>
            </a:r>
            <a:endParaRPr lang="it-IT" b="1" dirty="0"/>
          </a:p>
        </p:txBody>
      </p:sp>
      <p:pic>
        <p:nvPicPr>
          <p:cNvPr id="57" name="Elemento grafico 4" descr="Uomo con bastone con riempimento a tinta unita">
            <a:extLst>
              <a:ext uri="{FF2B5EF4-FFF2-40B4-BE49-F238E27FC236}">
                <a16:creationId xmlns:a16="http://schemas.microsoft.com/office/drawing/2014/main" id="{D89BA04A-6EF9-E1A2-1388-41E2370A60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lc="http://schemas.openxmlformats.org/drawingml/2006/lockedCanvas"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779675" y="3076607"/>
            <a:ext cx="751025" cy="751025"/>
          </a:xfrm>
          <a:prstGeom prst="rect">
            <a:avLst/>
          </a:prstGeom>
        </p:spPr>
      </p:pic>
      <p:pic>
        <p:nvPicPr>
          <p:cNvPr id="58" name="Elemento grafico 6" descr="Uomo con riempimento a tinta unita">
            <a:extLst>
              <a:ext uri="{FF2B5EF4-FFF2-40B4-BE49-F238E27FC236}">
                <a16:creationId xmlns:a16="http://schemas.microsoft.com/office/drawing/2014/main" id="{0825E3F4-3577-9236-1636-4CAA378335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lc="http://schemas.openxmlformats.org/drawingml/2006/lockedCanvas"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083181" y="3173884"/>
            <a:ext cx="751025" cy="751025"/>
          </a:xfrm>
          <a:prstGeom prst="rect">
            <a:avLst/>
          </a:prstGeom>
        </p:spPr>
      </p:pic>
      <p:pic>
        <p:nvPicPr>
          <p:cNvPr id="59" name="Elemento grafico 8" descr="Donna con bastone con riempimento a tinta unita">
            <a:extLst>
              <a:ext uri="{FF2B5EF4-FFF2-40B4-BE49-F238E27FC236}">
                <a16:creationId xmlns:a16="http://schemas.microsoft.com/office/drawing/2014/main" id="{67C3EF03-644C-C626-3AFD-2474D4AE245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lc="http://schemas.openxmlformats.org/drawingml/2006/lockedCanvas"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800691" y="4516300"/>
            <a:ext cx="751025" cy="751025"/>
          </a:xfrm>
          <a:prstGeom prst="rect">
            <a:avLst/>
          </a:prstGeom>
        </p:spPr>
      </p:pic>
      <p:pic>
        <p:nvPicPr>
          <p:cNvPr id="60" name="Elemento grafico 10" descr="Donna con riempimento a tinta unita">
            <a:extLst>
              <a:ext uri="{FF2B5EF4-FFF2-40B4-BE49-F238E27FC236}">
                <a16:creationId xmlns:a16="http://schemas.microsoft.com/office/drawing/2014/main" id="{FC8BBB75-B078-96A9-5C3E-7AD41D5F957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lc="http://schemas.openxmlformats.org/drawingml/2006/lockedCanvas"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2980162" y="4516300"/>
            <a:ext cx="751025" cy="751025"/>
          </a:xfrm>
          <a:prstGeom prst="rect">
            <a:avLst/>
          </a:prstGeom>
        </p:spPr>
      </p:pic>
      <p:pic>
        <p:nvPicPr>
          <p:cNvPr id="62" name="Elemento grafico 12" descr="Uomo con riempimento a tinta unita">
            <a:extLst>
              <a:ext uri="{FF2B5EF4-FFF2-40B4-BE49-F238E27FC236}">
                <a16:creationId xmlns:a16="http://schemas.microsoft.com/office/drawing/2014/main" id="{8A9F3199-E0CD-2E65-F26F-7E97492203A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lc="http://schemas.openxmlformats.org/drawingml/2006/lockedCanvas"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9212175" y="3387892"/>
            <a:ext cx="751025" cy="751025"/>
          </a:xfrm>
          <a:prstGeom prst="rect">
            <a:avLst/>
          </a:prstGeom>
        </p:spPr>
      </p:pic>
      <p:pic>
        <p:nvPicPr>
          <p:cNvPr id="63" name="Elemento grafico 13" descr="Donna con bastone con riempimento a tinta unita">
            <a:extLst>
              <a:ext uri="{FF2B5EF4-FFF2-40B4-BE49-F238E27FC236}">
                <a16:creationId xmlns:a16="http://schemas.microsoft.com/office/drawing/2014/main" id="{97D3AB05-CD1F-BF92-4A56-5D247FA07A5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lc="http://schemas.openxmlformats.org/drawingml/2006/lockedCanvas"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7865052" y="4921237"/>
            <a:ext cx="751025" cy="751025"/>
          </a:xfrm>
          <a:prstGeom prst="rect">
            <a:avLst/>
          </a:prstGeom>
        </p:spPr>
      </p:pic>
      <p:pic>
        <p:nvPicPr>
          <p:cNvPr id="64" name="Elemento grafico 14" descr="Donna con riempimento a tinta unita">
            <a:extLst>
              <a:ext uri="{FF2B5EF4-FFF2-40B4-BE49-F238E27FC236}">
                <a16:creationId xmlns:a16="http://schemas.microsoft.com/office/drawing/2014/main" id="{71EB691A-D2E1-941C-758A-9BBFEBC7943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lc="http://schemas.openxmlformats.org/drawingml/2006/lockedCanvas"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9109156" y="4730308"/>
            <a:ext cx="751025" cy="751025"/>
          </a:xfrm>
          <a:prstGeom prst="rect">
            <a:avLst/>
          </a:prstGeom>
        </p:spPr>
      </p:pic>
      <p:pic>
        <p:nvPicPr>
          <p:cNvPr id="65" name="Elemento grafico 6" descr="Uomo con riempimento a tinta unita">
            <a:extLst>
              <a:ext uri="{FF2B5EF4-FFF2-40B4-BE49-F238E27FC236}">
                <a16:creationId xmlns:a16="http://schemas.microsoft.com/office/drawing/2014/main" id="{0825E3F4-3577-9236-1636-4CAA378335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lc="http://schemas.openxmlformats.org/drawingml/2006/lockedCanvas"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567754" y="3856816"/>
            <a:ext cx="751025" cy="751025"/>
          </a:xfrm>
          <a:prstGeom prst="rect">
            <a:avLst/>
          </a:prstGeom>
        </p:spPr>
      </p:pic>
      <p:pic>
        <p:nvPicPr>
          <p:cNvPr id="66" name="Elemento grafico 10" descr="Donna con riempimento a tinta unita">
            <a:extLst>
              <a:ext uri="{FF2B5EF4-FFF2-40B4-BE49-F238E27FC236}">
                <a16:creationId xmlns:a16="http://schemas.microsoft.com/office/drawing/2014/main" id="{FC8BBB75-B078-96A9-5C3E-7AD41D5F957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lc="http://schemas.openxmlformats.org/drawingml/2006/lockedCanvas"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3458693" y="5285650"/>
            <a:ext cx="751025" cy="751025"/>
          </a:xfrm>
          <a:prstGeom prst="rect">
            <a:avLst/>
          </a:prstGeom>
        </p:spPr>
      </p:pic>
      <p:pic>
        <p:nvPicPr>
          <p:cNvPr id="67" name="Elemento grafico 4" descr="Uomo con bastone con riempimento a tinta unita">
            <a:extLst>
              <a:ext uri="{FF2B5EF4-FFF2-40B4-BE49-F238E27FC236}">
                <a16:creationId xmlns:a16="http://schemas.microsoft.com/office/drawing/2014/main" id="{D89BA04A-6EF9-E1A2-1388-41E2370A60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lc="http://schemas.openxmlformats.org/drawingml/2006/lockedCanvas"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963200" y="3827631"/>
            <a:ext cx="751025" cy="751025"/>
          </a:xfrm>
          <a:prstGeom prst="rect">
            <a:avLst/>
          </a:prstGeom>
        </p:spPr>
      </p:pic>
      <p:pic>
        <p:nvPicPr>
          <p:cNvPr id="68" name="Elemento grafico 8" descr="Donna con bastone con riempimento a tinta unita">
            <a:extLst>
              <a:ext uri="{FF2B5EF4-FFF2-40B4-BE49-F238E27FC236}">
                <a16:creationId xmlns:a16="http://schemas.microsoft.com/office/drawing/2014/main" id="{67C3EF03-644C-C626-3AFD-2474D4AE245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lc="http://schemas.openxmlformats.org/drawingml/2006/lockedCanvas"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0176538" y="5626240"/>
            <a:ext cx="751025" cy="751025"/>
          </a:xfrm>
          <a:prstGeom prst="rect">
            <a:avLst/>
          </a:prstGeom>
        </p:spPr>
      </p:pic>
      <p:pic>
        <p:nvPicPr>
          <p:cNvPr id="69" name="Elemento grafico 6" descr="Uomo con riempimento a tinta unita">
            <a:extLst>
              <a:ext uri="{FF2B5EF4-FFF2-40B4-BE49-F238E27FC236}">
                <a16:creationId xmlns:a16="http://schemas.microsoft.com/office/drawing/2014/main" id="{0825E3F4-3577-9236-1636-4CAA378335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lc="http://schemas.openxmlformats.org/drawingml/2006/lockedCanvas"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192419" y="2798980"/>
            <a:ext cx="751025" cy="751025"/>
          </a:xfrm>
          <a:prstGeom prst="rect">
            <a:avLst/>
          </a:prstGeom>
        </p:spPr>
      </p:pic>
      <p:pic>
        <p:nvPicPr>
          <p:cNvPr id="70" name="Elemento grafico 10" descr="Donna con riempimento a tinta unita">
            <a:extLst>
              <a:ext uri="{FF2B5EF4-FFF2-40B4-BE49-F238E27FC236}">
                <a16:creationId xmlns:a16="http://schemas.microsoft.com/office/drawing/2014/main" id="{FC8BBB75-B078-96A9-5C3E-7AD41D5F957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lc="http://schemas.openxmlformats.org/drawingml/2006/lockedCanvas"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4456472" y="4771720"/>
            <a:ext cx="751025" cy="751025"/>
          </a:xfrm>
          <a:prstGeom prst="rect">
            <a:avLst/>
          </a:prstGeom>
        </p:spPr>
      </p:pic>
      <p:pic>
        <p:nvPicPr>
          <p:cNvPr id="71" name="Elemento grafico 4" descr="Uomo con bastone con riempimento a tinta unita">
            <a:extLst>
              <a:ext uri="{FF2B5EF4-FFF2-40B4-BE49-F238E27FC236}">
                <a16:creationId xmlns:a16="http://schemas.microsoft.com/office/drawing/2014/main" id="{D89BA04A-6EF9-E1A2-1388-41E2370A60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lc="http://schemas.openxmlformats.org/drawingml/2006/lockedCanvas"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624017" y="3774799"/>
            <a:ext cx="751025" cy="751025"/>
          </a:xfrm>
          <a:prstGeom prst="rect">
            <a:avLst/>
          </a:prstGeom>
        </p:spPr>
      </p:pic>
      <p:pic>
        <p:nvPicPr>
          <p:cNvPr id="72" name="Elemento grafico 8" descr="Donna con bastone con riempimento a tinta unita">
            <a:extLst>
              <a:ext uri="{FF2B5EF4-FFF2-40B4-BE49-F238E27FC236}">
                <a16:creationId xmlns:a16="http://schemas.microsoft.com/office/drawing/2014/main" id="{67C3EF03-644C-C626-3AFD-2474D4AE245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lc="http://schemas.openxmlformats.org/drawingml/2006/lockedCanvas"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007309" y="5353892"/>
            <a:ext cx="751025" cy="751025"/>
          </a:xfrm>
          <a:prstGeom prst="rect">
            <a:avLst/>
          </a:prstGeom>
        </p:spPr>
      </p:pic>
      <p:pic>
        <p:nvPicPr>
          <p:cNvPr id="73" name="Elemento grafico 4" descr="Uomo con bastone con riempimento a tinta unita">
            <a:extLst>
              <a:ext uri="{FF2B5EF4-FFF2-40B4-BE49-F238E27FC236}">
                <a16:creationId xmlns:a16="http://schemas.microsoft.com/office/drawing/2014/main" id="{D89BA04A-6EF9-E1A2-1388-41E2370A60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lc="http://schemas.openxmlformats.org/drawingml/2006/lockedCanvas"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031761" y="2765347"/>
            <a:ext cx="751025" cy="751025"/>
          </a:xfrm>
          <a:prstGeom prst="rect">
            <a:avLst/>
          </a:prstGeom>
        </p:spPr>
      </p:pic>
      <p:pic>
        <p:nvPicPr>
          <p:cNvPr id="74" name="Elemento grafico 8" descr="Donna con bastone con riempimento a tinta unita">
            <a:extLst>
              <a:ext uri="{FF2B5EF4-FFF2-40B4-BE49-F238E27FC236}">
                <a16:creationId xmlns:a16="http://schemas.microsoft.com/office/drawing/2014/main" id="{67C3EF03-644C-C626-3AFD-2474D4AE245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lc="http://schemas.openxmlformats.org/drawingml/2006/lockedCanvas"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7250007" y="4332310"/>
            <a:ext cx="751025" cy="751025"/>
          </a:xfrm>
          <a:prstGeom prst="rect">
            <a:avLst/>
          </a:prstGeom>
        </p:spPr>
      </p:pic>
      <p:pic>
        <p:nvPicPr>
          <p:cNvPr id="75" name="Elemento grafico 12" descr="Uomo con riempimento a tinta unita">
            <a:extLst>
              <a:ext uri="{FF2B5EF4-FFF2-40B4-BE49-F238E27FC236}">
                <a16:creationId xmlns:a16="http://schemas.microsoft.com/office/drawing/2014/main" id="{8A9F3199-E0CD-2E65-F26F-7E97492203A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lc="http://schemas.openxmlformats.org/drawingml/2006/lockedCanvas"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2384566" y="3827632"/>
            <a:ext cx="751025" cy="751025"/>
          </a:xfrm>
          <a:prstGeom prst="rect">
            <a:avLst/>
          </a:prstGeom>
        </p:spPr>
      </p:pic>
      <p:pic>
        <p:nvPicPr>
          <p:cNvPr id="76" name="Elemento grafico 14" descr="Donna con riempimento a tinta unita">
            <a:extLst>
              <a:ext uri="{FF2B5EF4-FFF2-40B4-BE49-F238E27FC236}">
                <a16:creationId xmlns:a16="http://schemas.microsoft.com/office/drawing/2014/main" id="{71EB691A-D2E1-941C-758A-9BBFEBC7943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lc="http://schemas.openxmlformats.org/drawingml/2006/lockedCanvas"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2421074" y="5370915"/>
            <a:ext cx="751025" cy="751025"/>
          </a:xfrm>
          <a:prstGeom prst="rect">
            <a:avLst/>
          </a:prstGeom>
        </p:spPr>
      </p:pic>
      <p:pic>
        <p:nvPicPr>
          <p:cNvPr id="77" name="Elemento grafico 4" descr="Uomo con bastone con riempimento a tinta unita">
            <a:extLst>
              <a:ext uri="{FF2B5EF4-FFF2-40B4-BE49-F238E27FC236}">
                <a16:creationId xmlns:a16="http://schemas.microsoft.com/office/drawing/2014/main" id="{D89BA04A-6EF9-E1A2-1388-41E2370A60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lc="http://schemas.openxmlformats.org/drawingml/2006/lockedCanvas"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479905" y="3666127"/>
            <a:ext cx="751025" cy="751025"/>
          </a:xfrm>
          <a:prstGeom prst="rect">
            <a:avLst/>
          </a:prstGeom>
        </p:spPr>
      </p:pic>
      <p:pic>
        <p:nvPicPr>
          <p:cNvPr id="78" name="Elemento grafico 8" descr="Donna con bastone con riempimento a tinta unita">
            <a:extLst>
              <a:ext uri="{FF2B5EF4-FFF2-40B4-BE49-F238E27FC236}">
                <a16:creationId xmlns:a16="http://schemas.microsoft.com/office/drawing/2014/main" id="{67C3EF03-644C-C626-3AFD-2474D4AE245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lc="http://schemas.openxmlformats.org/drawingml/2006/lockedCanvas"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6652709" y="5105820"/>
            <a:ext cx="751025" cy="751025"/>
          </a:xfrm>
          <a:prstGeom prst="rect">
            <a:avLst/>
          </a:prstGeom>
        </p:spPr>
      </p:pic>
      <p:pic>
        <p:nvPicPr>
          <p:cNvPr id="80" name="Elemento grafico 8" descr="Donna con bastone con riempimento a tinta unita">
            <a:extLst>
              <a:ext uri="{FF2B5EF4-FFF2-40B4-BE49-F238E27FC236}">
                <a16:creationId xmlns:a16="http://schemas.microsoft.com/office/drawing/2014/main" id="{67C3EF03-644C-C626-3AFD-2474D4AE245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lc="http://schemas.openxmlformats.org/drawingml/2006/lockedCanvas"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1158089" y="4417152"/>
            <a:ext cx="751025" cy="751025"/>
          </a:xfrm>
          <a:prstGeom prst="rect">
            <a:avLst/>
          </a:prstGeom>
        </p:spPr>
      </p:pic>
      <p:pic>
        <p:nvPicPr>
          <p:cNvPr id="81" name="Elemento grafico 11" descr="Uomo con bastone con riempimento a tinta unita">
            <a:extLst>
              <a:ext uri="{FF2B5EF4-FFF2-40B4-BE49-F238E27FC236}">
                <a16:creationId xmlns:a16="http://schemas.microsoft.com/office/drawing/2014/main" id="{E19ECF8E-5FF4-E319-3D65-F4A3A3BADE4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lc="http://schemas.openxmlformats.org/drawingml/2006/lockedCanvas"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5141996" y="2715970"/>
            <a:ext cx="751025" cy="751025"/>
          </a:xfrm>
          <a:prstGeom prst="rect">
            <a:avLst/>
          </a:prstGeom>
        </p:spPr>
      </p:pic>
      <p:pic>
        <p:nvPicPr>
          <p:cNvPr id="82" name="Elemento grafico 6" descr="Uomo con riempimento a tinta unita">
            <a:extLst>
              <a:ext uri="{FF2B5EF4-FFF2-40B4-BE49-F238E27FC236}">
                <a16:creationId xmlns:a16="http://schemas.microsoft.com/office/drawing/2014/main" id="{0825E3F4-3577-9236-1636-4CAA378335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lc="http://schemas.openxmlformats.org/drawingml/2006/lockedCanvas"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007309" y="3817109"/>
            <a:ext cx="751025" cy="751025"/>
          </a:xfrm>
          <a:prstGeom prst="rect">
            <a:avLst/>
          </a:prstGeom>
        </p:spPr>
      </p:pic>
      <p:pic>
        <p:nvPicPr>
          <p:cNvPr id="83" name="Elemento grafico 10" descr="Donna con riempimento a tinta unita">
            <a:extLst>
              <a:ext uri="{FF2B5EF4-FFF2-40B4-BE49-F238E27FC236}">
                <a16:creationId xmlns:a16="http://schemas.microsoft.com/office/drawing/2014/main" id="{FC8BBB75-B078-96A9-5C3E-7AD41D5F957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lc="http://schemas.openxmlformats.org/drawingml/2006/lockedCanvas"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4103635" y="5794488"/>
            <a:ext cx="751025" cy="751025"/>
          </a:xfrm>
          <a:prstGeom prst="rect">
            <a:avLst/>
          </a:prstGeom>
        </p:spPr>
      </p:pic>
      <p:pic>
        <p:nvPicPr>
          <p:cNvPr id="84" name="Elemento grafico 8" descr="Donna con bastone con riempimento a tinta unita">
            <a:extLst>
              <a:ext uri="{FF2B5EF4-FFF2-40B4-BE49-F238E27FC236}">
                <a16:creationId xmlns:a16="http://schemas.microsoft.com/office/drawing/2014/main" id="{67C3EF03-644C-C626-3AFD-2474D4AE245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lc="http://schemas.openxmlformats.org/drawingml/2006/lockedCanvas"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7385814" y="5774418"/>
            <a:ext cx="751025" cy="751025"/>
          </a:xfrm>
          <a:prstGeom prst="rect">
            <a:avLst/>
          </a:prstGeom>
        </p:spPr>
      </p:pic>
      <p:pic>
        <p:nvPicPr>
          <p:cNvPr id="85" name="Elemento grafico 4" descr="Uomo con bastone con riempimento a tinta unita">
            <a:extLst>
              <a:ext uri="{FF2B5EF4-FFF2-40B4-BE49-F238E27FC236}">
                <a16:creationId xmlns:a16="http://schemas.microsoft.com/office/drawing/2014/main" id="{D89BA04A-6EF9-E1A2-1388-41E2370A60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lc="http://schemas.openxmlformats.org/drawingml/2006/lockedCanvas"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763262" y="4545725"/>
            <a:ext cx="751025" cy="751025"/>
          </a:xfrm>
          <a:prstGeom prst="rect">
            <a:avLst/>
          </a:prstGeom>
        </p:spPr>
      </p:pic>
      <p:pic>
        <p:nvPicPr>
          <p:cNvPr id="86" name="Elemento grafico 6" descr="Uomo con riempimento a tinta unita">
            <a:extLst>
              <a:ext uri="{FF2B5EF4-FFF2-40B4-BE49-F238E27FC236}">
                <a16:creationId xmlns:a16="http://schemas.microsoft.com/office/drawing/2014/main" id="{0825E3F4-3577-9236-1636-4CAA378335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lc="http://schemas.openxmlformats.org/drawingml/2006/lockedCanvas"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6034139" y="2732239"/>
            <a:ext cx="751025" cy="751025"/>
          </a:xfrm>
          <a:prstGeom prst="rect">
            <a:avLst/>
          </a:prstGeom>
        </p:spPr>
      </p:pic>
      <p:pic>
        <p:nvPicPr>
          <p:cNvPr id="87" name="Elemento grafico 10" descr="Donna con riempimento a tinta unita">
            <a:extLst>
              <a:ext uri="{FF2B5EF4-FFF2-40B4-BE49-F238E27FC236}">
                <a16:creationId xmlns:a16="http://schemas.microsoft.com/office/drawing/2014/main" id="{FC8BBB75-B078-96A9-5C3E-7AD41D5F957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lc="http://schemas.openxmlformats.org/drawingml/2006/lockedCanvas"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8582098" y="5661162"/>
            <a:ext cx="751025" cy="751025"/>
          </a:xfrm>
          <a:prstGeom prst="rect">
            <a:avLst/>
          </a:prstGeom>
        </p:spPr>
      </p:pic>
      <p:pic>
        <p:nvPicPr>
          <p:cNvPr id="88" name="Elemento grafico 10" descr="Donna con riempimento a tinta unita">
            <a:extLst>
              <a:ext uri="{FF2B5EF4-FFF2-40B4-BE49-F238E27FC236}">
                <a16:creationId xmlns:a16="http://schemas.microsoft.com/office/drawing/2014/main" id="{FC8BBB75-B078-96A9-5C3E-7AD41D5F957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lc="http://schemas.openxmlformats.org/drawingml/2006/lockedCanvas"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8728197" y="2358271"/>
            <a:ext cx="751025" cy="751025"/>
          </a:xfrm>
          <a:prstGeom prst="rect">
            <a:avLst/>
          </a:prstGeom>
        </p:spPr>
      </p:pic>
      <p:pic>
        <p:nvPicPr>
          <p:cNvPr id="89" name="Elemento grafico 12" descr="Uomo con riempimento a tinta unita">
            <a:extLst>
              <a:ext uri="{FF2B5EF4-FFF2-40B4-BE49-F238E27FC236}">
                <a16:creationId xmlns:a16="http://schemas.microsoft.com/office/drawing/2014/main" id="{8A9F3199-E0CD-2E65-F26F-7E97492203A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lc="http://schemas.openxmlformats.org/drawingml/2006/lockedCanvas"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8552980" y="3978752"/>
            <a:ext cx="751025" cy="751025"/>
          </a:xfrm>
          <a:prstGeom prst="rect">
            <a:avLst/>
          </a:prstGeom>
        </p:spPr>
      </p:pic>
      <p:pic>
        <p:nvPicPr>
          <p:cNvPr id="91" name="Elemento grafico 12" descr="Uomo con riempimento a tinta unita">
            <a:extLst>
              <a:ext uri="{FF2B5EF4-FFF2-40B4-BE49-F238E27FC236}">
                <a16:creationId xmlns:a16="http://schemas.microsoft.com/office/drawing/2014/main" id="{8A9F3199-E0CD-2E65-F26F-7E97492203A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lc="http://schemas.openxmlformats.org/drawingml/2006/lockedCanvas"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9432611" y="5955419"/>
            <a:ext cx="751025" cy="751025"/>
          </a:xfrm>
          <a:prstGeom prst="rect">
            <a:avLst/>
          </a:prstGeom>
        </p:spPr>
      </p:pic>
      <p:pic>
        <p:nvPicPr>
          <p:cNvPr id="92" name="Elemento grafico 10" descr="Donna con riempimento a tinta unita">
            <a:extLst>
              <a:ext uri="{FF2B5EF4-FFF2-40B4-BE49-F238E27FC236}">
                <a16:creationId xmlns:a16="http://schemas.microsoft.com/office/drawing/2014/main" id="{FC8BBB75-B078-96A9-5C3E-7AD41D5F957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lc="http://schemas.openxmlformats.org/drawingml/2006/lockedCanvas"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5521526" y="3617933"/>
            <a:ext cx="751025" cy="751025"/>
          </a:xfrm>
          <a:prstGeom prst="rect">
            <a:avLst/>
          </a:prstGeom>
        </p:spPr>
      </p:pic>
      <p:pic>
        <p:nvPicPr>
          <p:cNvPr id="94" name="Elemento grafico 14" descr="Donna con riempimento a tinta unita">
            <a:extLst>
              <a:ext uri="{FF2B5EF4-FFF2-40B4-BE49-F238E27FC236}">
                <a16:creationId xmlns:a16="http://schemas.microsoft.com/office/drawing/2014/main" id="{71EB691A-D2E1-941C-758A-9BBFEBC7943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lc="http://schemas.openxmlformats.org/drawingml/2006/lockedCanvas"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5872173" y="5825666"/>
            <a:ext cx="751025" cy="751025"/>
          </a:xfrm>
          <a:prstGeom prst="rect">
            <a:avLst/>
          </a:prstGeom>
        </p:spPr>
      </p:pic>
      <p:pic>
        <p:nvPicPr>
          <p:cNvPr id="95" name="Elemento grafico 13" descr="Donna con bastone con riempimento a tinta unita">
            <a:extLst>
              <a:ext uri="{FF2B5EF4-FFF2-40B4-BE49-F238E27FC236}">
                <a16:creationId xmlns:a16="http://schemas.microsoft.com/office/drawing/2014/main" id="{97D3AB05-CD1F-BF92-4A56-5D247FA07A5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lc="http://schemas.openxmlformats.org/drawingml/2006/lockedCanvas"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2964230" y="6030939"/>
            <a:ext cx="751025" cy="751025"/>
          </a:xfrm>
          <a:prstGeom prst="rect">
            <a:avLst/>
          </a:prstGeom>
        </p:spPr>
      </p:pic>
      <p:pic>
        <p:nvPicPr>
          <p:cNvPr id="96" name="Elemento grafico 6" descr="Uomo con riempimento a tinta unita">
            <a:extLst>
              <a:ext uri="{FF2B5EF4-FFF2-40B4-BE49-F238E27FC236}">
                <a16:creationId xmlns:a16="http://schemas.microsoft.com/office/drawing/2014/main" id="{0825E3F4-3577-9236-1636-4CAA378335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lc="http://schemas.openxmlformats.org/drawingml/2006/lockedCanvas"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54722" y="2647247"/>
            <a:ext cx="751025" cy="751025"/>
          </a:xfrm>
          <a:prstGeom prst="rect">
            <a:avLst/>
          </a:prstGeom>
        </p:spPr>
      </p:pic>
      <p:pic>
        <p:nvPicPr>
          <p:cNvPr id="97" name="Elemento grafico 10" descr="Donna con riempimento a tinta unita">
            <a:extLst>
              <a:ext uri="{FF2B5EF4-FFF2-40B4-BE49-F238E27FC236}">
                <a16:creationId xmlns:a16="http://schemas.microsoft.com/office/drawing/2014/main" id="{FC8BBB75-B078-96A9-5C3E-7AD41D5F957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lc="http://schemas.openxmlformats.org/drawingml/2006/lockedCanvas"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550595" y="4665798"/>
            <a:ext cx="751025" cy="751025"/>
          </a:xfrm>
          <a:prstGeom prst="rect">
            <a:avLst/>
          </a:prstGeom>
        </p:spPr>
      </p:pic>
      <p:pic>
        <p:nvPicPr>
          <p:cNvPr id="98" name="Elemento grafico 10" descr="Donna con riempimento a tinta unita">
            <a:extLst>
              <a:ext uri="{FF2B5EF4-FFF2-40B4-BE49-F238E27FC236}">
                <a16:creationId xmlns:a16="http://schemas.microsoft.com/office/drawing/2014/main" id="{FC8BBB75-B078-96A9-5C3E-7AD41D5F957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lc="http://schemas.openxmlformats.org/drawingml/2006/lockedCanvas"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1733006" y="5955419"/>
            <a:ext cx="751025" cy="751025"/>
          </a:xfrm>
          <a:prstGeom prst="rect">
            <a:avLst/>
          </a:prstGeom>
        </p:spPr>
      </p:pic>
      <p:pic>
        <p:nvPicPr>
          <p:cNvPr id="99" name="Elemento grafico 11" descr="Uomo con bastone con riempimento a tinta unita">
            <a:extLst>
              <a:ext uri="{FF2B5EF4-FFF2-40B4-BE49-F238E27FC236}">
                <a16:creationId xmlns:a16="http://schemas.microsoft.com/office/drawing/2014/main" id="{E19ECF8E-5FF4-E319-3D65-F4A3A3BADE4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lc="http://schemas.openxmlformats.org/drawingml/2006/lockedCanvas"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2431428" y="2583243"/>
            <a:ext cx="751025" cy="751025"/>
          </a:xfrm>
          <a:prstGeom prst="rect">
            <a:avLst/>
          </a:prstGeom>
        </p:spPr>
      </p:pic>
      <p:pic>
        <p:nvPicPr>
          <p:cNvPr id="100" name="Elemento grafico 14" descr="Donna con riempimento a tinta unita">
            <a:extLst>
              <a:ext uri="{FF2B5EF4-FFF2-40B4-BE49-F238E27FC236}">
                <a16:creationId xmlns:a16="http://schemas.microsoft.com/office/drawing/2014/main" id="{71EB691A-D2E1-941C-758A-9BBFEBC7943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lc="http://schemas.openxmlformats.org/drawingml/2006/lockedCanvas"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9920299" y="2620411"/>
            <a:ext cx="751025" cy="751025"/>
          </a:xfrm>
          <a:prstGeom prst="rect">
            <a:avLst/>
          </a:prstGeom>
        </p:spPr>
      </p:pic>
      <p:pic>
        <p:nvPicPr>
          <p:cNvPr id="101" name="Elemento grafico 12" descr="Uomo con riempimento a tinta unita">
            <a:extLst>
              <a:ext uri="{FF2B5EF4-FFF2-40B4-BE49-F238E27FC236}">
                <a16:creationId xmlns:a16="http://schemas.microsoft.com/office/drawing/2014/main" id="{8A9F3199-E0CD-2E65-F26F-7E97492203A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lc="http://schemas.openxmlformats.org/drawingml/2006/lockedCanvas"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5064853" y="5398906"/>
            <a:ext cx="751025" cy="751025"/>
          </a:xfrm>
          <a:prstGeom prst="rect">
            <a:avLst/>
          </a:prstGeom>
        </p:spPr>
      </p:pic>
      <p:pic>
        <p:nvPicPr>
          <p:cNvPr id="102" name="Elemento grafico 11" descr="Uomo con bastone con riempimento a tinta unita">
            <a:extLst>
              <a:ext uri="{FF2B5EF4-FFF2-40B4-BE49-F238E27FC236}">
                <a16:creationId xmlns:a16="http://schemas.microsoft.com/office/drawing/2014/main" id="{E19ECF8E-5FF4-E319-3D65-F4A3A3BADE4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lc="http://schemas.openxmlformats.org/drawingml/2006/lockedCanvas"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10812442" y="3243449"/>
            <a:ext cx="751025" cy="751025"/>
          </a:xfrm>
          <a:prstGeom prst="rect">
            <a:avLst/>
          </a:prstGeom>
        </p:spPr>
      </p:pic>
      <p:pic>
        <p:nvPicPr>
          <p:cNvPr id="103" name="Elemento grafico 14" descr="Donna con riempimento a tinta unita">
            <a:extLst>
              <a:ext uri="{FF2B5EF4-FFF2-40B4-BE49-F238E27FC236}">
                <a16:creationId xmlns:a16="http://schemas.microsoft.com/office/drawing/2014/main" id="{71EB691A-D2E1-941C-758A-9BBFEBC7943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lc="http://schemas.openxmlformats.org/drawingml/2006/lockedCanvas"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10309193" y="4665797"/>
            <a:ext cx="751025" cy="751025"/>
          </a:xfrm>
          <a:prstGeom prst="rect">
            <a:avLst/>
          </a:prstGeom>
        </p:spPr>
      </p:pic>
      <p:pic>
        <p:nvPicPr>
          <p:cNvPr id="106" name="Elemento grafico 4" descr="Uomo con bastone con riempimento a tinta unita">
            <a:extLst>
              <a:ext uri="{FF2B5EF4-FFF2-40B4-BE49-F238E27FC236}">
                <a16:creationId xmlns:a16="http://schemas.microsoft.com/office/drawing/2014/main" id="{D89BA04A-6EF9-E1A2-1388-41E2370A60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lc="http://schemas.openxmlformats.org/drawingml/2006/lockedCanvas"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829899" y="3483264"/>
            <a:ext cx="751025" cy="751025"/>
          </a:xfrm>
          <a:prstGeom prst="rect">
            <a:avLst/>
          </a:prstGeom>
        </p:spPr>
      </p:pic>
      <p:pic>
        <p:nvPicPr>
          <p:cNvPr id="107" name="Elemento grafico 4" descr="Uomo con bastone con riempimento a tinta unita">
            <a:extLst>
              <a:ext uri="{FF2B5EF4-FFF2-40B4-BE49-F238E27FC236}">
                <a16:creationId xmlns:a16="http://schemas.microsoft.com/office/drawing/2014/main" id="{D89BA04A-6EF9-E1A2-1388-41E2370A60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lc="http://schemas.openxmlformats.org/drawingml/2006/lockedCanvas"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810273" y="2198784"/>
            <a:ext cx="751025" cy="751025"/>
          </a:xfrm>
          <a:prstGeom prst="rect">
            <a:avLst/>
          </a:prstGeom>
        </p:spPr>
      </p:pic>
      <p:pic>
        <p:nvPicPr>
          <p:cNvPr id="108" name="Elemento grafico 6" descr="Uomo con riempimento a tinta unita">
            <a:extLst>
              <a:ext uri="{FF2B5EF4-FFF2-40B4-BE49-F238E27FC236}">
                <a16:creationId xmlns:a16="http://schemas.microsoft.com/office/drawing/2014/main" id="{0825E3F4-3577-9236-1636-4CAA378335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lc="http://schemas.openxmlformats.org/drawingml/2006/lockedCanvas"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567754" y="2241370"/>
            <a:ext cx="751025" cy="751025"/>
          </a:xfrm>
          <a:prstGeom prst="rect">
            <a:avLst/>
          </a:prstGeom>
        </p:spPr>
      </p:pic>
      <p:pic>
        <p:nvPicPr>
          <p:cNvPr id="109" name="Elemento grafico 8" descr="Donna con bastone con riempimento a tinta unita">
            <a:extLst>
              <a:ext uri="{FF2B5EF4-FFF2-40B4-BE49-F238E27FC236}">
                <a16:creationId xmlns:a16="http://schemas.microsoft.com/office/drawing/2014/main" id="{67C3EF03-644C-C626-3AFD-2474D4AE245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lc="http://schemas.openxmlformats.org/drawingml/2006/lockedCanvas"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6565137" y="2123437"/>
            <a:ext cx="751025" cy="751025"/>
          </a:xfrm>
          <a:prstGeom prst="rect">
            <a:avLst/>
          </a:prstGeom>
        </p:spPr>
      </p:pic>
      <p:pic>
        <p:nvPicPr>
          <p:cNvPr id="110" name="Elemento grafico 10" descr="Donna con riempimento a tinta unita">
            <a:extLst>
              <a:ext uri="{FF2B5EF4-FFF2-40B4-BE49-F238E27FC236}">
                <a16:creationId xmlns:a16="http://schemas.microsoft.com/office/drawing/2014/main" id="{FC8BBB75-B078-96A9-5C3E-7AD41D5F957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lc="http://schemas.openxmlformats.org/drawingml/2006/lockedCanvas"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1560141" y="2158559"/>
            <a:ext cx="751025" cy="751025"/>
          </a:xfrm>
          <a:prstGeom prst="rect">
            <a:avLst/>
          </a:prstGeom>
        </p:spPr>
      </p:pic>
      <p:pic>
        <p:nvPicPr>
          <p:cNvPr id="61" name="Elemento grafico 8" descr="Donna con bastone con riempimento a tinta unita">
            <a:extLst>
              <a:ext uri="{FF2B5EF4-FFF2-40B4-BE49-F238E27FC236}">
                <a16:creationId xmlns:a16="http://schemas.microsoft.com/office/drawing/2014/main" id="{67C3EF03-644C-C626-3AFD-2474D4AE245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lc="http://schemas.openxmlformats.org/drawingml/2006/lockedCanvas"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1024511" y="5856845"/>
            <a:ext cx="751025" cy="751025"/>
          </a:xfrm>
          <a:prstGeom prst="rect">
            <a:avLst/>
          </a:prstGeom>
        </p:spPr>
      </p:pic>
      <p:pic>
        <p:nvPicPr>
          <p:cNvPr id="79" name="Elemento grafico 10" descr="Donna con riempimento a tinta unita">
            <a:extLst>
              <a:ext uri="{FF2B5EF4-FFF2-40B4-BE49-F238E27FC236}">
                <a16:creationId xmlns:a16="http://schemas.microsoft.com/office/drawing/2014/main" id="{FC8BBB75-B078-96A9-5C3E-7AD41D5F957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lc="http://schemas.openxmlformats.org/drawingml/2006/lockedCanvas"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11188449" y="2460395"/>
            <a:ext cx="751025" cy="751025"/>
          </a:xfrm>
          <a:prstGeom prst="rect">
            <a:avLst/>
          </a:prstGeom>
        </p:spPr>
      </p:pic>
      <p:pic>
        <p:nvPicPr>
          <p:cNvPr id="90" name="Elemento grafico 10" descr="Donna con riempimento a tinta unita">
            <a:extLst>
              <a:ext uri="{FF2B5EF4-FFF2-40B4-BE49-F238E27FC236}">
                <a16:creationId xmlns:a16="http://schemas.microsoft.com/office/drawing/2014/main" id="{FC8BBB75-B078-96A9-5C3E-7AD41D5F957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lc="http://schemas.openxmlformats.org/drawingml/2006/lockedCanvas"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355556" y="3490429"/>
            <a:ext cx="751025" cy="751025"/>
          </a:xfrm>
          <a:prstGeom prst="rect">
            <a:avLst/>
          </a:prstGeom>
        </p:spPr>
      </p:pic>
      <p:sp>
        <p:nvSpPr>
          <p:cNvPr id="93" name="CasellaDiTesto 92"/>
          <p:cNvSpPr txBox="1"/>
          <p:nvPr/>
        </p:nvSpPr>
        <p:spPr>
          <a:xfrm>
            <a:off x="342488" y="1528482"/>
            <a:ext cx="1024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0%</a:t>
            </a:r>
            <a:endParaRPr lang="it-IT" sz="2400" b="1" dirty="0"/>
          </a:p>
        </p:txBody>
      </p:sp>
      <p:sp>
        <p:nvSpPr>
          <p:cNvPr id="105" name="CasellaDiTesto 104"/>
          <p:cNvSpPr txBox="1"/>
          <p:nvPr/>
        </p:nvSpPr>
        <p:spPr>
          <a:xfrm>
            <a:off x="10651394" y="1528482"/>
            <a:ext cx="1024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100%</a:t>
            </a:r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val="47051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501535" y="580551"/>
            <a:ext cx="10972800" cy="874371"/>
          </a:xfrm>
        </p:spPr>
        <p:txBody>
          <a:bodyPr>
            <a:normAutofit/>
          </a:bodyPr>
          <a:lstStyle/>
          <a:p>
            <a:r>
              <a:rPr lang="it-IT" b="0" dirty="0" smtClean="0"/>
              <a:t>La </a:t>
            </a:r>
            <a:r>
              <a:rPr lang="it-IT" dirty="0" smtClean="0"/>
              <a:t>valutazione</a:t>
            </a:r>
            <a:r>
              <a:rPr lang="it-IT" b="0" dirty="0" smtClean="0"/>
              <a:t> dell’</a:t>
            </a:r>
            <a:r>
              <a:rPr lang="it-IT" dirty="0" smtClean="0"/>
              <a:t>efficacia</a:t>
            </a:r>
            <a:r>
              <a:rPr lang="it-IT" b="0" dirty="0" smtClean="0"/>
              <a:t> dei trattamenti</a:t>
            </a:r>
            <a:endParaRPr lang="it-IT" b="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967" y="322856"/>
            <a:ext cx="1002913" cy="1002913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501535" y="1583464"/>
            <a:ext cx="109728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it-IT" sz="2400" dirty="0" smtClean="0"/>
              <a:t>Costruzione del </a:t>
            </a:r>
            <a:r>
              <a:rPr lang="it-IT" sz="2400" b="1" dirty="0" smtClean="0"/>
              <a:t>modello</a:t>
            </a:r>
            <a:r>
              <a:rPr lang="it-IT" sz="2400" dirty="0" smtClean="0"/>
              <a:t> di </a:t>
            </a:r>
            <a:r>
              <a:rPr lang="it-IT" sz="2400" b="1" dirty="0" smtClean="0"/>
              <a:t>regressione logistica</a:t>
            </a:r>
          </a:p>
          <a:p>
            <a:pPr marL="914400" lvl="1" indent="-457200">
              <a:buFont typeface="+mj-lt"/>
              <a:buAutoNum type="arabicPeriod"/>
            </a:pPr>
            <a:endParaRPr lang="it-IT" sz="600" b="1" dirty="0"/>
          </a:p>
          <a:p>
            <a:pPr lvl="1"/>
            <a:r>
              <a:rPr lang="it-IT" sz="2000" b="1" dirty="0">
                <a:solidFill>
                  <a:srgbClr val="83193F"/>
                </a:solidFill>
              </a:rPr>
              <a:t>Variabile dipendente</a:t>
            </a:r>
            <a:r>
              <a:rPr lang="it-IT" sz="2000" dirty="0">
                <a:solidFill>
                  <a:srgbClr val="83193F"/>
                </a:solidFill>
              </a:rPr>
              <a:t>: </a:t>
            </a:r>
            <a:r>
              <a:rPr lang="it-IT" sz="2000" dirty="0"/>
              <a:t>mortalità precoce (48 h)</a:t>
            </a:r>
          </a:p>
          <a:p>
            <a:pPr lvl="1"/>
            <a:r>
              <a:rPr lang="it-IT" sz="2000" b="1" dirty="0">
                <a:solidFill>
                  <a:srgbClr val="83193F"/>
                </a:solidFill>
              </a:rPr>
              <a:t>Variabili indipendenti: </a:t>
            </a:r>
            <a:r>
              <a:rPr lang="it-IT" sz="2000" dirty="0"/>
              <a:t>variabili che descrivono i pazienti al momento dell’ammissione in reparto </a:t>
            </a:r>
            <a:endParaRPr lang="it-IT" sz="2000" dirty="0" smtClean="0"/>
          </a:p>
          <a:p>
            <a:pPr lvl="1"/>
            <a:r>
              <a:rPr lang="it-IT" sz="2000" dirty="0" smtClean="0"/>
              <a:t>(</a:t>
            </a:r>
            <a:r>
              <a:rPr lang="it-IT" sz="2000" dirty="0"/>
              <a:t>selezione a partire dalle oltre 400 variabili presenti in CRF) </a:t>
            </a:r>
          </a:p>
          <a:p>
            <a:endParaRPr lang="it-IT" sz="2400" b="1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it-IT" sz="2400" dirty="0"/>
              <a:t>Definizione della </a:t>
            </a:r>
            <a:r>
              <a:rPr lang="it-IT" sz="2400" b="1" dirty="0"/>
              <a:t>probabilità di morte precoce </a:t>
            </a:r>
            <a:r>
              <a:rPr lang="it-IT" sz="2400" dirty="0"/>
              <a:t>predetta per ogni singolo </a:t>
            </a:r>
            <a:r>
              <a:rPr lang="it-IT" sz="2400" dirty="0" smtClean="0"/>
              <a:t>paziente</a:t>
            </a:r>
          </a:p>
          <a:p>
            <a:pPr marL="457200" indent="-457200">
              <a:buFont typeface="+mj-lt"/>
              <a:buAutoNum type="arabicPeriod"/>
            </a:pPr>
            <a:endParaRPr lang="it-IT" sz="24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it-IT" sz="2400" dirty="0" smtClean="0"/>
              <a:t>Selezione dei pazienti con </a:t>
            </a:r>
            <a:r>
              <a:rPr lang="it-IT" sz="2400" b="1" dirty="0" smtClean="0"/>
              <a:t>alta probabilità </a:t>
            </a:r>
            <a:r>
              <a:rPr lang="it-IT" sz="2400" dirty="0" smtClean="0"/>
              <a:t>di </a:t>
            </a:r>
            <a:r>
              <a:rPr lang="it-IT" sz="2400" b="1" dirty="0" smtClean="0"/>
              <a:t>morte precoce </a:t>
            </a:r>
            <a:r>
              <a:rPr lang="it-IT" sz="2400" dirty="0" smtClean="0"/>
              <a:t>(&gt; 80%?)</a:t>
            </a:r>
            <a:endParaRPr lang="it-IT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1044566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Rettangolo 118"/>
          <p:cNvSpPr/>
          <p:nvPr/>
        </p:nvSpPr>
        <p:spPr>
          <a:xfrm>
            <a:off x="501535" y="1149544"/>
            <a:ext cx="11274001" cy="176225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501535" y="580551"/>
            <a:ext cx="10972800" cy="874371"/>
          </a:xfrm>
        </p:spPr>
        <p:txBody>
          <a:bodyPr>
            <a:normAutofit/>
          </a:bodyPr>
          <a:lstStyle/>
          <a:p>
            <a:r>
              <a:rPr lang="it-IT" b="0" dirty="0" smtClean="0"/>
              <a:t>La </a:t>
            </a:r>
            <a:r>
              <a:rPr lang="it-IT" dirty="0" smtClean="0"/>
              <a:t>valutazione</a:t>
            </a:r>
            <a:r>
              <a:rPr lang="it-IT" b="0" dirty="0" smtClean="0"/>
              <a:t> dell’</a:t>
            </a:r>
            <a:r>
              <a:rPr lang="it-IT" dirty="0" smtClean="0"/>
              <a:t>efficacia</a:t>
            </a:r>
            <a:r>
              <a:rPr lang="it-IT" b="0" dirty="0" smtClean="0"/>
              <a:t> dei </a:t>
            </a:r>
            <a:r>
              <a:rPr lang="it-IT" dirty="0" smtClean="0">
                <a:solidFill>
                  <a:srgbClr val="83193F"/>
                </a:solidFill>
              </a:rPr>
              <a:t>trattamenti</a:t>
            </a:r>
            <a:endParaRPr lang="it-IT" dirty="0">
              <a:solidFill>
                <a:srgbClr val="83193F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967" y="322856"/>
            <a:ext cx="1002913" cy="1002913"/>
          </a:xfrm>
          <a:prstGeom prst="rect">
            <a:avLst/>
          </a:prstGeom>
        </p:spPr>
      </p:pic>
      <p:pic>
        <p:nvPicPr>
          <p:cNvPr id="57" name="Elemento grafico 4" descr="Uomo con bastone con riempimento a tinta unita">
            <a:extLst>
              <a:ext uri="{FF2B5EF4-FFF2-40B4-BE49-F238E27FC236}">
                <a16:creationId xmlns:a16="http://schemas.microsoft.com/office/drawing/2014/main" id="{D89BA04A-6EF9-E1A2-1388-41E2370A60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lc="http://schemas.openxmlformats.org/drawingml/2006/lockedCanvas"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779675" y="3076607"/>
            <a:ext cx="751025" cy="751025"/>
          </a:xfrm>
          <a:prstGeom prst="rect">
            <a:avLst/>
          </a:prstGeom>
        </p:spPr>
      </p:pic>
      <p:pic>
        <p:nvPicPr>
          <p:cNvPr id="58" name="Elemento grafico 6" descr="Uomo con riempimento a tinta unita">
            <a:extLst>
              <a:ext uri="{FF2B5EF4-FFF2-40B4-BE49-F238E27FC236}">
                <a16:creationId xmlns:a16="http://schemas.microsoft.com/office/drawing/2014/main" id="{0825E3F4-3577-9236-1636-4CAA378335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lc="http://schemas.openxmlformats.org/drawingml/2006/lockedCanvas"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083181" y="3173884"/>
            <a:ext cx="751025" cy="751025"/>
          </a:xfrm>
          <a:prstGeom prst="rect">
            <a:avLst/>
          </a:prstGeom>
        </p:spPr>
      </p:pic>
      <p:pic>
        <p:nvPicPr>
          <p:cNvPr id="59" name="Elemento grafico 8" descr="Donna con bastone con riempimento a tinta unita">
            <a:extLst>
              <a:ext uri="{FF2B5EF4-FFF2-40B4-BE49-F238E27FC236}">
                <a16:creationId xmlns:a16="http://schemas.microsoft.com/office/drawing/2014/main" id="{67C3EF03-644C-C626-3AFD-2474D4AE245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lc="http://schemas.openxmlformats.org/drawingml/2006/lockedCanvas"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800691" y="4516300"/>
            <a:ext cx="751025" cy="751025"/>
          </a:xfrm>
          <a:prstGeom prst="rect">
            <a:avLst/>
          </a:prstGeom>
        </p:spPr>
      </p:pic>
      <p:pic>
        <p:nvPicPr>
          <p:cNvPr id="60" name="Elemento grafico 10" descr="Donna con riempimento a tinta unita">
            <a:extLst>
              <a:ext uri="{FF2B5EF4-FFF2-40B4-BE49-F238E27FC236}">
                <a16:creationId xmlns:a16="http://schemas.microsoft.com/office/drawing/2014/main" id="{FC8BBB75-B078-96A9-5C3E-7AD41D5F957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lc="http://schemas.openxmlformats.org/drawingml/2006/lockedCanvas"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2980162" y="4516300"/>
            <a:ext cx="751025" cy="751025"/>
          </a:xfrm>
          <a:prstGeom prst="rect">
            <a:avLst/>
          </a:prstGeom>
        </p:spPr>
      </p:pic>
      <p:pic>
        <p:nvPicPr>
          <p:cNvPr id="62" name="Elemento grafico 12" descr="Uomo con riempimento a tinta unita">
            <a:extLst>
              <a:ext uri="{FF2B5EF4-FFF2-40B4-BE49-F238E27FC236}">
                <a16:creationId xmlns:a16="http://schemas.microsoft.com/office/drawing/2014/main" id="{8A9F3199-E0CD-2E65-F26F-7E97492203A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lc="http://schemas.openxmlformats.org/drawingml/2006/lockedCanvas"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9212175" y="3387892"/>
            <a:ext cx="751025" cy="751025"/>
          </a:xfrm>
          <a:prstGeom prst="rect">
            <a:avLst/>
          </a:prstGeom>
        </p:spPr>
      </p:pic>
      <p:pic>
        <p:nvPicPr>
          <p:cNvPr id="63" name="Elemento grafico 13" descr="Donna con bastone con riempimento a tinta unita">
            <a:extLst>
              <a:ext uri="{FF2B5EF4-FFF2-40B4-BE49-F238E27FC236}">
                <a16:creationId xmlns:a16="http://schemas.microsoft.com/office/drawing/2014/main" id="{97D3AB05-CD1F-BF92-4A56-5D247FA07A5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lc="http://schemas.openxmlformats.org/drawingml/2006/lockedCanvas"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7865052" y="4921237"/>
            <a:ext cx="751025" cy="751025"/>
          </a:xfrm>
          <a:prstGeom prst="rect">
            <a:avLst/>
          </a:prstGeom>
        </p:spPr>
      </p:pic>
      <p:pic>
        <p:nvPicPr>
          <p:cNvPr id="64" name="Elemento grafico 14" descr="Donna con riempimento a tinta unita">
            <a:extLst>
              <a:ext uri="{FF2B5EF4-FFF2-40B4-BE49-F238E27FC236}">
                <a16:creationId xmlns:a16="http://schemas.microsoft.com/office/drawing/2014/main" id="{71EB691A-D2E1-941C-758A-9BBFEBC7943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lc="http://schemas.openxmlformats.org/drawingml/2006/lockedCanvas"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9109156" y="4730308"/>
            <a:ext cx="751025" cy="751025"/>
          </a:xfrm>
          <a:prstGeom prst="rect">
            <a:avLst/>
          </a:prstGeom>
        </p:spPr>
      </p:pic>
      <p:pic>
        <p:nvPicPr>
          <p:cNvPr id="65" name="Elemento grafico 6" descr="Uomo con riempimento a tinta unita">
            <a:extLst>
              <a:ext uri="{FF2B5EF4-FFF2-40B4-BE49-F238E27FC236}">
                <a16:creationId xmlns:a16="http://schemas.microsoft.com/office/drawing/2014/main" id="{0825E3F4-3577-9236-1636-4CAA378335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lc="http://schemas.openxmlformats.org/drawingml/2006/lockedCanvas"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567754" y="3856816"/>
            <a:ext cx="751025" cy="751025"/>
          </a:xfrm>
          <a:prstGeom prst="rect">
            <a:avLst/>
          </a:prstGeom>
        </p:spPr>
      </p:pic>
      <p:pic>
        <p:nvPicPr>
          <p:cNvPr id="66" name="Elemento grafico 10" descr="Donna con riempimento a tinta unita">
            <a:extLst>
              <a:ext uri="{FF2B5EF4-FFF2-40B4-BE49-F238E27FC236}">
                <a16:creationId xmlns:a16="http://schemas.microsoft.com/office/drawing/2014/main" id="{FC8BBB75-B078-96A9-5C3E-7AD41D5F957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lc="http://schemas.openxmlformats.org/drawingml/2006/lockedCanvas"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3458693" y="5285650"/>
            <a:ext cx="751025" cy="751025"/>
          </a:xfrm>
          <a:prstGeom prst="rect">
            <a:avLst/>
          </a:prstGeom>
        </p:spPr>
      </p:pic>
      <p:pic>
        <p:nvPicPr>
          <p:cNvPr id="67" name="Elemento grafico 4" descr="Uomo con bastone con riempimento a tinta unita">
            <a:extLst>
              <a:ext uri="{FF2B5EF4-FFF2-40B4-BE49-F238E27FC236}">
                <a16:creationId xmlns:a16="http://schemas.microsoft.com/office/drawing/2014/main" id="{D89BA04A-6EF9-E1A2-1388-41E2370A60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lc="http://schemas.openxmlformats.org/drawingml/2006/lockedCanvas"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963200" y="3827631"/>
            <a:ext cx="751025" cy="751025"/>
          </a:xfrm>
          <a:prstGeom prst="rect">
            <a:avLst/>
          </a:prstGeom>
        </p:spPr>
      </p:pic>
      <p:pic>
        <p:nvPicPr>
          <p:cNvPr id="68" name="Elemento grafico 8" descr="Donna con bastone con riempimento a tinta unita">
            <a:extLst>
              <a:ext uri="{FF2B5EF4-FFF2-40B4-BE49-F238E27FC236}">
                <a16:creationId xmlns:a16="http://schemas.microsoft.com/office/drawing/2014/main" id="{67C3EF03-644C-C626-3AFD-2474D4AE245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lc="http://schemas.openxmlformats.org/drawingml/2006/lockedCanvas"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0176538" y="5626240"/>
            <a:ext cx="751025" cy="751025"/>
          </a:xfrm>
          <a:prstGeom prst="rect">
            <a:avLst/>
          </a:prstGeom>
        </p:spPr>
      </p:pic>
      <p:pic>
        <p:nvPicPr>
          <p:cNvPr id="69" name="Elemento grafico 6" descr="Uomo con riempimento a tinta unita">
            <a:extLst>
              <a:ext uri="{FF2B5EF4-FFF2-40B4-BE49-F238E27FC236}">
                <a16:creationId xmlns:a16="http://schemas.microsoft.com/office/drawing/2014/main" id="{0825E3F4-3577-9236-1636-4CAA378335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lc="http://schemas.openxmlformats.org/drawingml/2006/lockedCanvas"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192419" y="2798980"/>
            <a:ext cx="751025" cy="751025"/>
          </a:xfrm>
          <a:prstGeom prst="rect">
            <a:avLst/>
          </a:prstGeom>
        </p:spPr>
      </p:pic>
      <p:pic>
        <p:nvPicPr>
          <p:cNvPr id="70" name="Elemento grafico 10" descr="Donna con riempimento a tinta unita">
            <a:extLst>
              <a:ext uri="{FF2B5EF4-FFF2-40B4-BE49-F238E27FC236}">
                <a16:creationId xmlns:a16="http://schemas.microsoft.com/office/drawing/2014/main" id="{FC8BBB75-B078-96A9-5C3E-7AD41D5F957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lc="http://schemas.openxmlformats.org/drawingml/2006/lockedCanvas"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4456472" y="4771720"/>
            <a:ext cx="751025" cy="751025"/>
          </a:xfrm>
          <a:prstGeom prst="rect">
            <a:avLst/>
          </a:prstGeom>
        </p:spPr>
      </p:pic>
      <p:pic>
        <p:nvPicPr>
          <p:cNvPr id="71" name="Elemento grafico 4" descr="Uomo con bastone con riempimento a tinta unita">
            <a:extLst>
              <a:ext uri="{FF2B5EF4-FFF2-40B4-BE49-F238E27FC236}">
                <a16:creationId xmlns:a16="http://schemas.microsoft.com/office/drawing/2014/main" id="{D89BA04A-6EF9-E1A2-1388-41E2370A60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lc="http://schemas.openxmlformats.org/drawingml/2006/lockedCanvas"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624017" y="3774799"/>
            <a:ext cx="751025" cy="751025"/>
          </a:xfrm>
          <a:prstGeom prst="rect">
            <a:avLst/>
          </a:prstGeom>
        </p:spPr>
      </p:pic>
      <p:pic>
        <p:nvPicPr>
          <p:cNvPr id="72" name="Elemento grafico 8" descr="Donna con bastone con riempimento a tinta unita">
            <a:extLst>
              <a:ext uri="{FF2B5EF4-FFF2-40B4-BE49-F238E27FC236}">
                <a16:creationId xmlns:a16="http://schemas.microsoft.com/office/drawing/2014/main" id="{67C3EF03-644C-C626-3AFD-2474D4AE245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lc="http://schemas.openxmlformats.org/drawingml/2006/lockedCanvas"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007309" y="5353892"/>
            <a:ext cx="751025" cy="751025"/>
          </a:xfrm>
          <a:prstGeom prst="rect">
            <a:avLst/>
          </a:prstGeom>
        </p:spPr>
      </p:pic>
      <p:pic>
        <p:nvPicPr>
          <p:cNvPr id="73" name="Elemento grafico 4" descr="Uomo con bastone con riempimento a tinta unita">
            <a:extLst>
              <a:ext uri="{FF2B5EF4-FFF2-40B4-BE49-F238E27FC236}">
                <a16:creationId xmlns:a16="http://schemas.microsoft.com/office/drawing/2014/main" id="{D89BA04A-6EF9-E1A2-1388-41E2370A60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lc="http://schemas.openxmlformats.org/drawingml/2006/lockedCanvas"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031761" y="2765347"/>
            <a:ext cx="751025" cy="751025"/>
          </a:xfrm>
          <a:prstGeom prst="rect">
            <a:avLst/>
          </a:prstGeom>
        </p:spPr>
      </p:pic>
      <p:pic>
        <p:nvPicPr>
          <p:cNvPr id="74" name="Elemento grafico 8" descr="Donna con bastone con riempimento a tinta unita">
            <a:extLst>
              <a:ext uri="{FF2B5EF4-FFF2-40B4-BE49-F238E27FC236}">
                <a16:creationId xmlns:a16="http://schemas.microsoft.com/office/drawing/2014/main" id="{67C3EF03-644C-C626-3AFD-2474D4AE245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lc="http://schemas.openxmlformats.org/drawingml/2006/lockedCanvas"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7250007" y="4332310"/>
            <a:ext cx="751025" cy="751025"/>
          </a:xfrm>
          <a:prstGeom prst="rect">
            <a:avLst/>
          </a:prstGeom>
        </p:spPr>
      </p:pic>
      <p:pic>
        <p:nvPicPr>
          <p:cNvPr id="75" name="Elemento grafico 12" descr="Uomo con riempimento a tinta unita">
            <a:extLst>
              <a:ext uri="{FF2B5EF4-FFF2-40B4-BE49-F238E27FC236}">
                <a16:creationId xmlns:a16="http://schemas.microsoft.com/office/drawing/2014/main" id="{8A9F3199-E0CD-2E65-F26F-7E97492203A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lc="http://schemas.openxmlformats.org/drawingml/2006/lockedCanvas"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2384566" y="3827632"/>
            <a:ext cx="751025" cy="751025"/>
          </a:xfrm>
          <a:prstGeom prst="rect">
            <a:avLst/>
          </a:prstGeom>
        </p:spPr>
      </p:pic>
      <p:pic>
        <p:nvPicPr>
          <p:cNvPr id="76" name="Elemento grafico 14" descr="Donna con riempimento a tinta unita">
            <a:extLst>
              <a:ext uri="{FF2B5EF4-FFF2-40B4-BE49-F238E27FC236}">
                <a16:creationId xmlns:a16="http://schemas.microsoft.com/office/drawing/2014/main" id="{71EB691A-D2E1-941C-758A-9BBFEBC7943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lc="http://schemas.openxmlformats.org/drawingml/2006/lockedCanvas"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2421074" y="5370915"/>
            <a:ext cx="751025" cy="751025"/>
          </a:xfrm>
          <a:prstGeom prst="rect">
            <a:avLst/>
          </a:prstGeom>
        </p:spPr>
      </p:pic>
      <p:pic>
        <p:nvPicPr>
          <p:cNvPr id="77" name="Elemento grafico 4" descr="Uomo con bastone con riempimento a tinta unita">
            <a:extLst>
              <a:ext uri="{FF2B5EF4-FFF2-40B4-BE49-F238E27FC236}">
                <a16:creationId xmlns:a16="http://schemas.microsoft.com/office/drawing/2014/main" id="{D89BA04A-6EF9-E1A2-1388-41E2370A60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lc="http://schemas.openxmlformats.org/drawingml/2006/lockedCanvas"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479905" y="3666127"/>
            <a:ext cx="751025" cy="751025"/>
          </a:xfrm>
          <a:prstGeom prst="rect">
            <a:avLst/>
          </a:prstGeom>
        </p:spPr>
      </p:pic>
      <p:pic>
        <p:nvPicPr>
          <p:cNvPr id="78" name="Elemento grafico 8" descr="Donna con bastone con riempimento a tinta unita">
            <a:extLst>
              <a:ext uri="{FF2B5EF4-FFF2-40B4-BE49-F238E27FC236}">
                <a16:creationId xmlns:a16="http://schemas.microsoft.com/office/drawing/2014/main" id="{67C3EF03-644C-C626-3AFD-2474D4AE245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lc="http://schemas.openxmlformats.org/drawingml/2006/lockedCanvas"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6652709" y="5105820"/>
            <a:ext cx="751025" cy="751025"/>
          </a:xfrm>
          <a:prstGeom prst="rect">
            <a:avLst/>
          </a:prstGeom>
        </p:spPr>
      </p:pic>
      <p:pic>
        <p:nvPicPr>
          <p:cNvPr id="80" name="Elemento grafico 8" descr="Donna con bastone con riempimento a tinta unita">
            <a:extLst>
              <a:ext uri="{FF2B5EF4-FFF2-40B4-BE49-F238E27FC236}">
                <a16:creationId xmlns:a16="http://schemas.microsoft.com/office/drawing/2014/main" id="{67C3EF03-644C-C626-3AFD-2474D4AE245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lc="http://schemas.openxmlformats.org/drawingml/2006/lockedCanvas"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1158089" y="4417152"/>
            <a:ext cx="751025" cy="751025"/>
          </a:xfrm>
          <a:prstGeom prst="rect">
            <a:avLst/>
          </a:prstGeom>
        </p:spPr>
      </p:pic>
      <p:pic>
        <p:nvPicPr>
          <p:cNvPr id="81" name="Elemento grafico 11" descr="Uomo con bastone con riempimento a tinta unita">
            <a:extLst>
              <a:ext uri="{FF2B5EF4-FFF2-40B4-BE49-F238E27FC236}">
                <a16:creationId xmlns:a16="http://schemas.microsoft.com/office/drawing/2014/main" id="{E19ECF8E-5FF4-E319-3D65-F4A3A3BADE4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lc="http://schemas.openxmlformats.org/drawingml/2006/lockedCanvas"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5141996" y="2715970"/>
            <a:ext cx="751025" cy="751025"/>
          </a:xfrm>
          <a:prstGeom prst="rect">
            <a:avLst/>
          </a:prstGeom>
        </p:spPr>
      </p:pic>
      <p:pic>
        <p:nvPicPr>
          <p:cNvPr id="82" name="Elemento grafico 6" descr="Uomo con riempimento a tinta unita">
            <a:extLst>
              <a:ext uri="{FF2B5EF4-FFF2-40B4-BE49-F238E27FC236}">
                <a16:creationId xmlns:a16="http://schemas.microsoft.com/office/drawing/2014/main" id="{0825E3F4-3577-9236-1636-4CAA378335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lc="http://schemas.openxmlformats.org/drawingml/2006/lockedCanvas"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007309" y="3817109"/>
            <a:ext cx="751025" cy="751025"/>
          </a:xfrm>
          <a:prstGeom prst="rect">
            <a:avLst/>
          </a:prstGeom>
        </p:spPr>
      </p:pic>
      <p:pic>
        <p:nvPicPr>
          <p:cNvPr id="83" name="Elemento grafico 10" descr="Donna con riempimento a tinta unita">
            <a:extLst>
              <a:ext uri="{FF2B5EF4-FFF2-40B4-BE49-F238E27FC236}">
                <a16:creationId xmlns:a16="http://schemas.microsoft.com/office/drawing/2014/main" id="{FC8BBB75-B078-96A9-5C3E-7AD41D5F957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lc="http://schemas.openxmlformats.org/drawingml/2006/lockedCanvas"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4103635" y="5794488"/>
            <a:ext cx="751025" cy="751025"/>
          </a:xfrm>
          <a:prstGeom prst="rect">
            <a:avLst/>
          </a:prstGeom>
        </p:spPr>
      </p:pic>
      <p:pic>
        <p:nvPicPr>
          <p:cNvPr id="84" name="Elemento grafico 8" descr="Donna con bastone con riempimento a tinta unita">
            <a:extLst>
              <a:ext uri="{FF2B5EF4-FFF2-40B4-BE49-F238E27FC236}">
                <a16:creationId xmlns:a16="http://schemas.microsoft.com/office/drawing/2014/main" id="{67C3EF03-644C-C626-3AFD-2474D4AE245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lc="http://schemas.openxmlformats.org/drawingml/2006/lockedCanvas"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7385814" y="5774418"/>
            <a:ext cx="751025" cy="751025"/>
          </a:xfrm>
          <a:prstGeom prst="rect">
            <a:avLst/>
          </a:prstGeom>
        </p:spPr>
      </p:pic>
      <p:pic>
        <p:nvPicPr>
          <p:cNvPr id="85" name="Elemento grafico 4" descr="Uomo con bastone con riempimento a tinta unita">
            <a:extLst>
              <a:ext uri="{FF2B5EF4-FFF2-40B4-BE49-F238E27FC236}">
                <a16:creationId xmlns:a16="http://schemas.microsoft.com/office/drawing/2014/main" id="{D89BA04A-6EF9-E1A2-1388-41E2370A60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lc="http://schemas.openxmlformats.org/drawingml/2006/lockedCanvas"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763262" y="4545725"/>
            <a:ext cx="751025" cy="751025"/>
          </a:xfrm>
          <a:prstGeom prst="rect">
            <a:avLst/>
          </a:prstGeom>
        </p:spPr>
      </p:pic>
      <p:pic>
        <p:nvPicPr>
          <p:cNvPr id="86" name="Elemento grafico 6" descr="Uomo con riempimento a tinta unita">
            <a:extLst>
              <a:ext uri="{FF2B5EF4-FFF2-40B4-BE49-F238E27FC236}">
                <a16:creationId xmlns:a16="http://schemas.microsoft.com/office/drawing/2014/main" id="{0825E3F4-3577-9236-1636-4CAA378335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lc="http://schemas.openxmlformats.org/drawingml/2006/lockedCanvas"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6034139" y="2732239"/>
            <a:ext cx="751025" cy="751025"/>
          </a:xfrm>
          <a:prstGeom prst="rect">
            <a:avLst/>
          </a:prstGeom>
        </p:spPr>
      </p:pic>
      <p:pic>
        <p:nvPicPr>
          <p:cNvPr id="87" name="Elemento grafico 10" descr="Donna con riempimento a tinta unita">
            <a:extLst>
              <a:ext uri="{FF2B5EF4-FFF2-40B4-BE49-F238E27FC236}">
                <a16:creationId xmlns:a16="http://schemas.microsoft.com/office/drawing/2014/main" id="{FC8BBB75-B078-96A9-5C3E-7AD41D5F957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lc="http://schemas.openxmlformats.org/drawingml/2006/lockedCanvas"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8582098" y="5661162"/>
            <a:ext cx="751025" cy="751025"/>
          </a:xfrm>
          <a:prstGeom prst="rect">
            <a:avLst/>
          </a:prstGeom>
        </p:spPr>
      </p:pic>
      <p:pic>
        <p:nvPicPr>
          <p:cNvPr id="88" name="Elemento grafico 10" descr="Donna con riempimento a tinta unita">
            <a:extLst>
              <a:ext uri="{FF2B5EF4-FFF2-40B4-BE49-F238E27FC236}">
                <a16:creationId xmlns:a16="http://schemas.microsoft.com/office/drawing/2014/main" id="{FC8BBB75-B078-96A9-5C3E-7AD41D5F957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lc="http://schemas.openxmlformats.org/drawingml/2006/lockedCanvas"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8733643" y="2356726"/>
            <a:ext cx="751025" cy="751025"/>
          </a:xfrm>
          <a:prstGeom prst="rect">
            <a:avLst/>
          </a:prstGeom>
        </p:spPr>
      </p:pic>
      <p:pic>
        <p:nvPicPr>
          <p:cNvPr id="89" name="Elemento grafico 12" descr="Uomo con riempimento a tinta unita">
            <a:extLst>
              <a:ext uri="{FF2B5EF4-FFF2-40B4-BE49-F238E27FC236}">
                <a16:creationId xmlns:a16="http://schemas.microsoft.com/office/drawing/2014/main" id="{8A9F3199-E0CD-2E65-F26F-7E97492203A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lc="http://schemas.openxmlformats.org/drawingml/2006/lockedCanvas"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8552980" y="3978752"/>
            <a:ext cx="751025" cy="751025"/>
          </a:xfrm>
          <a:prstGeom prst="rect">
            <a:avLst/>
          </a:prstGeom>
        </p:spPr>
      </p:pic>
      <p:pic>
        <p:nvPicPr>
          <p:cNvPr id="91" name="Elemento grafico 12" descr="Uomo con riempimento a tinta unita">
            <a:extLst>
              <a:ext uri="{FF2B5EF4-FFF2-40B4-BE49-F238E27FC236}">
                <a16:creationId xmlns:a16="http://schemas.microsoft.com/office/drawing/2014/main" id="{8A9F3199-E0CD-2E65-F26F-7E97492203A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lc="http://schemas.openxmlformats.org/drawingml/2006/lockedCanvas"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9432611" y="5955419"/>
            <a:ext cx="751025" cy="751025"/>
          </a:xfrm>
          <a:prstGeom prst="rect">
            <a:avLst/>
          </a:prstGeom>
        </p:spPr>
      </p:pic>
      <p:pic>
        <p:nvPicPr>
          <p:cNvPr id="92" name="Elemento grafico 10" descr="Donna con riempimento a tinta unita">
            <a:extLst>
              <a:ext uri="{FF2B5EF4-FFF2-40B4-BE49-F238E27FC236}">
                <a16:creationId xmlns:a16="http://schemas.microsoft.com/office/drawing/2014/main" id="{FC8BBB75-B078-96A9-5C3E-7AD41D5F957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lc="http://schemas.openxmlformats.org/drawingml/2006/lockedCanvas"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5521526" y="3617933"/>
            <a:ext cx="751025" cy="751025"/>
          </a:xfrm>
          <a:prstGeom prst="rect">
            <a:avLst/>
          </a:prstGeom>
        </p:spPr>
      </p:pic>
      <p:pic>
        <p:nvPicPr>
          <p:cNvPr id="94" name="Elemento grafico 14" descr="Donna con riempimento a tinta unita">
            <a:extLst>
              <a:ext uri="{FF2B5EF4-FFF2-40B4-BE49-F238E27FC236}">
                <a16:creationId xmlns:a16="http://schemas.microsoft.com/office/drawing/2014/main" id="{71EB691A-D2E1-941C-758A-9BBFEBC7943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lc="http://schemas.openxmlformats.org/drawingml/2006/lockedCanvas"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5872173" y="5825666"/>
            <a:ext cx="751025" cy="751025"/>
          </a:xfrm>
          <a:prstGeom prst="rect">
            <a:avLst/>
          </a:prstGeom>
        </p:spPr>
      </p:pic>
      <p:pic>
        <p:nvPicPr>
          <p:cNvPr id="95" name="Elemento grafico 13" descr="Donna con bastone con riempimento a tinta unita">
            <a:extLst>
              <a:ext uri="{FF2B5EF4-FFF2-40B4-BE49-F238E27FC236}">
                <a16:creationId xmlns:a16="http://schemas.microsoft.com/office/drawing/2014/main" id="{97D3AB05-CD1F-BF92-4A56-5D247FA07A5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lc="http://schemas.openxmlformats.org/drawingml/2006/lockedCanvas"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2964230" y="6030939"/>
            <a:ext cx="751025" cy="751025"/>
          </a:xfrm>
          <a:prstGeom prst="rect">
            <a:avLst/>
          </a:prstGeom>
        </p:spPr>
      </p:pic>
      <p:pic>
        <p:nvPicPr>
          <p:cNvPr id="96" name="Elemento grafico 6" descr="Uomo con riempimento a tinta unita">
            <a:extLst>
              <a:ext uri="{FF2B5EF4-FFF2-40B4-BE49-F238E27FC236}">
                <a16:creationId xmlns:a16="http://schemas.microsoft.com/office/drawing/2014/main" id="{0825E3F4-3577-9236-1636-4CAA378335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lc="http://schemas.openxmlformats.org/drawingml/2006/lockedCanvas"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54722" y="2647247"/>
            <a:ext cx="751025" cy="751025"/>
          </a:xfrm>
          <a:prstGeom prst="rect">
            <a:avLst/>
          </a:prstGeom>
        </p:spPr>
      </p:pic>
      <p:pic>
        <p:nvPicPr>
          <p:cNvPr id="97" name="Elemento grafico 10" descr="Donna con riempimento a tinta unita">
            <a:extLst>
              <a:ext uri="{FF2B5EF4-FFF2-40B4-BE49-F238E27FC236}">
                <a16:creationId xmlns:a16="http://schemas.microsoft.com/office/drawing/2014/main" id="{FC8BBB75-B078-96A9-5C3E-7AD41D5F957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lc="http://schemas.openxmlformats.org/drawingml/2006/lockedCanvas"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550595" y="4665798"/>
            <a:ext cx="751025" cy="751025"/>
          </a:xfrm>
          <a:prstGeom prst="rect">
            <a:avLst/>
          </a:prstGeom>
        </p:spPr>
      </p:pic>
      <p:pic>
        <p:nvPicPr>
          <p:cNvPr id="98" name="Elemento grafico 10" descr="Donna con riempimento a tinta unita">
            <a:extLst>
              <a:ext uri="{FF2B5EF4-FFF2-40B4-BE49-F238E27FC236}">
                <a16:creationId xmlns:a16="http://schemas.microsoft.com/office/drawing/2014/main" id="{FC8BBB75-B078-96A9-5C3E-7AD41D5F957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lc="http://schemas.openxmlformats.org/drawingml/2006/lockedCanvas"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1733006" y="5955419"/>
            <a:ext cx="751025" cy="751025"/>
          </a:xfrm>
          <a:prstGeom prst="rect">
            <a:avLst/>
          </a:prstGeom>
        </p:spPr>
      </p:pic>
      <p:pic>
        <p:nvPicPr>
          <p:cNvPr id="99" name="Elemento grafico 11" descr="Uomo con bastone con riempimento a tinta unita">
            <a:extLst>
              <a:ext uri="{FF2B5EF4-FFF2-40B4-BE49-F238E27FC236}">
                <a16:creationId xmlns:a16="http://schemas.microsoft.com/office/drawing/2014/main" id="{E19ECF8E-5FF4-E319-3D65-F4A3A3BADE4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lc="http://schemas.openxmlformats.org/drawingml/2006/lockedCanvas"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2431428" y="2583243"/>
            <a:ext cx="751025" cy="751025"/>
          </a:xfrm>
          <a:prstGeom prst="rect">
            <a:avLst/>
          </a:prstGeom>
        </p:spPr>
      </p:pic>
      <p:pic>
        <p:nvPicPr>
          <p:cNvPr id="100" name="Elemento grafico 14" descr="Donna con riempimento a tinta unita">
            <a:extLst>
              <a:ext uri="{FF2B5EF4-FFF2-40B4-BE49-F238E27FC236}">
                <a16:creationId xmlns:a16="http://schemas.microsoft.com/office/drawing/2014/main" id="{71EB691A-D2E1-941C-758A-9BBFEBC7943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lc="http://schemas.openxmlformats.org/drawingml/2006/lockedCanvas"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9920299" y="2620411"/>
            <a:ext cx="751025" cy="751025"/>
          </a:xfrm>
          <a:prstGeom prst="rect">
            <a:avLst/>
          </a:prstGeom>
        </p:spPr>
      </p:pic>
      <p:pic>
        <p:nvPicPr>
          <p:cNvPr id="101" name="Elemento grafico 12" descr="Uomo con riempimento a tinta unita">
            <a:extLst>
              <a:ext uri="{FF2B5EF4-FFF2-40B4-BE49-F238E27FC236}">
                <a16:creationId xmlns:a16="http://schemas.microsoft.com/office/drawing/2014/main" id="{8A9F3199-E0CD-2E65-F26F-7E97492203A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lc="http://schemas.openxmlformats.org/drawingml/2006/lockedCanvas"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5064853" y="5398906"/>
            <a:ext cx="751025" cy="751025"/>
          </a:xfrm>
          <a:prstGeom prst="rect">
            <a:avLst/>
          </a:prstGeom>
        </p:spPr>
      </p:pic>
      <p:pic>
        <p:nvPicPr>
          <p:cNvPr id="102" name="Elemento grafico 11" descr="Uomo con bastone con riempimento a tinta unita">
            <a:extLst>
              <a:ext uri="{FF2B5EF4-FFF2-40B4-BE49-F238E27FC236}">
                <a16:creationId xmlns:a16="http://schemas.microsoft.com/office/drawing/2014/main" id="{E19ECF8E-5FF4-E319-3D65-F4A3A3BADE4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lc="http://schemas.openxmlformats.org/drawingml/2006/lockedCanvas"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10812442" y="3243449"/>
            <a:ext cx="751025" cy="751025"/>
          </a:xfrm>
          <a:prstGeom prst="rect">
            <a:avLst/>
          </a:prstGeom>
        </p:spPr>
      </p:pic>
      <p:pic>
        <p:nvPicPr>
          <p:cNvPr id="103" name="Elemento grafico 14" descr="Donna con riempimento a tinta unita">
            <a:extLst>
              <a:ext uri="{FF2B5EF4-FFF2-40B4-BE49-F238E27FC236}">
                <a16:creationId xmlns:a16="http://schemas.microsoft.com/office/drawing/2014/main" id="{71EB691A-D2E1-941C-758A-9BBFEBC7943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lc="http://schemas.openxmlformats.org/drawingml/2006/lockedCanvas"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10309193" y="4665797"/>
            <a:ext cx="751025" cy="751025"/>
          </a:xfrm>
          <a:prstGeom prst="rect">
            <a:avLst/>
          </a:prstGeom>
        </p:spPr>
      </p:pic>
      <p:pic>
        <p:nvPicPr>
          <p:cNvPr id="106" name="Elemento grafico 4" descr="Uomo con bastone con riempimento a tinta unita">
            <a:extLst>
              <a:ext uri="{FF2B5EF4-FFF2-40B4-BE49-F238E27FC236}">
                <a16:creationId xmlns:a16="http://schemas.microsoft.com/office/drawing/2014/main" id="{D89BA04A-6EF9-E1A2-1388-41E2370A60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lc="http://schemas.openxmlformats.org/drawingml/2006/lockedCanvas"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829899" y="3483264"/>
            <a:ext cx="751025" cy="751025"/>
          </a:xfrm>
          <a:prstGeom prst="rect">
            <a:avLst/>
          </a:prstGeom>
        </p:spPr>
      </p:pic>
      <p:pic>
        <p:nvPicPr>
          <p:cNvPr id="107" name="Elemento grafico 4" descr="Uomo con bastone con riempimento a tinta unita">
            <a:extLst>
              <a:ext uri="{FF2B5EF4-FFF2-40B4-BE49-F238E27FC236}">
                <a16:creationId xmlns:a16="http://schemas.microsoft.com/office/drawing/2014/main" id="{D89BA04A-6EF9-E1A2-1388-41E2370A60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lc="http://schemas.openxmlformats.org/drawingml/2006/lockedCanvas"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810273" y="2198784"/>
            <a:ext cx="751025" cy="751025"/>
          </a:xfrm>
          <a:prstGeom prst="rect">
            <a:avLst/>
          </a:prstGeom>
        </p:spPr>
      </p:pic>
      <p:pic>
        <p:nvPicPr>
          <p:cNvPr id="108" name="Elemento grafico 6" descr="Uomo con riempimento a tinta unita">
            <a:extLst>
              <a:ext uri="{FF2B5EF4-FFF2-40B4-BE49-F238E27FC236}">
                <a16:creationId xmlns:a16="http://schemas.microsoft.com/office/drawing/2014/main" id="{0825E3F4-3577-9236-1636-4CAA378335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lc="http://schemas.openxmlformats.org/drawingml/2006/lockedCanvas"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567754" y="2241370"/>
            <a:ext cx="751025" cy="751025"/>
          </a:xfrm>
          <a:prstGeom prst="rect">
            <a:avLst/>
          </a:prstGeom>
        </p:spPr>
      </p:pic>
      <p:pic>
        <p:nvPicPr>
          <p:cNvPr id="109" name="Elemento grafico 8" descr="Donna con bastone con riempimento a tinta unita">
            <a:extLst>
              <a:ext uri="{FF2B5EF4-FFF2-40B4-BE49-F238E27FC236}">
                <a16:creationId xmlns:a16="http://schemas.microsoft.com/office/drawing/2014/main" id="{67C3EF03-644C-C626-3AFD-2474D4AE245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lc="http://schemas.openxmlformats.org/drawingml/2006/lockedCanvas"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6565137" y="2123437"/>
            <a:ext cx="751025" cy="751025"/>
          </a:xfrm>
          <a:prstGeom prst="rect">
            <a:avLst/>
          </a:prstGeom>
        </p:spPr>
      </p:pic>
      <p:pic>
        <p:nvPicPr>
          <p:cNvPr id="110" name="Elemento grafico 10" descr="Donna con riempimento a tinta unita">
            <a:extLst>
              <a:ext uri="{FF2B5EF4-FFF2-40B4-BE49-F238E27FC236}">
                <a16:creationId xmlns:a16="http://schemas.microsoft.com/office/drawing/2014/main" id="{FC8BBB75-B078-96A9-5C3E-7AD41D5F957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lc="http://schemas.openxmlformats.org/drawingml/2006/lockedCanvas"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1560141" y="2158559"/>
            <a:ext cx="751025" cy="751025"/>
          </a:xfrm>
          <a:prstGeom prst="rect">
            <a:avLst/>
          </a:prstGeom>
        </p:spPr>
      </p:pic>
      <p:pic>
        <p:nvPicPr>
          <p:cNvPr id="61" name="Elemento grafico 8" descr="Donna con bastone con riempimento a tinta unita">
            <a:extLst>
              <a:ext uri="{FF2B5EF4-FFF2-40B4-BE49-F238E27FC236}">
                <a16:creationId xmlns:a16="http://schemas.microsoft.com/office/drawing/2014/main" id="{67C3EF03-644C-C626-3AFD-2474D4AE245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lc="http://schemas.openxmlformats.org/drawingml/2006/lockedCanvas"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1024511" y="5856845"/>
            <a:ext cx="751025" cy="751025"/>
          </a:xfrm>
          <a:prstGeom prst="rect">
            <a:avLst/>
          </a:prstGeom>
        </p:spPr>
      </p:pic>
      <p:pic>
        <p:nvPicPr>
          <p:cNvPr id="79" name="Elemento grafico 10" descr="Donna con riempimento a tinta unita">
            <a:extLst>
              <a:ext uri="{FF2B5EF4-FFF2-40B4-BE49-F238E27FC236}">
                <a16:creationId xmlns:a16="http://schemas.microsoft.com/office/drawing/2014/main" id="{FC8BBB75-B078-96A9-5C3E-7AD41D5F957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lc="http://schemas.openxmlformats.org/drawingml/2006/lockedCanvas"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11188449" y="2460395"/>
            <a:ext cx="751025" cy="751025"/>
          </a:xfrm>
          <a:prstGeom prst="rect">
            <a:avLst/>
          </a:prstGeom>
        </p:spPr>
      </p:pic>
      <p:pic>
        <p:nvPicPr>
          <p:cNvPr id="90" name="Elemento grafico 10" descr="Donna con riempimento a tinta unita">
            <a:extLst>
              <a:ext uri="{FF2B5EF4-FFF2-40B4-BE49-F238E27FC236}">
                <a16:creationId xmlns:a16="http://schemas.microsoft.com/office/drawing/2014/main" id="{FC8BBB75-B078-96A9-5C3E-7AD41D5F957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lc="http://schemas.openxmlformats.org/drawingml/2006/lockedCanvas"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355556" y="3490429"/>
            <a:ext cx="751025" cy="751025"/>
          </a:xfrm>
          <a:prstGeom prst="rect">
            <a:avLst/>
          </a:prstGeom>
        </p:spPr>
      </p:pic>
      <p:sp>
        <p:nvSpPr>
          <p:cNvPr id="115" name="Freccia in giù 114"/>
          <p:cNvSpPr/>
          <p:nvPr/>
        </p:nvSpPr>
        <p:spPr>
          <a:xfrm rot="16200000">
            <a:off x="5564716" y="-3864578"/>
            <a:ext cx="1196697" cy="11224943"/>
          </a:xfrm>
          <a:prstGeom prst="downArrow">
            <a:avLst>
              <a:gd name="adj1" fmla="val 50000"/>
              <a:gd name="adj2" fmla="val 47684"/>
            </a:avLst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44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6" name="CasellaDiTesto 115"/>
          <p:cNvSpPr txBox="1"/>
          <p:nvPr/>
        </p:nvSpPr>
        <p:spPr>
          <a:xfrm>
            <a:off x="2870217" y="1569330"/>
            <a:ext cx="4201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smtClean="0"/>
              <a:t>Probabilità di </a:t>
            </a:r>
            <a:r>
              <a:rPr lang="it-IT" b="1" dirty="0" smtClean="0"/>
              <a:t>morte precoce</a:t>
            </a:r>
            <a:endParaRPr lang="it-IT" b="1" dirty="0"/>
          </a:p>
        </p:txBody>
      </p:sp>
      <p:sp>
        <p:nvSpPr>
          <p:cNvPr id="117" name="CasellaDiTesto 116"/>
          <p:cNvSpPr txBox="1"/>
          <p:nvPr/>
        </p:nvSpPr>
        <p:spPr>
          <a:xfrm>
            <a:off x="342488" y="1528482"/>
            <a:ext cx="1024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0%</a:t>
            </a:r>
            <a:endParaRPr lang="it-IT" sz="2400" b="1" dirty="0"/>
          </a:p>
        </p:txBody>
      </p:sp>
      <p:sp>
        <p:nvSpPr>
          <p:cNvPr id="104" name="Rettangolo arrotondato 103"/>
          <p:cNvSpPr/>
          <p:nvPr/>
        </p:nvSpPr>
        <p:spPr>
          <a:xfrm>
            <a:off x="8588682" y="1122648"/>
            <a:ext cx="3320432" cy="5659315"/>
          </a:xfrm>
          <a:prstGeom prst="roundRect">
            <a:avLst/>
          </a:prstGeom>
          <a:noFill/>
          <a:ln>
            <a:solidFill>
              <a:srgbClr val="83193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0" name="CasellaDiTesto 119"/>
          <p:cNvSpPr txBox="1"/>
          <p:nvPr/>
        </p:nvSpPr>
        <p:spPr>
          <a:xfrm>
            <a:off x="10651394" y="1528482"/>
            <a:ext cx="1024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100%</a:t>
            </a:r>
            <a:endParaRPr lang="it-IT" sz="2400" b="1" dirty="0"/>
          </a:p>
        </p:txBody>
      </p:sp>
      <p:sp>
        <p:nvSpPr>
          <p:cNvPr id="121" name="CasellaDiTesto 120"/>
          <p:cNvSpPr txBox="1"/>
          <p:nvPr/>
        </p:nvSpPr>
        <p:spPr>
          <a:xfrm>
            <a:off x="8478117" y="1518654"/>
            <a:ext cx="1024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83193F"/>
                </a:solidFill>
              </a:rPr>
              <a:t>80%</a:t>
            </a:r>
            <a:endParaRPr lang="it-IT" sz="2400" b="1" dirty="0">
              <a:solidFill>
                <a:srgbClr val="8319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7071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1" dur="indefinite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4" dur="indefinite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7" dur="indefinite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0" dur="indefinite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3" dur="indefinite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6" dur="indefinite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9" dur="indefinite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1" dur="indefinite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2" dur="indefinite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5" dur="indefinite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7" dur="indefinite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8" dur="indefinite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1" dur="indefinite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3" dur="indefinite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4" dur="indefinite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7" dur="indefinite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9" dur="indefinite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0" dur="indefinite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3" dur="indefinite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5" dur="indefinite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6" dur="indefinite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8" dur="indefinite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9" dur="indefinite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1" dur="indefinite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2" dur="indefinite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4" dur="indefinite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5" dur="indefinite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7" dur="indefinite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8" dur="indefinite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0" dur="indefinite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1" dur="indefinite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3" dur="indefinite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4" dur="indefinite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6" dur="indefinite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7" dur="indefinite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9" dur="indefinite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0" dur="indefinite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2" dur="indefinite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3" dur="indefinite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5" dur="indefinite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6" dur="indefinite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8" dur="indefinite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9" dur="indefinite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1" dur="indefinite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2" dur="indefinite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4" dur="indefinite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5" dur="indefinite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501535" y="580551"/>
            <a:ext cx="10972800" cy="874371"/>
          </a:xfrm>
        </p:spPr>
        <p:txBody>
          <a:bodyPr>
            <a:normAutofit/>
          </a:bodyPr>
          <a:lstStyle/>
          <a:p>
            <a:r>
              <a:rPr lang="it-IT" b="0" dirty="0" smtClean="0"/>
              <a:t>La </a:t>
            </a:r>
            <a:r>
              <a:rPr lang="it-IT" dirty="0" smtClean="0"/>
              <a:t>valutazione</a:t>
            </a:r>
            <a:r>
              <a:rPr lang="it-IT" b="0" dirty="0" smtClean="0"/>
              <a:t> dell’</a:t>
            </a:r>
            <a:r>
              <a:rPr lang="it-IT" dirty="0" smtClean="0"/>
              <a:t>efficacia</a:t>
            </a:r>
            <a:r>
              <a:rPr lang="it-IT" b="0" dirty="0" smtClean="0"/>
              <a:t> dei trattamenti</a:t>
            </a:r>
            <a:endParaRPr lang="it-IT" b="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967" y="322856"/>
            <a:ext cx="1002913" cy="1002913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501535" y="1583464"/>
            <a:ext cx="109728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it-IT" sz="2400" dirty="0" smtClean="0"/>
              <a:t>Costruzione del </a:t>
            </a:r>
            <a:r>
              <a:rPr lang="it-IT" sz="2400" b="1" dirty="0" smtClean="0"/>
              <a:t>modello</a:t>
            </a:r>
            <a:r>
              <a:rPr lang="it-IT" sz="2400" dirty="0" smtClean="0"/>
              <a:t> di </a:t>
            </a:r>
            <a:r>
              <a:rPr lang="it-IT" sz="2400" b="1" dirty="0" smtClean="0"/>
              <a:t>regressione logistica</a:t>
            </a:r>
          </a:p>
          <a:p>
            <a:pPr marL="914400" lvl="1" indent="-457200">
              <a:buFont typeface="+mj-lt"/>
              <a:buAutoNum type="arabicPeriod"/>
            </a:pPr>
            <a:endParaRPr lang="it-IT" sz="600" b="1" dirty="0"/>
          </a:p>
          <a:p>
            <a:pPr lvl="1"/>
            <a:r>
              <a:rPr lang="it-IT" sz="2000" b="1" dirty="0">
                <a:solidFill>
                  <a:srgbClr val="83193F"/>
                </a:solidFill>
              </a:rPr>
              <a:t>Variabile dipendente</a:t>
            </a:r>
            <a:r>
              <a:rPr lang="it-IT" sz="2000" dirty="0">
                <a:solidFill>
                  <a:srgbClr val="83193F"/>
                </a:solidFill>
              </a:rPr>
              <a:t>: </a:t>
            </a:r>
            <a:r>
              <a:rPr lang="it-IT" sz="2000" dirty="0"/>
              <a:t>mortalità precoce (48 h)</a:t>
            </a:r>
          </a:p>
          <a:p>
            <a:pPr lvl="1"/>
            <a:r>
              <a:rPr lang="it-IT" sz="2000" b="1" dirty="0">
                <a:solidFill>
                  <a:srgbClr val="83193F"/>
                </a:solidFill>
              </a:rPr>
              <a:t>Variabili indipendenti: </a:t>
            </a:r>
            <a:r>
              <a:rPr lang="it-IT" sz="2000" dirty="0"/>
              <a:t>variabili che descrivono i pazienti al momento dell’ammissione in reparto </a:t>
            </a:r>
            <a:endParaRPr lang="it-IT" sz="2000" dirty="0" smtClean="0"/>
          </a:p>
          <a:p>
            <a:pPr lvl="1"/>
            <a:r>
              <a:rPr lang="it-IT" sz="2000" dirty="0" smtClean="0"/>
              <a:t>(</a:t>
            </a:r>
            <a:r>
              <a:rPr lang="it-IT" sz="2000" dirty="0"/>
              <a:t>selezione a partire dalle oltre 400 variabili presenti in CRF) </a:t>
            </a:r>
          </a:p>
          <a:p>
            <a:endParaRPr lang="it-IT" sz="2400" b="1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it-IT" sz="2400" dirty="0"/>
              <a:t>Definizione della </a:t>
            </a:r>
            <a:r>
              <a:rPr lang="it-IT" sz="2400" b="1" dirty="0"/>
              <a:t>probabilità di morte precoce </a:t>
            </a:r>
            <a:r>
              <a:rPr lang="it-IT" sz="2400" dirty="0"/>
              <a:t>predetta per ogni singolo </a:t>
            </a:r>
            <a:r>
              <a:rPr lang="it-IT" sz="2400" dirty="0" smtClean="0"/>
              <a:t>paziente</a:t>
            </a:r>
          </a:p>
          <a:p>
            <a:pPr marL="457200" indent="-457200">
              <a:buFont typeface="+mj-lt"/>
              <a:buAutoNum type="arabicPeriod"/>
            </a:pPr>
            <a:endParaRPr lang="it-IT" sz="24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it-IT" sz="2400" dirty="0" smtClean="0"/>
              <a:t>Selezione dei pazienti con </a:t>
            </a:r>
            <a:r>
              <a:rPr lang="it-IT" sz="2400" b="1" dirty="0" smtClean="0"/>
              <a:t>alta probabilità </a:t>
            </a:r>
            <a:r>
              <a:rPr lang="it-IT" sz="2400" dirty="0" smtClean="0"/>
              <a:t>di </a:t>
            </a:r>
            <a:r>
              <a:rPr lang="it-IT" sz="2400" b="1" dirty="0" smtClean="0"/>
              <a:t>morte precoce </a:t>
            </a:r>
            <a:r>
              <a:rPr lang="it-IT" sz="2400" dirty="0" smtClean="0"/>
              <a:t>(&gt; 80%?)</a:t>
            </a:r>
            <a:endParaRPr lang="it-IT" sz="2400" b="1" dirty="0" smtClean="0"/>
          </a:p>
          <a:p>
            <a:pPr marL="457200" indent="-457200">
              <a:buFont typeface="+mj-lt"/>
              <a:buAutoNum type="arabicPeriod"/>
            </a:pPr>
            <a:endParaRPr lang="it-IT" sz="24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it-IT" sz="2400" dirty="0" smtClean="0"/>
              <a:t>Valutazione dell’</a:t>
            </a:r>
            <a:r>
              <a:rPr lang="it-IT" sz="2400" b="1" dirty="0" smtClean="0"/>
              <a:t>efficacia </a:t>
            </a:r>
            <a:r>
              <a:rPr lang="it-IT" sz="2400" dirty="0" smtClean="0"/>
              <a:t>dei </a:t>
            </a:r>
            <a:r>
              <a:rPr lang="it-IT" sz="2400" b="1" dirty="0" smtClean="0"/>
              <a:t>trattamenti</a:t>
            </a:r>
            <a:r>
              <a:rPr lang="it-IT" sz="2400" dirty="0" smtClean="0"/>
              <a:t> in studio</a:t>
            </a:r>
          </a:p>
          <a:p>
            <a:pPr marL="457200" indent="-457200">
              <a:buFont typeface="+mj-lt"/>
              <a:buAutoNum type="arabicPeriod"/>
            </a:pPr>
            <a:endParaRPr lang="it-IT" sz="600" b="1" dirty="0"/>
          </a:p>
          <a:p>
            <a:pPr lvl="1"/>
            <a:r>
              <a:rPr lang="it-IT" sz="2000" b="1" dirty="0" smtClean="0">
                <a:solidFill>
                  <a:srgbClr val="83193F"/>
                </a:solidFill>
              </a:rPr>
              <a:t>Matching</a:t>
            </a:r>
            <a:r>
              <a:rPr lang="it-IT" sz="2000" dirty="0" smtClean="0"/>
              <a:t> per </a:t>
            </a:r>
            <a:r>
              <a:rPr lang="it-IT" sz="2000" b="1" dirty="0" smtClean="0"/>
              <a:t>probabilità simile </a:t>
            </a:r>
            <a:r>
              <a:rPr lang="it-IT" sz="2000" dirty="0" smtClean="0"/>
              <a:t>di </a:t>
            </a:r>
            <a:r>
              <a:rPr lang="it-IT" sz="2000" b="1" dirty="0" smtClean="0"/>
              <a:t>ricevere il trattamento </a:t>
            </a:r>
            <a:r>
              <a:rPr lang="it-IT" sz="2000" dirty="0" smtClean="0"/>
              <a:t>in studio</a:t>
            </a:r>
          </a:p>
          <a:p>
            <a:pPr lvl="1"/>
            <a:r>
              <a:rPr lang="it-IT" sz="2000" dirty="0" smtClean="0"/>
              <a:t>Valutazione della </a:t>
            </a:r>
            <a:r>
              <a:rPr lang="it-IT" sz="2000" b="1" dirty="0" smtClean="0"/>
              <a:t>mortalità</a:t>
            </a:r>
            <a:endParaRPr lang="it-IT" b="1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615201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501535" y="580551"/>
            <a:ext cx="10972800" cy="874371"/>
          </a:xfrm>
        </p:spPr>
        <p:txBody>
          <a:bodyPr>
            <a:normAutofit/>
          </a:bodyPr>
          <a:lstStyle/>
          <a:p>
            <a:r>
              <a:rPr lang="it-IT" dirty="0" smtClean="0"/>
              <a:t>Probabilità</a:t>
            </a:r>
            <a:r>
              <a:rPr lang="it-IT" b="0" dirty="0" smtClean="0"/>
              <a:t> di </a:t>
            </a:r>
            <a:r>
              <a:rPr lang="it-IT" dirty="0" smtClean="0"/>
              <a:t>morte precoce</a:t>
            </a:r>
            <a:endParaRPr lang="it-IT" b="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967" y="322856"/>
            <a:ext cx="1002913" cy="1002913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946" y="1330230"/>
            <a:ext cx="8877300" cy="5153025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146118" y="3371244"/>
            <a:ext cx="473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%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7721311" y="3484479"/>
            <a:ext cx="32360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I pazienti con </a:t>
            </a:r>
            <a:r>
              <a:rPr lang="it-IT" sz="2400" b="1" dirty="0" smtClean="0"/>
              <a:t>probabilità di morte precoce</a:t>
            </a:r>
            <a:r>
              <a:rPr lang="it-IT" sz="2400" dirty="0" smtClean="0"/>
              <a:t> superiore all’</a:t>
            </a:r>
            <a:r>
              <a:rPr lang="it-IT" sz="2400" b="1" dirty="0" smtClean="0"/>
              <a:t>80% </a:t>
            </a:r>
            <a:r>
              <a:rPr lang="it-IT" sz="2400" dirty="0" smtClean="0"/>
              <a:t>sono solo </a:t>
            </a:r>
            <a:r>
              <a:rPr lang="it-IT" sz="2400" b="1" dirty="0" smtClean="0"/>
              <a:t>14</a:t>
            </a:r>
            <a:endParaRPr lang="it-IT" sz="2400" b="1" dirty="0"/>
          </a:p>
        </p:txBody>
      </p:sp>
      <p:sp>
        <p:nvSpPr>
          <p:cNvPr id="8" name="Parentesi graffa aperta 7"/>
          <p:cNvSpPr/>
          <p:nvPr/>
        </p:nvSpPr>
        <p:spPr>
          <a:xfrm rot="5400000">
            <a:off x="9202189" y="4472247"/>
            <a:ext cx="274320" cy="1571106"/>
          </a:xfrm>
          <a:prstGeom prst="leftBrace">
            <a:avLst>
              <a:gd name="adj1" fmla="val 91667"/>
              <a:gd name="adj2" fmla="val 50000"/>
            </a:avLst>
          </a:prstGeom>
          <a:ln>
            <a:solidFill>
              <a:srgbClr val="83193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3737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501535" y="580551"/>
            <a:ext cx="10972800" cy="874371"/>
          </a:xfrm>
        </p:spPr>
        <p:txBody>
          <a:bodyPr>
            <a:normAutofit/>
          </a:bodyPr>
          <a:lstStyle/>
          <a:p>
            <a:r>
              <a:rPr lang="it-IT" b="0" dirty="0" smtClean="0"/>
              <a:t>Approccio</a:t>
            </a:r>
            <a:r>
              <a:rPr lang="it-IT" dirty="0" smtClean="0"/>
              <a:t> subottimale</a:t>
            </a:r>
            <a:endParaRPr lang="it-IT" b="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967" y="322856"/>
            <a:ext cx="1002913" cy="1002913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501535" y="1874410"/>
            <a:ext cx="109728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it-IT" sz="2400" dirty="0" smtClean="0"/>
              <a:t>Selezione dei soli </a:t>
            </a:r>
            <a:r>
              <a:rPr lang="it-IT" sz="2400" b="1" dirty="0" smtClean="0"/>
              <a:t>3.265</a:t>
            </a:r>
            <a:r>
              <a:rPr lang="it-IT" sz="2400" dirty="0" smtClean="0"/>
              <a:t> pazienti trattati, entro 2 ore dall’ammissione, con: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it-IT" sz="2000" b="1" dirty="0" smtClean="0"/>
              <a:t>CPAP</a:t>
            </a:r>
            <a:r>
              <a:rPr lang="it-IT" sz="2000" dirty="0" smtClean="0"/>
              <a:t> o </a:t>
            </a:r>
            <a:r>
              <a:rPr lang="it-IT" sz="2000" b="1" dirty="0" smtClean="0"/>
              <a:t>NIV </a:t>
            </a:r>
            <a:endParaRPr lang="it-IT" sz="2000" dirty="0"/>
          </a:p>
          <a:p>
            <a:pPr lvl="2"/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</a:rPr>
              <a:t>N=1.998</a:t>
            </a:r>
            <a:endParaRPr lang="it-IT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it-IT" sz="2000" dirty="0"/>
              <a:t>s</a:t>
            </a:r>
            <a:r>
              <a:rPr lang="it-IT" sz="2000" dirty="0" smtClean="0"/>
              <a:t>pecifici</a:t>
            </a:r>
            <a:r>
              <a:rPr lang="it-IT" sz="2000" b="1" dirty="0" smtClean="0"/>
              <a:t> FARMACI VASOATTIVI</a:t>
            </a:r>
          </a:p>
          <a:p>
            <a:pPr lvl="2"/>
            <a:r>
              <a:rPr lang="it-IT" sz="2000" dirty="0" smtClean="0"/>
              <a:t>(</a:t>
            </a:r>
            <a:r>
              <a:rPr lang="it-IT" sz="2000" dirty="0"/>
              <a:t>Noradrenalina, Adrenalina, Dubutamina o </a:t>
            </a:r>
            <a:r>
              <a:rPr lang="it-IT" sz="2000" dirty="0" smtClean="0"/>
              <a:t>Vasopressina) </a:t>
            </a:r>
          </a:p>
          <a:p>
            <a:pPr lvl="2"/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</a:rPr>
              <a:t>N =1.435</a:t>
            </a:r>
            <a:endParaRPr lang="it-IT" sz="2000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0424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ttangolo 114"/>
          <p:cNvSpPr/>
          <p:nvPr/>
        </p:nvSpPr>
        <p:spPr>
          <a:xfrm>
            <a:off x="501535" y="1149544"/>
            <a:ext cx="11274001" cy="176225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501535" y="580551"/>
            <a:ext cx="10972800" cy="874371"/>
          </a:xfrm>
        </p:spPr>
        <p:txBody>
          <a:bodyPr>
            <a:normAutofit/>
          </a:bodyPr>
          <a:lstStyle/>
          <a:p>
            <a:r>
              <a:rPr lang="it-IT" b="0" dirty="0" smtClean="0"/>
              <a:t>La </a:t>
            </a:r>
            <a:r>
              <a:rPr lang="it-IT" dirty="0" smtClean="0"/>
              <a:t>valutazione</a:t>
            </a:r>
            <a:r>
              <a:rPr lang="it-IT" b="0" dirty="0" smtClean="0"/>
              <a:t> dell’</a:t>
            </a:r>
            <a:r>
              <a:rPr lang="it-IT" dirty="0" smtClean="0"/>
              <a:t>efficacia</a:t>
            </a:r>
            <a:r>
              <a:rPr lang="it-IT" b="0" dirty="0" smtClean="0"/>
              <a:t> dei </a:t>
            </a:r>
            <a:r>
              <a:rPr lang="it-IT" dirty="0" smtClean="0">
                <a:solidFill>
                  <a:srgbClr val="83193F"/>
                </a:solidFill>
              </a:rPr>
              <a:t>trattamenti</a:t>
            </a:r>
            <a:endParaRPr lang="it-IT" dirty="0">
              <a:solidFill>
                <a:srgbClr val="83193F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967" y="322856"/>
            <a:ext cx="1002913" cy="1002913"/>
          </a:xfrm>
          <a:prstGeom prst="rect">
            <a:avLst/>
          </a:prstGeom>
        </p:spPr>
      </p:pic>
      <p:pic>
        <p:nvPicPr>
          <p:cNvPr id="57" name="Elemento grafico 4" descr="Uomo con bastone con riempimento a tinta unita">
            <a:extLst>
              <a:ext uri="{FF2B5EF4-FFF2-40B4-BE49-F238E27FC236}">
                <a16:creationId xmlns:a16="http://schemas.microsoft.com/office/drawing/2014/main" id="{D89BA04A-6EF9-E1A2-1388-41E2370A60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lc="http://schemas.openxmlformats.org/drawingml/2006/lockedCanvas"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779675" y="3076607"/>
            <a:ext cx="751025" cy="751025"/>
          </a:xfrm>
          <a:prstGeom prst="rect">
            <a:avLst/>
          </a:prstGeom>
        </p:spPr>
      </p:pic>
      <p:pic>
        <p:nvPicPr>
          <p:cNvPr id="58" name="Elemento grafico 6" descr="Uomo con riempimento a tinta unita">
            <a:extLst>
              <a:ext uri="{FF2B5EF4-FFF2-40B4-BE49-F238E27FC236}">
                <a16:creationId xmlns:a16="http://schemas.microsoft.com/office/drawing/2014/main" id="{0825E3F4-3577-9236-1636-4CAA378335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lc="http://schemas.openxmlformats.org/drawingml/2006/lockedCanvas"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3083181" y="3173884"/>
            <a:ext cx="751025" cy="751025"/>
          </a:xfrm>
          <a:prstGeom prst="rect">
            <a:avLst/>
          </a:prstGeom>
        </p:spPr>
      </p:pic>
      <p:pic>
        <p:nvPicPr>
          <p:cNvPr id="59" name="Elemento grafico 8" descr="Donna con bastone con riempimento a tinta unita">
            <a:extLst>
              <a:ext uri="{FF2B5EF4-FFF2-40B4-BE49-F238E27FC236}">
                <a16:creationId xmlns:a16="http://schemas.microsoft.com/office/drawing/2014/main" id="{67C3EF03-644C-C626-3AFD-2474D4AE245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lc="http://schemas.openxmlformats.org/drawingml/2006/lockedCanvas"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800691" y="4516300"/>
            <a:ext cx="751025" cy="751025"/>
          </a:xfrm>
          <a:prstGeom prst="rect">
            <a:avLst/>
          </a:prstGeom>
        </p:spPr>
      </p:pic>
      <p:pic>
        <p:nvPicPr>
          <p:cNvPr id="60" name="Elemento grafico 10" descr="Donna con riempimento a tinta unita">
            <a:extLst>
              <a:ext uri="{FF2B5EF4-FFF2-40B4-BE49-F238E27FC236}">
                <a16:creationId xmlns:a16="http://schemas.microsoft.com/office/drawing/2014/main" id="{FC8BBB75-B078-96A9-5C3E-7AD41D5F957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lc="http://schemas.openxmlformats.org/drawingml/2006/lockedCanvas"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2980162" y="4516300"/>
            <a:ext cx="751025" cy="751025"/>
          </a:xfrm>
          <a:prstGeom prst="rect">
            <a:avLst/>
          </a:prstGeom>
        </p:spPr>
      </p:pic>
      <p:pic>
        <p:nvPicPr>
          <p:cNvPr id="62" name="Elemento grafico 12" descr="Uomo con riempimento a tinta unita">
            <a:extLst>
              <a:ext uri="{FF2B5EF4-FFF2-40B4-BE49-F238E27FC236}">
                <a16:creationId xmlns:a16="http://schemas.microsoft.com/office/drawing/2014/main" id="{8A9F3199-E0CD-2E65-F26F-7E97492203A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lc="http://schemas.openxmlformats.org/drawingml/2006/lockedCanvas"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9212175" y="3387892"/>
            <a:ext cx="751025" cy="751025"/>
          </a:xfrm>
          <a:prstGeom prst="rect">
            <a:avLst/>
          </a:prstGeom>
        </p:spPr>
      </p:pic>
      <p:pic>
        <p:nvPicPr>
          <p:cNvPr id="63" name="Elemento grafico 13" descr="Donna con bastone con riempimento a tinta unita">
            <a:extLst>
              <a:ext uri="{FF2B5EF4-FFF2-40B4-BE49-F238E27FC236}">
                <a16:creationId xmlns:a16="http://schemas.microsoft.com/office/drawing/2014/main" id="{97D3AB05-CD1F-BF92-4A56-5D247FA07A5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lc="http://schemas.openxmlformats.org/drawingml/2006/lockedCanvas"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7865052" y="4921237"/>
            <a:ext cx="751025" cy="751025"/>
          </a:xfrm>
          <a:prstGeom prst="rect">
            <a:avLst/>
          </a:prstGeom>
        </p:spPr>
      </p:pic>
      <p:pic>
        <p:nvPicPr>
          <p:cNvPr id="64" name="Elemento grafico 14" descr="Donna con riempimento a tinta unita">
            <a:extLst>
              <a:ext uri="{FF2B5EF4-FFF2-40B4-BE49-F238E27FC236}">
                <a16:creationId xmlns:a16="http://schemas.microsoft.com/office/drawing/2014/main" id="{71EB691A-D2E1-941C-758A-9BBFEBC7943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lc="http://schemas.openxmlformats.org/drawingml/2006/lockedCanvas"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9109156" y="4730308"/>
            <a:ext cx="751025" cy="751025"/>
          </a:xfrm>
          <a:prstGeom prst="rect">
            <a:avLst/>
          </a:prstGeom>
        </p:spPr>
      </p:pic>
      <p:pic>
        <p:nvPicPr>
          <p:cNvPr id="65" name="Elemento grafico 6" descr="Uomo con riempimento a tinta unita">
            <a:extLst>
              <a:ext uri="{FF2B5EF4-FFF2-40B4-BE49-F238E27FC236}">
                <a16:creationId xmlns:a16="http://schemas.microsoft.com/office/drawing/2014/main" id="{0825E3F4-3577-9236-1636-4CAA378335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lc="http://schemas.openxmlformats.org/drawingml/2006/lockedCanvas"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3567754" y="3856816"/>
            <a:ext cx="751025" cy="751025"/>
          </a:xfrm>
          <a:prstGeom prst="rect">
            <a:avLst/>
          </a:prstGeom>
        </p:spPr>
      </p:pic>
      <p:pic>
        <p:nvPicPr>
          <p:cNvPr id="66" name="Elemento grafico 10" descr="Donna con riempimento a tinta unita">
            <a:extLst>
              <a:ext uri="{FF2B5EF4-FFF2-40B4-BE49-F238E27FC236}">
                <a16:creationId xmlns:a16="http://schemas.microsoft.com/office/drawing/2014/main" id="{FC8BBB75-B078-96A9-5C3E-7AD41D5F957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lc="http://schemas.openxmlformats.org/drawingml/2006/lockedCanvas"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3458693" y="5285650"/>
            <a:ext cx="751025" cy="751025"/>
          </a:xfrm>
          <a:prstGeom prst="rect">
            <a:avLst/>
          </a:prstGeom>
        </p:spPr>
      </p:pic>
      <p:pic>
        <p:nvPicPr>
          <p:cNvPr id="67" name="Elemento grafico 4" descr="Uomo con bastone con riempimento a tinta unita">
            <a:extLst>
              <a:ext uri="{FF2B5EF4-FFF2-40B4-BE49-F238E27FC236}">
                <a16:creationId xmlns:a16="http://schemas.microsoft.com/office/drawing/2014/main" id="{D89BA04A-6EF9-E1A2-1388-41E2370A60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lc="http://schemas.openxmlformats.org/drawingml/2006/lockedCanvas"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963200" y="3827631"/>
            <a:ext cx="751025" cy="751025"/>
          </a:xfrm>
          <a:prstGeom prst="rect">
            <a:avLst/>
          </a:prstGeom>
        </p:spPr>
      </p:pic>
      <p:pic>
        <p:nvPicPr>
          <p:cNvPr id="68" name="Elemento grafico 8" descr="Donna con bastone con riempimento a tinta unita">
            <a:extLst>
              <a:ext uri="{FF2B5EF4-FFF2-40B4-BE49-F238E27FC236}">
                <a16:creationId xmlns:a16="http://schemas.microsoft.com/office/drawing/2014/main" id="{67C3EF03-644C-C626-3AFD-2474D4AE245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lc="http://schemas.openxmlformats.org/drawingml/2006/lockedCanvas"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0176538" y="5626240"/>
            <a:ext cx="751025" cy="751025"/>
          </a:xfrm>
          <a:prstGeom prst="rect">
            <a:avLst/>
          </a:prstGeom>
        </p:spPr>
      </p:pic>
      <p:pic>
        <p:nvPicPr>
          <p:cNvPr id="69" name="Elemento grafico 6" descr="Uomo con riempimento a tinta unita">
            <a:extLst>
              <a:ext uri="{FF2B5EF4-FFF2-40B4-BE49-F238E27FC236}">
                <a16:creationId xmlns:a16="http://schemas.microsoft.com/office/drawing/2014/main" id="{0825E3F4-3577-9236-1636-4CAA378335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lc="http://schemas.openxmlformats.org/drawingml/2006/lockedCanvas"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4192419" y="2798980"/>
            <a:ext cx="751025" cy="751025"/>
          </a:xfrm>
          <a:prstGeom prst="rect">
            <a:avLst/>
          </a:prstGeom>
        </p:spPr>
      </p:pic>
      <p:pic>
        <p:nvPicPr>
          <p:cNvPr id="70" name="Elemento grafico 10" descr="Donna con riempimento a tinta unita">
            <a:extLst>
              <a:ext uri="{FF2B5EF4-FFF2-40B4-BE49-F238E27FC236}">
                <a16:creationId xmlns:a16="http://schemas.microsoft.com/office/drawing/2014/main" id="{FC8BBB75-B078-96A9-5C3E-7AD41D5F957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lc="http://schemas.openxmlformats.org/drawingml/2006/lockedCanvas"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4456472" y="4771720"/>
            <a:ext cx="751025" cy="751025"/>
          </a:xfrm>
          <a:prstGeom prst="rect">
            <a:avLst/>
          </a:prstGeom>
        </p:spPr>
      </p:pic>
      <p:pic>
        <p:nvPicPr>
          <p:cNvPr id="71" name="Elemento grafico 4" descr="Uomo con bastone con riempimento a tinta unita">
            <a:extLst>
              <a:ext uri="{FF2B5EF4-FFF2-40B4-BE49-F238E27FC236}">
                <a16:creationId xmlns:a16="http://schemas.microsoft.com/office/drawing/2014/main" id="{D89BA04A-6EF9-E1A2-1388-41E2370A60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lc="http://schemas.openxmlformats.org/drawingml/2006/lockedCanvas"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624017" y="3774799"/>
            <a:ext cx="751025" cy="751025"/>
          </a:xfrm>
          <a:prstGeom prst="rect">
            <a:avLst/>
          </a:prstGeom>
        </p:spPr>
      </p:pic>
      <p:pic>
        <p:nvPicPr>
          <p:cNvPr id="72" name="Elemento grafico 8" descr="Donna con bastone con riempimento a tinta unita">
            <a:extLst>
              <a:ext uri="{FF2B5EF4-FFF2-40B4-BE49-F238E27FC236}">
                <a16:creationId xmlns:a16="http://schemas.microsoft.com/office/drawing/2014/main" id="{67C3EF03-644C-C626-3AFD-2474D4AE245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lc="http://schemas.openxmlformats.org/drawingml/2006/lockedCanvas"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007309" y="5353892"/>
            <a:ext cx="751025" cy="751025"/>
          </a:xfrm>
          <a:prstGeom prst="rect">
            <a:avLst/>
          </a:prstGeom>
        </p:spPr>
      </p:pic>
      <p:pic>
        <p:nvPicPr>
          <p:cNvPr id="73" name="Elemento grafico 4" descr="Uomo con bastone con riempimento a tinta unita">
            <a:extLst>
              <a:ext uri="{FF2B5EF4-FFF2-40B4-BE49-F238E27FC236}">
                <a16:creationId xmlns:a16="http://schemas.microsoft.com/office/drawing/2014/main" id="{D89BA04A-6EF9-E1A2-1388-41E2370A60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lc="http://schemas.openxmlformats.org/drawingml/2006/lockedCanvas"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031761" y="2765347"/>
            <a:ext cx="751025" cy="751025"/>
          </a:xfrm>
          <a:prstGeom prst="rect">
            <a:avLst/>
          </a:prstGeom>
        </p:spPr>
      </p:pic>
      <p:pic>
        <p:nvPicPr>
          <p:cNvPr id="74" name="Elemento grafico 8" descr="Donna con bastone con riempimento a tinta unita">
            <a:extLst>
              <a:ext uri="{FF2B5EF4-FFF2-40B4-BE49-F238E27FC236}">
                <a16:creationId xmlns:a16="http://schemas.microsoft.com/office/drawing/2014/main" id="{67C3EF03-644C-C626-3AFD-2474D4AE245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lc="http://schemas.openxmlformats.org/drawingml/2006/lockedCanvas"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7250007" y="4332310"/>
            <a:ext cx="751025" cy="751025"/>
          </a:xfrm>
          <a:prstGeom prst="rect">
            <a:avLst/>
          </a:prstGeom>
        </p:spPr>
      </p:pic>
      <p:pic>
        <p:nvPicPr>
          <p:cNvPr id="75" name="Elemento grafico 12" descr="Uomo con riempimento a tinta unita">
            <a:extLst>
              <a:ext uri="{FF2B5EF4-FFF2-40B4-BE49-F238E27FC236}">
                <a16:creationId xmlns:a16="http://schemas.microsoft.com/office/drawing/2014/main" id="{8A9F3199-E0CD-2E65-F26F-7E97492203A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lc="http://schemas.openxmlformats.org/drawingml/2006/lockedCanvas"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2384566" y="3827632"/>
            <a:ext cx="751025" cy="751025"/>
          </a:xfrm>
          <a:prstGeom prst="rect">
            <a:avLst/>
          </a:prstGeom>
        </p:spPr>
      </p:pic>
      <p:pic>
        <p:nvPicPr>
          <p:cNvPr id="76" name="Elemento grafico 14" descr="Donna con riempimento a tinta unita">
            <a:extLst>
              <a:ext uri="{FF2B5EF4-FFF2-40B4-BE49-F238E27FC236}">
                <a16:creationId xmlns:a16="http://schemas.microsoft.com/office/drawing/2014/main" id="{71EB691A-D2E1-941C-758A-9BBFEBC7943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lc="http://schemas.openxmlformats.org/drawingml/2006/lockedCanvas"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2421074" y="5370915"/>
            <a:ext cx="751025" cy="751025"/>
          </a:xfrm>
          <a:prstGeom prst="rect">
            <a:avLst/>
          </a:prstGeom>
        </p:spPr>
      </p:pic>
      <p:pic>
        <p:nvPicPr>
          <p:cNvPr id="77" name="Elemento grafico 4" descr="Uomo con bastone con riempimento a tinta unita">
            <a:extLst>
              <a:ext uri="{FF2B5EF4-FFF2-40B4-BE49-F238E27FC236}">
                <a16:creationId xmlns:a16="http://schemas.microsoft.com/office/drawing/2014/main" id="{D89BA04A-6EF9-E1A2-1388-41E2370A60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lc="http://schemas.openxmlformats.org/drawingml/2006/lockedCanvas"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479905" y="3666127"/>
            <a:ext cx="751025" cy="751025"/>
          </a:xfrm>
          <a:prstGeom prst="rect">
            <a:avLst/>
          </a:prstGeom>
        </p:spPr>
      </p:pic>
      <p:pic>
        <p:nvPicPr>
          <p:cNvPr id="78" name="Elemento grafico 8" descr="Donna con bastone con riempimento a tinta unita">
            <a:extLst>
              <a:ext uri="{FF2B5EF4-FFF2-40B4-BE49-F238E27FC236}">
                <a16:creationId xmlns:a16="http://schemas.microsoft.com/office/drawing/2014/main" id="{67C3EF03-644C-C626-3AFD-2474D4AE245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lc="http://schemas.openxmlformats.org/drawingml/2006/lockedCanvas"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6652709" y="5105820"/>
            <a:ext cx="751025" cy="751025"/>
          </a:xfrm>
          <a:prstGeom prst="rect">
            <a:avLst/>
          </a:prstGeom>
        </p:spPr>
      </p:pic>
      <p:pic>
        <p:nvPicPr>
          <p:cNvPr id="80" name="Elemento grafico 8" descr="Donna con bastone con riempimento a tinta unita">
            <a:extLst>
              <a:ext uri="{FF2B5EF4-FFF2-40B4-BE49-F238E27FC236}">
                <a16:creationId xmlns:a16="http://schemas.microsoft.com/office/drawing/2014/main" id="{67C3EF03-644C-C626-3AFD-2474D4AE245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lc="http://schemas.openxmlformats.org/drawingml/2006/lockedCanvas"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1158089" y="4417152"/>
            <a:ext cx="751025" cy="751025"/>
          </a:xfrm>
          <a:prstGeom prst="rect">
            <a:avLst/>
          </a:prstGeom>
        </p:spPr>
      </p:pic>
      <p:pic>
        <p:nvPicPr>
          <p:cNvPr id="81" name="Elemento grafico 11" descr="Uomo con bastone con riempimento a tinta unita">
            <a:extLst>
              <a:ext uri="{FF2B5EF4-FFF2-40B4-BE49-F238E27FC236}">
                <a16:creationId xmlns:a16="http://schemas.microsoft.com/office/drawing/2014/main" id="{E19ECF8E-5FF4-E319-3D65-F4A3A3BADE4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lc="http://schemas.openxmlformats.org/drawingml/2006/lockedCanvas"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5141996" y="2715970"/>
            <a:ext cx="751025" cy="751025"/>
          </a:xfrm>
          <a:prstGeom prst="rect">
            <a:avLst/>
          </a:prstGeom>
        </p:spPr>
      </p:pic>
      <p:pic>
        <p:nvPicPr>
          <p:cNvPr id="82" name="Elemento grafico 6" descr="Uomo con riempimento a tinta unita">
            <a:extLst>
              <a:ext uri="{FF2B5EF4-FFF2-40B4-BE49-F238E27FC236}">
                <a16:creationId xmlns:a16="http://schemas.microsoft.com/office/drawing/2014/main" id="{0825E3F4-3577-9236-1636-4CAA378335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lc="http://schemas.openxmlformats.org/drawingml/2006/lockedCanvas"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007309" y="3817109"/>
            <a:ext cx="751025" cy="751025"/>
          </a:xfrm>
          <a:prstGeom prst="rect">
            <a:avLst/>
          </a:prstGeom>
        </p:spPr>
      </p:pic>
      <p:pic>
        <p:nvPicPr>
          <p:cNvPr id="83" name="Elemento grafico 10" descr="Donna con riempimento a tinta unita">
            <a:extLst>
              <a:ext uri="{FF2B5EF4-FFF2-40B4-BE49-F238E27FC236}">
                <a16:creationId xmlns:a16="http://schemas.microsoft.com/office/drawing/2014/main" id="{FC8BBB75-B078-96A9-5C3E-7AD41D5F957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lc="http://schemas.openxmlformats.org/drawingml/2006/lockedCanvas"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4103635" y="5794488"/>
            <a:ext cx="751025" cy="751025"/>
          </a:xfrm>
          <a:prstGeom prst="rect">
            <a:avLst/>
          </a:prstGeom>
        </p:spPr>
      </p:pic>
      <p:pic>
        <p:nvPicPr>
          <p:cNvPr id="84" name="Elemento grafico 8" descr="Donna con bastone con riempimento a tinta unita">
            <a:extLst>
              <a:ext uri="{FF2B5EF4-FFF2-40B4-BE49-F238E27FC236}">
                <a16:creationId xmlns:a16="http://schemas.microsoft.com/office/drawing/2014/main" id="{67C3EF03-644C-C626-3AFD-2474D4AE245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lc="http://schemas.openxmlformats.org/drawingml/2006/lockedCanvas"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7385814" y="5774418"/>
            <a:ext cx="751025" cy="751025"/>
          </a:xfrm>
          <a:prstGeom prst="rect">
            <a:avLst/>
          </a:prstGeom>
        </p:spPr>
      </p:pic>
      <p:pic>
        <p:nvPicPr>
          <p:cNvPr id="85" name="Elemento grafico 4" descr="Uomo con bastone con riempimento a tinta unita">
            <a:extLst>
              <a:ext uri="{FF2B5EF4-FFF2-40B4-BE49-F238E27FC236}">
                <a16:creationId xmlns:a16="http://schemas.microsoft.com/office/drawing/2014/main" id="{D89BA04A-6EF9-E1A2-1388-41E2370A60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lc="http://schemas.openxmlformats.org/drawingml/2006/lockedCanvas"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763262" y="4545725"/>
            <a:ext cx="751025" cy="751025"/>
          </a:xfrm>
          <a:prstGeom prst="rect">
            <a:avLst/>
          </a:prstGeom>
        </p:spPr>
      </p:pic>
      <p:pic>
        <p:nvPicPr>
          <p:cNvPr id="86" name="Elemento grafico 6" descr="Uomo con riempimento a tinta unita">
            <a:extLst>
              <a:ext uri="{FF2B5EF4-FFF2-40B4-BE49-F238E27FC236}">
                <a16:creationId xmlns:a16="http://schemas.microsoft.com/office/drawing/2014/main" id="{0825E3F4-3577-9236-1636-4CAA378335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lc="http://schemas.openxmlformats.org/drawingml/2006/lockedCanvas"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034139" y="2732239"/>
            <a:ext cx="751025" cy="751025"/>
          </a:xfrm>
          <a:prstGeom prst="rect">
            <a:avLst/>
          </a:prstGeom>
        </p:spPr>
      </p:pic>
      <p:pic>
        <p:nvPicPr>
          <p:cNvPr id="87" name="Elemento grafico 10" descr="Donna con riempimento a tinta unita">
            <a:extLst>
              <a:ext uri="{FF2B5EF4-FFF2-40B4-BE49-F238E27FC236}">
                <a16:creationId xmlns:a16="http://schemas.microsoft.com/office/drawing/2014/main" id="{FC8BBB75-B078-96A9-5C3E-7AD41D5F957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lc="http://schemas.openxmlformats.org/drawingml/2006/lockedCanvas"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8582098" y="5661162"/>
            <a:ext cx="751025" cy="751025"/>
          </a:xfrm>
          <a:prstGeom prst="rect">
            <a:avLst/>
          </a:prstGeom>
        </p:spPr>
      </p:pic>
      <p:pic>
        <p:nvPicPr>
          <p:cNvPr id="89" name="Elemento grafico 12" descr="Uomo con riempimento a tinta unita">
            <a:extLst>
              <a:ext uri="{FF2B5EF4-FFF2-40B4-BE49-F238E27FC236}">
                <a16:creationId xmlns:a16="http://schemas.microsoft.com/office/drawing/2014/main" id="{8A9F3199-E0CD-2E65-F26F-7E97492203A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lc="http://schemas.openxmlformats.org/drawingml/2006/lockedCanvas"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8552980" y="3978752"/>
            <a:ext cx="751025" cy="751025"/>
          </a:xfrm>
          <a:prstGeom prst="rect">
            <a:avLst/>
          </a:prstGeom>
        </p:spPr>
      </p:pic>
      <p:pic>
        <p:nvPicPr>
          <p:cNvPr id="91" name="Elemento grafico 12" descr="Uomo con riempimento a tinta unita">
            <a:extLst>
              <a:ext uri="{FF2B5EF4-FFF2-40B4-BE49-F238E27FC236}">
                <a16:creationId xmlns:a16="http://schemas.microsoft.com/office/drawing/2014/main" id="{8A9F3199-E0CD-2E65-F26F-7E97492203A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lc="http://schemas.openxmlformats.org/drawingml/2006/lockedCanvas"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9432611" y="5955419"/>
            <a:ext cx="751025" cy="751025"/>
          </a:xfrm>
          <a:prstGeom prst="rect">
            <a:avLst/>
          </a:prstGeom>
        </p:spPr>
      </p:pic>
      <p:pic>
        <p:nvPicPr>
          <p:cNvPr id="92" name="Elemento grafico 10" descr="Donna con riempimento a tinta unita">
            <a:extLst>
              <a:ext uri="{FF2B5EF4-FFF2-40B4-BE49-F238E27FC236}">
                <a16:creationId xmlns:a16="http://schemas.microsoft.com/office/drawing/2014/main" id="{FC8BBB75-B078-96A9-5C3E-7AD41D5F957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lc="http://schemas.openxmlformats.org/drawingml/2006/lockedCanvas"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5521526" y="3617933"/>
            <a:ext cx="751025" cy="751025"/>
          </a:xfrm>
          <a:prstGeom prst="rect">
            <a:avLst/>
          </a:prstGeom>
        </p:spPr>
      </p:pic>
      <p:pic>
        <p:nvPicPr>
          <p:cNvPr id="94" name="Elemento grafico 14" descr="Donna con riempimento a tinta unita">
            <a:extLst>
              <a:ext uri="{FF2B5EF4-FFF2-40B4-BE49-F238E27FC236}">
                <a16:creationId xmlns:a16="http://schemas.microsoft.com/office/drawing/2014/main" id="{71EB691A-D2E1-941C-758A-9BBFEBC7943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lc="http://schemas.openxmlformats.org/drawingml/2006/lockedCanvas"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5872173" y="5825666"/>
            <a:ext cx="751025" cy="751025"/>
          </a:xfrm>
          <a:prstGeom prst="rect">
            <a:avLst/>
          </a:prstGeom>
        </p:spPr>
      </p:pic>
      <p:pic>
        <p:nvPicPr>
          <p:cNvPr id="95" name="Elemento grafico 13" descr="Donna con bastone con riempimento a tinta unita">
            <a:extLst>
              <a:ext uri="{FF2B5EF4-FFF2-40B4-BE49-F238E27FC236}">
                <a16:creationId xmlns:a16="http://schemas.microsoft.com/office/drawing/2014/main" id="{97D3AB05-CD1F-BF92-4A56-5D247FA07A5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lc="http://schemas.openxmlformats.org/drawingml/2006/lockedCanvas"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2964230" y="6030939"/>
            <a:ext cx="751025" cy="751025"/>
          </a:xfrm>
          <a:prstGeom prst="rect">
            <a:avLst/>
          </a:prstGeom>
        </p:spPr>
      </p:pic>
      <p:pic>
        <p:nvPicPr>
          <p:cNvPr id="96" name="Elemento grafico 6" descr="Uomo con riempimento a tinta unita">
            <a:extLst>
              <a:ext uri="{FF2B5EF4-FFF2-40B4-BE49-F238E27FC236}">
                <a16:creationId xmlns:a16="http://schemas.microsoft.com/office/drawing/2014/main" id="{0825E3F4-3577-9236-1636-4CAA378335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lc="http://schemas.openxmlformats.org/drawingml/2006/lockedCanvas"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854722" y="2647247"/>
            <a:ext cx="751025" cy="751025"/>
          </a:xfrm>
          <a:prstGeom prst="rect">
            <a:avLst/>
          </a:prstGeom>
        </p:spPr>
      </p:pic>
      <p:pic>
        <p:nvPicPr>
          <p:cNvPr id="98" name="Elemento grafico 10" descr="Donna con riempimento a tinta unita">
            <a:extLst>
              <a:ext uri="{FF2B5EF4-FFF2-40B4-BE49-F238E27FC236}">
                <a16:creationId xmlns:a16="http://schemas.microsoft.com/office/drawing/2014/main" id="{FC8BBB75-B078-96A9-5C3E-7AD41D5F957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lc="http://schemas.openxmlformats.org/drawingml/2006/lockedCanvas"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1733006" y="5955419"/>
            <a:ext cx="751025" cy="751025"/>
          </a:xfrm>
          <a:prstGeom prst="rect">
            <a:avLst/>
          </a:prstGeom>
        </p:spPr>
      </p:pic>
      <p:pic>
        <p:nvPicPr>
          <p:cNvPr id="99" name="Elemento grafico 11" descr="Uomo con bastone con riempimento a tinta unita">
            <a:extLst>
              <a:ext uri="{FF2B5EF4-FFF2-40B4-BE49-F238E27FC236}">
                <a16:creationId xmlns:a16="http://schemas.microsoft.com/office/drawing/2014/main" id="{E19ECF8E-5FF4-E319-3D65-F4A3A3BADE4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lc="http://schemas.openxmlformats.org/drawingml/2006/lockedCanvas"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2431428" y="2583243"/>
            <a:ext cx="751025" cy="751025"/>
          </a:xfrm>
          <a:prstGeom prst="rect">
            <a:avLst/>
          </a:prstGeom>
        </p:spPr>
      </p:pic>
      <p:pic>
        <p:nvPicPr>
          <p:cNvPr id="100" name="Elemento grafico 14" descr="Donna con riempimento a tinta unita">
            <a:extLst>
              <a:ext uri="{FF2B5EF4-FFF2-40B4-BE49-F238E27FC236}">
                <a16:creationId xmlns:a16="http://schemas.microsoft.com/office/drawing/2014/main" id="{71EB691A-D2E1-941C-758A-9BBFEBC7943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lc="http://schemas.openxmlformats.org/drawingml/2006/lockedCanvas"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9920299" y="2620411"/>
            <a:ext cx="751025" cy="751025"/>
          </a:xfrm>
          <a:prstGeom prst="rect">
            <a:avLst/>
          </a:prstGeom>
        </p:spPr>
      </p:pic>
      <p:pic>
        <p:nvPicPr>
          <p:cNvPr id="101" name="Elemento grafico 12" descr="Uomo con riempimento a tinta unita">
            <a:extLst>
              <a:ext uri="{FF2B5EF4-FFF2-40B4-BE49-F238E27FC236}">
                <a16:creationId xmlns:a16="http://schemas.microsoft.com/office/drawing/2014/main" id="{8A9F3199-E0CD-2E65-F26F-7E97492203A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lc="http://schemas.openxmlformats.org/drawingml/2006/lockedCanvas"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5064853" y="5398906"/>
            <a:ext cx="751025" cy="751025"/>
          </a:xfrm>
          <a:prstGeom prst="rect">
            <a:avLst/>
          </a:prstGeom>
        </p:spPr>
      </p:pic>
      <p:pic>
        <p:nvPicPr>
          <p:cNvPr id="102" name="Elemento grafico 11" descr="Uomo con bastone con riempimento a tinta unita">
            <a:extLst>
              <a:ext uri="{FF2B5EF4-FFF2-40B4-BE49-F238E27FC236}">
                <a16:creationId xmlns:a16="http://schemas.microsoft.com/office/drawing/2014/main" id="{E19ECF8E-5FF4-E319-3D65-F4A3A3BADE4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lc="http://schemas.openxmlformats.org/drawingml/2006/lockedCanvas"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10812442" y="3243449"/>
            <a:ext cx="751025" cy="751025"/>
          </a:xfrm>
          <a:prstGeom prst="rect">
            <a:avLst/>
          </a:prstGeom>
        </p:spPr>
      </p:pic>
      <p:pic>
        <p:nvPicPr>
          <p:cNvPr id="103" name="Elemento grafico 14" descr="Donna con riempimento a tinta unita">
            <a:extLst>
              <a:ext uri="{FF2B5EF4-FFF2-40B4-BE49-F238E27FC236}">
                <a16:creationId xmlns:a16="http://schemas.microsoft.com/office/drawing/2014/main" id="{71EB691A-D2E1-941C-758A-9BBFEBC7943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lc="http://schemas.openxmlformats.org/drawingml/2006/lockedCanvas"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10309193" y="4665797"/>
            <a:ext cx="751025" cy="751025"/>
          </a:xfrm>
          <a:prstGeom prst="rect">
            <a:avLst/>
          </a:prstGeom>
        </p:spPr>
      </p:pic>
      <p:pic>
        <p:nvPicPr>
          <p:cNvPr id="106" name="Elemento grafico 4" descr="Uomo con bastone con riempimento a tinta unita">
            <a:extLst>
              <a:ext uri="{FF2B5EF4-FFF2-40B4-BE49-F238E27FC236}">
                <a16:creationId xmlns:a16="http://schemas.microsoft.com/office/drawing/2014/main" id="{D89BA04A-6EF9-E1A2-1388-41E2370A60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lc="http://schemas.openxmlformats.org/drawingml/2006/lockedCanvas"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829899" y="3483264"/>
            <a:ext cx="751025" cy="751025"/>
          </a:xfrm>
          <a:prstGeom prst="rect">
            <a:avLst/>
          </a:prstGeom>
        </p:spPr>
      </p:pic>
      <p:pic>
        <p:nvPicPr>
          <p:cNvPr id="107" name="Elemento grafico 4" descr="Uomo con bastone con riempimento a tinta unita">
            <a:extLst>
              <a:ext uri="{FF2B5EF4-FFF2-40B4-BE49-F238E27FC236}">
                <a16:creationId xmlns:a16="http://schemas.microsoft.com/office/drawing/2014/main" id="{D89BA04A-6EF9-E1A2-1388-41E2370A60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lc="http://schemas.openxmlformats.org/drawingml/2006/lockedCanvas"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810273" y="2198784"/>
            <a:ext cx="751025" cy="751025"/>
          </a:xfrm>
          <a:prstGeom prst="rect">
            <a:avLst/>
          </a:prstGeom>
        </p:spPr>
      </p:pic>
      <p:pic>
        <p:nvPicPr>
          <p:cNvPr id="108" name="Elemento grafico 6" descr="Uomo con riempimento a tinta unita">
            <a:extLst>
              <a:ext uri="{FF2B5EF4-FFF2-40B4-BE49-F238E27FC236}">
                <a16:creationId xmlns:a16="http://schemas.microsoft.com/office/drawing/2014/main" id="{0825E3F4-3577-9236-1636-4CAA378335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lc="http://schemas.openxmlformats.org/drawingml/2006/lockedCanvas"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3567754" y="2241370"/>
            <a:ext cx="751025" cy="751025"/>
          </a:xfrm>
          <a:prstGeom prst="rect">
            <a:avLst/>
          </a:prstGeom>
        </p:spPr>
      </p:pic>
      <p:pic>
        <p:nvPicPr>
          <p:cNvPr id="61" name="Elemento grafico 8" descr="Donna con bastone con riempimento a tinta unita">
            <a:extLst>
              <a:ext uri="{FF2B5EF4-FFF2-40B4-BE49-F238E27FC236}">
                <a16:creationId xmlns:a16="http://schemas.microsoft.com/office/drawing/2014/main" id="{67C3EF03-644C-C626-3AFD-2474D4AE245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lc="http://schemas.openxmlformats.org/drawingml/2006/lockedCanvas"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1024511" y="5856845"/>
            <a:ext cx="751025" cy="751025"/>
          </a:xfrm>
          <a:prstGeom prst="rect">
            <a:avLst/>
          </a:prstGeom>
        </p:spPr>
      </p:pic>
      <p:pic>
        <p:nvPicPr>
          <p:cNvPr id="79" name="Elemento grafico 10" descr="Donna con riempimento a tinta unita">
            <a:extLst>
              <a:ext uri="{FF2B5EF4-FFF2-40B4-BE49-F238E27FC236}">
                <a16:creationId xmlns:a16="http://schemas.microsoft.com/office/drawing/2014/main" id="{FC8BBB75-B078-96A9-5C3E-7AD41D5F957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lc="http://schemas.openxmlformats.org/drawingml/2006/lockedCanvas"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11188449" y="2460395"/>
            <a:ext cx="751025" cy="751025"/>
          </a:xfrm>
          <a:prstGeom prst="rect">
            <a:avLst/>
          </a:prstGeom>
        </p:spPr>
      </p:pic>
      <p:pic>
        <p:nvPicPr>
          <p:cNvPr id="90" name="Elemento grafico 10" descr="Donna con riempimento a tinta unita">
            <a:extLst>
              <a:ext uri="{FF2B5EF4-FFF2-40B4-BE49-F238E27FC236}">
                <a16:creationId xmlns:a16="http://schemas.microsoft.com/office/drawing/2014/main" id="{FC8BBB75-B078-96A9-5C3E-7AD41D5F957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lc="http://schemas.openxmlformats.org/drawingml/2006/lockedCanvas"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355556" y="3490429"/>
            <a:ext cx="751025" cy="751025"/>
          </a:xfrm>
          <a:prstGeom prst="rect">
            <a:avLst/>
          </a:prstGeom>
        </p:spPr>
      </p:pic>
      <p:sp>
        <p:nvSpPr>
          <p:cNvPr id="111" name="Freccia in giù 110"/>
          <p:cNvSpPr/>
          <p:nvPr/>
        </p:nvSpPr>
        <p:spPr>
          <a:xfrm rot="16200000">
            <a:off x="5564716" y="-3864578"/>
            <a:ext cx="1196697" cy="11224943"/>
          </a:xfrm>
          <a:prstGeom prst="downArrow">
            <a:avLst>
              <a:gd name="adj1" fmla="val 50000"/>
              <a:gd name="adj2" fmla="val 47684"/>
            </a:avLst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44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2" name="CasellaDiTesto 111"/>
          <p:cNvSpPr txBox="1"/>
          <p:nvPr/>
        </p:nvSpPr>
        <p:spPr>
          <a:xfrm>
            <a:off x="2870217" y="1569330"/>
            <a:ext cx="4201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smtClean="0"/>
              <a:t>Probabilità di </a:t>
            </a:r>
            <a:r>
              <a:rPr lang="it-IT" b="1" dirty="0" smtClean="0"/>
              <a:t>morte precoce</a:t>
            </a:r>
            <a:endParaRPr lang="it-IT" b="1" dirty="0"/>
          </a:p>
        </p:txBody>
      </p:sp>
      <p:sp>
        <p:nvSpPr>
          <p:cNvPr id="113" name="CasellaDiTesto 112"/>
          <p:cNvSpPr txBox="1"/>
          <p:nvPr/>
        </p:nvSpPr>
        <p:spPr>
          <a:xfrm>
            <a:off x="342488" y="1528482"/>
            <a:ext cx="1024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0%</a:t>
            </a:r>
            <a:endParaRPr lang="it-IT" sz="2400" b="1" dirty="0"/>
          </a:p>
        </p:txBody>
      </p:sp>
      <p:sp>
        <p:nvSpPr>
          <p:cNvPr id="114" name="CasellaDiTesto 113"/>
          <p:cNvSpPr txBox="1"/>
          <p:nvPr/>
        </p:nvSpPr>
        <p:spPr>
          <a:xfrm>
            <a:off x="10651394" y="1528482"/>
            <a:ext cx="1024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100%</a:t>
            </a:r>
            <a:endParaRPr lang="it-IT" sz="2400" b="1" dirty="0"/>
          </a:p>
        </p:txBody>
      </p:sp>
      <p:pic>
        <p:nvPicPr>
          <p:cNvPr id="126" name="Elemento grafico 10" descr="Donna con riempimento a tinta unita">
            <a:extLst>
              <a:ext uri="{FF2B5EF4-FFF2-40B4-BE49-F238E27FC236}">
                <a16:creationId xmlns:a16="http://schemas.microsoft.com/office/drawing/2014/main" id="{FC8BBB75-B078-96A9-5C3E-7AD41D5F957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lc="http://schemas.openxmlformats.org/drawingml/2006/lockedCanvas" xmlns:asvg="http://schemas.microsoft.com/office/drawing/2016/SVG/main" xmlns="" r:embed="rId20"/>
              </a:ext>
            </a:extLst>
          </a:blip>
          <a:stretch>
            <a:fillRect/>
          </a:stretch>
        </p:blipFill>
        <p:spPr>
          <a:xfrm>
            <a:off x="8733643" y="2356726"/>
            <a:ext cx="751025" cy="751025"/>
          </a:xfrm>
          <a:prstGeom prst="rect">
            <a:avLst/>
          </a:prstGeom>
        </p:spPr>
      </p:pic>
      <p:pic>
        <p:nvPicPr>
          <p:cNvPr id="127" name="Elemento grafico 10" descr="Donna con riempimento a tinta unita">
            <a:extLst>
              <a:ext uri="{FF2B5EF4-FFF2-40B4-BE49-F238E27FC236}">
                <a16:creationId xmlns:a16="http://schemas.microsoft.com/office/drawing/2014/main" id="{FC8BBB75-B078-96A9-5C3E-7AD41D5F957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lc="http://schemas.openxmlformats.org/drawingml/2006/lockedCanvas" xmlns:asvg="http://schemas.microsoft.com/office/drawing/2016/SVG/main" xmlns="" r:embed="rId20"/>
              </a:ext>
            </a:extLst>
          </a:blip>
          <a:stretch>
            <a:fillRect/>
          </a:stretch>
        </p:blipFill>
        <p:spPr>
          <a:xfrm>
            <a:off x="550595" y="4665798"/>
            <a:ext cx="751025" cy="751025"/>
          </a:xfrm>
          <a:prstGeom prst="rect">
            <a:avLst/>
          </a:prstGeom>
        </p:spPr>
      </p:pic>
      <p:pic>
        <p:nvPicPr>
          <p:cNvPr id="128" name="Elemento grafico 8" descr="Donna con bastone con riempimento a tinta unita">
            <a:extLst>
              <a:ext uri="{FF2B5EF4-FFF2-40B4-BE49-F238E27FC236}">
                <a16:creationId xmlns:a16="http://schemas.microsoft.com/office/drawing/2014/main" id="{67C3EF03-644C-C626-3AFD-2474D4AE245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lc="http://schemas.openxmlformats.org/drawingml/2006/lockedCanvas" xmlns:asvg="http://schemas.microsoft.com/office/drawing/2016/SVG/main" xmlns="" r:embed="rId21"/>
              </a:ext>
            </a:extLst>
          </a:blip>
          <a:stretch>
            <a:fillRect/>
          </a:stretch>
        </p:blipFill>
        <p:spPr>
          <a:xfrm>
            <a:off x="6565137" y="2123437"/>
            <a:ext cx="751025" cy="751025"/>
          </a:xfrm>
          <a:prstGeom prst="rect">
            <a:avLst/>
          </a:prstGeom>
        </p:spPr>
      </p:pic>
      <p:pic>
        <p:nvPicPr>
          <p:cNvPr id="129" name="Elemento grafico 10" descr="Donna con riempimento a tinta unita">
            <a:extLst>
              <a:ext uri="{FF2B5EF4-FFF2-40B4-BE49-F238E27FC236}">
                <a16:creationId xmlns:a16="http://schemas.microsoft.com/office/drawing/2014/main" id="{FC8BBB75-B078-96A9-5C3E-7AD41D5F957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lc="http://schemas.openxmlformats.org/drawingml/2006/lockedCanvas" xmlns:asvg="http://schemas.microsoft.com/office/drawing/2016/SVG/main" xmlns="" r:embed="rId20"/>
              </a:ext>
            </a:extLst>
          </a:blip>
          <a:stretch>
            <a:fillRect/>
          </a:stretch>
        </p:blipFill>
        <p:spPr>
          <a:xfrm>
            <a:off x="1560141" y="2158559"/>
            <a:ext cx="751025" cy="75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5500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1" dur="indefinite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4" dur="indefinite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7" dur="indefinite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0" dur="indefinite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3" dur="indefinite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6" dur="indefinite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9" dur="indefinite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1" dur="indefinite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2" dur="indefinite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5" dur="indefinite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7" dur="indefinite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8" dur="indefinite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1" dur="indefinite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3" dur="indefinite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4" dur="indefinite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7" dur="indefinite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9" dur="indefinite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0" dur="indefinite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3" dur="indefinite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5" dur="indefinite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6" dur="indefinite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8" dur="indefinite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9" dur="indefinite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1" dur="indefinite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2" dur="indefinite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4" dur="indefinite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5" dur="indefinite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7" dur="indefinite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8" dur="indefinite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0" dur="indefinite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1" dur="indefinite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3" dur="indefinite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4" dur="indefinite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6" dur="indefinite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7" dur="indefinite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9" dur="indefinite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0" dur="indefinite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2" dur="indefinite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3" dur="indefinite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5" dur="indefinite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6" dur="indefinite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8" dur="indefinite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9" dur="indefinite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1" dur="indefinite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2" dur="indefinite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526642" y="550066"/>
            <a:ext cx="10972800" cy="87437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b="0" dirty="0" smtClean="0"/>
              <a:t>Reparti di </a:t>
            </a:r>
            <a:r>
              <a:rPr lang="it-IT" dirty="0" smtClean="0"/>
              <a:t>Terapia Sub-Intensiva</a:t>
            </a:r>
            <a:r>
              <a:rPr lang="it-IT" b="0" dirty="0" smtClean="0"/>
              <a:t>: </a:t>
            </a:r>
            <a:r>
              <a:rPr lang="it-IT" dirty="0" smtClean="0"/>
              <a:t>caratteristiche</a:t>
            </a:r>
            <a:endParaRPr lang="it-IT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4628" y="322856"/>
            <a:ext cx="1002913" cy="1002913"/>
          </a:xfrm>
          <a:prstGeom prst="rect">
            <a:avLst/>
          </a:prstGeom>
        </p:spPr>
      </p:pic>
      <p:sp>
        <p:nvSpPr>
          <p:cNvPr id="13" name="Content Placeholder 25">
            <a:extLst>
              <a:ext uri="{FF2B5EF4-FFF2-40B4-BE49-F238E27FC236}">
                <a16:creationId xmlns:a16="http://schemas.microsoft.com/office/drawing/2014/main" id="{919D9A77-CDE3-9B7F-7904-5D7AF77323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195" y="2954969"/>
            <a:ext cx="7998794" cy="3855456"/>
          </a:xfrm>
        </p:spPr>
        <p:txBody>
          <a:bodyPr anchor="t">
            <a:noAutofit/>
          </a:bodyPr>
          <a:lstStyle/>
          <a:p>
            <a:r>
              <a:rPr lang="it-IT" b="1" dirty="0" smtClean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Cure </a:t>
            </a:r>
            <a:r>
              <a:rPr lang="it-IT" b="1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intermedie</a:t>
            </a:r>
            <a:r>
              <a:rPr lang="it-IT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it-IT" dirty="0" smtClean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livello </a:t>
            </a:r>
            <a:r>
              <a:rPr lang="it-IT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di intensità delle cure tra Terapie Intensive e degenze </a:t>
            </a:r>
            <a:r>
              <a:rPr lang="it-IT" dirty="0" smtClean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ordinarie</a:t>
            </a:r>
            <a:endParaRPr lang="it-IT" dirty="0">
              <a:solidFill>
                <a:schemeClr val="tx1"/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it-IT" dirty="0" smtClean="0">
              <a:solidFill>
                <a:schemeClr val="tx1"/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it-IT" dirty="0">
              <a:solidFill>
                <a:schemeClr val="tx1"/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it-IT" u="sng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Punti di forza</a:t>
            </a:r>
            <a:r>
              <a:rPr lang="it-IT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delle TSI: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b="1" dirty="0" smtClean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Flessibilità</a:t>
            </a:r>
            <a:r>
              <a:rPr lang="it-IT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it-IT" dirty="0" smtClean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adattabilità </a:t>
            </a:r>
            <a:r>
              <a:rPr lang="it-IT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dei posti letto per diverse esigenze (OBI, degenze brevi, altre patologie emergenti</a:t>
            </a:r>
            <a:r>
              <a:rPr lang="it-IT" dirty="0" smtClean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it-IT" dirty="0">
              <a:solidFill>
                <a:schemeClr val="tx1"/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b="1" dirty="0" smtClean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Polivalenza</a:t>
            </a:r>
            <a:r>
              <a:rPr lang="it-IT" dirty="0" smtClean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: accoglienza </a:t>
            </a:r>
            <a:r>
              <a:rPr lang="it-IT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di pazienti con diverse disfunzioni d'organo o contesti </a:t>
            </a:r>
            <a:r>
              <a:rPr lang="it-IT" dirty="0" smtClean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epidemiologici</a:t>
            </a:r>
            <a:endParaRPr lang="it-IT" dirty="0">
              <a:solidFill>
                <a:schemeClr val="tx1"/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b="1" dirty="0" smtClean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Multifunzionalità</a:t>
            </a:r>
            <a:r>
              <a:rPr lang="it-IT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it-IT" dirty="0" smtClean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supporto </a:t>
            </a:r>
            <a:r>
              <a:rPr lang="it-IT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al sistema ospedaliero (accoglienza dal PS, step-down da Terapie Intensive, step-up dai reparti ordinari, dimissioni dirette</a:t>
            </a:r>
            <a:r>
              <a:rPr lang="it-IT" dirty="0" smtClean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it-IT" dirty="0">
              <a:solidFill>
                <a:schemeClr val="tx1"/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35E4BFB2-960D-2C7F-84F1-E8E985A58061}"/>
              </a:ext>
            </a:extLst>
          </p:cNvPr>
          <p:cNvSpPr txBox="1"/>
          <p:nvPr/>
        </p:nvSpPr>
        <p:spPr>
          <a:xfrm>
            <a:off x="513195" y="1468422"/>
            <a:ext cx="111588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Carenza di cure intermedie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: 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rispondono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alla domanda sanitaria di pazienti critici provenienti dal DEA o da altre strutture ospedaliere (a seconda dei fabbisogni locali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 smtClean="0">
              <a:solidFill>
                <a:prstClr val="black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>
              <a:solidFill>
                <a:prstClr val="black"/>
              </a:solidFill>
            </a:endParaRPr>
          </a:p>
          <a:p>
            <a:endParaRPr lang="it-IT" dirty="0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Segnaposto contenuto 8" descr="Immagine che contiene testo, computer, Schermo del computer, interno&#10;&#10;Descrizione generata automaticamente">
            <a:extLst>
              <a:ext uri="{FF2B5EF4-FFF2-40B4-BE49-F238E27FC236}">
                <a16:creationId xmlns:a16="http://schemas.microsoft.com/office/drawing/2014/main" id="{8337B146-A31A-A3F8-4275-BAAA1D6376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9839" b="4243"/>
          <a:stretch/>
        </p:blipFill>
        <p:spPr>
          <a:xfrm>
            <a:off x="8753855" y="3328113"/>
            <a:ext cx="2817980" cy="3207031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35E4BFB2-960D-2C7F-84F1-E8E985A58061}"/>
              </a:ext>
            </a:extLst>
          </p:cNvPr>
          <p:cNvSpPr txBox="1"/>
          <p:nvPr/>
        </p:nvSpPr>
        <p:spPr>
          <a:xfrm>
            <a:off x="513195" y="2031639"/>
            <a:ext cx="111588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>
              <a:solidFill>
                <a:prstClr val="black"/>
              </a:solidFill>
            </a:endParaRPr>
          </a:p>
          <a:p>
            <a:r>
              <a:rPr lang="it-IT" b="1" dirty="0">
                <a:ea typeface="Calibri" panose="020F0502020204030204" pitchFamily="34" charset="0"/>
                <a:cs typeface="Calibri" panose="020F0502020204030204" pitchFamily="34" charset="0"/>
              </a:rPr>
              <a:t>Pazienti complessi</a:t>
            </a:r>
            <a:r>
              <a:rPr lang="it-IT" dirty="0"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it-IT" dirty="0" smtClean="0">
                <a:ea typeface="Calibri" panose="020F0502020204030204" pitchFamily="34" charset="0"/>
                <a:cs typeface="Calibri" panose="020F0502020204030204" pitchFamily="34" charset="0"/>
              </a:rPr>
              <a:t>spesso </a:t>
            </a:r>
            <a:r>
              <a:rPr lang="it-IT" dirty="0">
                <a:ea typeface="Calibri" panose="020F0502020204030204" pitchFamily="34" charset="0"/>
                <a:cs typeface="Calibri" panose="020F0502020204030204" pitchFamily="34" charset="0"/>
              </a:rPr>
              <a:t>anziani con patologie varie (traumatiche, cardiovascolari, respiratorie, renali, metaboliche, neurologiche, infettive, tossiche</a:t>
            </a:r>
            <a:r>
              <a:rPr lang="it-IT" dirty="0" smtClean="0"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it-IT" dirty="0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6268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501535" y="580551"/>
            <a:ext cx="10972800" cy="874371"/>
          </a:xfrm>
        </p:spPr>
        <p:txBody>
          <a:bodyPr>
            <a:normAutofit/>
          </a:bodyPr>
          <a:lstStyle/>
          <a:p>
            <a:r>
              <a:rPr lang="it-IT" b="0" dirty="0" smtClean="0"/>
              <a:t>Approccio</a:t>
            </a:r>
            <a:r>
              <a:rPr lang="it-IT" dirty="0" smtClean="0"/>
              <a:t> subottimale</a:t>
            </a:r>
            <a:endParaRPr lang="it-IT" b="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967" y="322856"/>
            <a:ext cx="1002913" cy="1002913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501535" y="1874410"/>
            <a:ext cx="10972800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it-IT" sz="2400" dirty="0" smtClean="0"/>
              <a:t>Selezione dei soli </a:t>
            </a:r>
            <a:r>
              <a:rPr lang="it-IT" sz="2400" b="1" dirty="0" smtClean="0"/>
              <a:t>3.265</a:t>
            </a:r>
            <a:r>
              <a:rPr lang="it-IT" sz="2400" dirty="0" smtClean="0"/>
              <a:t> pazienti trattati, entro 2 ore dall’ammissione, con: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it-IT" sz="2000" b="1" dirty="0" smtClean="0"/>
              <a:t>CPAP</a:t>
            </a:r>
            <a:r>
              <a:rPr lang="it-IT" sz="2000" dirty="0" smtClean="0"/>
              <a:t> o </a:t>
            </a:r>
            <a:r>
              <a:rPr lang="it-IT" sz="2000" b="1" dirty="0" smtClean="0"/>
              <a:t>NIV </a:t>
            </a:r>
            <a:endParaRPr lang="it-IT" sz="2000" dirty="0"/>
          </a:p>
          <a:p>
            <a:pPr lvl="2"/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</a:rPr>
              <a:t>N=1.998</a:t>
            </a:r>
            <a:endParaRPr lang="it-IT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it-IT" sz="2000" dirty="0"/>
              <a:t>s</a:t>
            </a:r>
            <a:r>
              <a:rPr lang="it-IT" sz="2000" dirty="0" smtClean="0"/>
              <a:t>pecifici</a:t>
            </a:r>
            <a:r>
              <a:rPr lang="it-IT" sz="2000" b="1" dirty="0" smtClean="0"/>
              <a:t> FARMACI VASOATTIVI</a:t>
            </a:r>
          </a:p>
          <a:p>
            <a:pPr lvl="2"/>
            <a:r>
              <a:rPr lang="it-IT" sz="2000" dirty="0" smtClean="0"/>
              <a:t>(</a:t>
            </a:r>
            <a:r>
              <a:rPr lang="it-IT" sz="2000" dirty="0"/>
              <a:t>Noradrenalina, Adrenalina, Dubutamina o </a:t>
            </a:r>
            <a:r>
              <a:rPr lang="it-IT" sz="2000" dirty="0" smtClean="0"/>
              <a:t>Vasopressina) </a:t>
            </a:r>
          </a:p>
          <a:p>
            <a:pPr lvl="2"/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</a:rPr>
              <a:t>N =1.435</a:t>
            </a:r>
            <a:endParaRPr lang="it-IT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it-IT" sz="24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it-IT" sz="2400" dirty="0" smtClean="0"/>
              <a:t>Costruzione del </a:t>
            </a:r>
            <a:r>
              <a:rPr lang="it-IT" sz="2400" b="1" dirty="0" smtClean="0"/>
              <a:t>modello</a:t>
            </a:r>
            <a:r>
              <a:rPr lang="it-IT" sz="2400" dirty="0" smtClean="0"/>
              <a:t> di </a:t>
            </a:r>
            <a:r>
              <a:rPr lang="it-IT" sz="2400" b="1" dirty="0" smtClean="0"/>
              <a:t>regressione logistica</a:t>
            </a:r>
          </a:p>
          <a:p>
            <a:pPr marL="914400" lvl="1" indent="-457200">
              <a:buFont typeface="+mj-lt"/>
              <a:buAutoNum type="arabicPeriod"/>
            </a:pPr>
            <a:endParaRPr lang="it-IT" sz="600" b="1" dirty="0"/>
          </a:p>
          <a:p>
            <a:pPr lvl="1"/>
            <a:r>
              <a:rPr lang="it-IT" sz="2000" b="1" dirty="0">
                <a:solidFill>
                  <a:srgbClr val="83193F"/>
                </a:solidFill>
              </a:rPr>
              <a:t>Variabile dipendente</a:t>
            </a:r>
            <a:r>
              <a:rPr lang="it-IT" sz="2000" dirty="0">
                <a:solidFill>
                  <a:srgbClr val="83193F"/>
                </a:solidFill>
              </a:rPr>
              <a:t>: </a:t>
            </a:r>
            <a:r>
              <a:rPr lang="it-IT" sz="2000" dirty="0"/>
              <a:t>mortalità precoce (48 h)</a:t>
            </a:r>
          </a:p>
          <a:p>
            <a:pPr lvl="1"/>
            <a:r>
              <a:rPr lang="it-IT" sz="2000" b="1" dirty="0">
                <a:solidFill>
                  <a:srgbClr val="83193F"/>
                </a:solidFill>
              </a:rPr>
              <a:t>Variabili indipendenti: </a:t>
            </a:r>
            <a:r>
              <a:rPr lang="it-IT" sz="2000" dirty="0"/>
              <a:t>variabili che descrivono i pazienti al momento dell’ammissione in reparto </a:t>
            </a:r>
            <a:endParaRPr lang="it-IT" sz="2000" dirty="0" smtClean="0"/>
          </a:p>
          <a:p>
            <a:pPr lvl="1"/>
            <a:r>
              <a:rPr lang="it-IT" sz="2000" dirty="0" smtClean="0"/>
              <a:t>(</a:t>
            </a:r>
            <a:r>
              <a:rPr lang="it-IT" sz="2000" dirty="0"/>
              <a:t>selezione a partire dalle oltre 400 variabili presenti in CRF) </a:t>
            </a:r>
          </a:p>
          <a:p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val="11719434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734236" y="1002055"/>
            <a:ext cx="3048000" cy="45535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169026" y="0"/>
            <a:ext cx="10972800" cy="874371"/>
          </a:xfrm>
        </p:spPr>
        <p:txBody>
          <a:bodyPr>
            <a:normAutofit/>
          </a:bodyPr>
          <a:lstStyle/>
          <a:p>
            <a:r>
              <a:rPr lang="it-IT" b="0" dirty="0"/>
              <a:t>M</a:t>
            </a:r>
            <a:r>
              <a:rPr lang="it-IT" b="0" dirty="0" smtClean="0"/>
              <a:t>odello</a:t>
            </a:r>
            <a:r>
              <a:rPr lang="it-IT" dirty="0" smtClean="0"/>
              <a:t> subottimale</a:t>
            </a:r>
            <a:endParaRPr lang="it-IT" b="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9087" y="73474"/>
            <a:ext cx="1002913" cy="1002913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365760" y="1076387"/>
            <a:ext cx="11324783" cy="32015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7933" y="782155"/>
            <a:ext cx="8198489" cy="5952722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1792780" y="745527"/>
            <a:ext cx="4056611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r"/>
            <a:r>
              <a:rPr lang="it-IT" sz="1300" b="1" dirty="0" smtClean="0"/>
              <a:t>Età</a:t>
            </a:r>
            <a:r>
              <a:rPr lang="it-IT" sz="1300" dirty="0" smtClean="0"/>
              <a:t> (incremento di 10 anni)</a:t>
            </a:r>
            <a:endParaRPr lang="it-IT" sz="1300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1792780" y="973205"/>
            <a:ext cx="4056611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r"/>
            <a:r>
              <a:rPr lang="it-IT" sz="1300" dirty="0" smtClean="0"/>
              <a:t>Scala </a:t>
            </a:r>
            <a:r>
              <a:rPr lang="it-IT" sz="1300" b="1" dirty="0" smtClean="0"/>
              <a:t>BRASS</a:t>
            </a:r>
            <a:r>
              <a:rPr lang="it-IT" sz="1300" dirty="0" smtClean="0"/>
              <a:t> (rischio </a:t>
            </a:r>
            <a:r>
              <a:rPr lang="it-IT" sz="1300" b="1" dirty="0" smtClean="0"/>
              <a:t>medio</a:t>
            </a:r>
            <a:r>
              <a:rPr lang="it-IT" sz="1300" dirty="0" smtClean="0"/>
              <a:t> vs. rischio basso)</a:t>
            </a:r>
            <a:endParaRPr lang="it-IT" sz="1300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1792780" y="1200883"/>
            <a:ext cx="4056611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r"/>
            <a:r>
              <a:rPr lang="it-IT" sz="1300" dirty="0" smtClean="0"/>
              <a:t>Scala </a:t>
            </a:r>
            <a:r>
              <a:rPr lang="it-IT" sz="1300" b="1" dirty="0" smtClean="0"/>
              <a:t>BRASS</a:t>
            </a:r>
            <a:r>
              <a:rPr lang="it-IT" sz="1300" dirty="0" smtClean="0"/>
              <a:t> (rischio </a:t>
            </a:r>
            <a:r>
              <a:rPr lang="it-IT" sz="1300" b="1" dirty="0" smtClean="0"/>
              <a:t>alto</a:t>
            </a:r>
            <a:r>
              <a:rPr lang="it-IT" sz="1300" dirty="0" smtClean="0"/>
              <a:t> vs. rischio basso)</a:t>
            </a:r>
            <a:endParaRPr lang="it-IT" sz="1300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1792780" y="1411935"/>
            <a:ext cx="4056611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r"/>
            <a:r>
              <a:rPr lang="it-IT" sz="1300" dirty="0" smtClean="0"/>
              <a:t>Comorbilità </a:t>
            </a:r>
            <a:r>
              <a:rPr lang="it-IT" sz="1300" b="1" dirty="0" smtClean="0"/>
              <a:t>nefrologiche</a:t>
            </a:r>
            <a:r>
              <a:rPr lang="it-IT" sz="1300" dirty="0" smtClean="0"/>
              <a:t> (sì vs. no)</a:t>
            </a:r>
            <a:endParaRPr lang="it-IT" sz="1300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387929" y="1883917"/>
            <a:ext cx="5461462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r"/>
            <a:r>
              <a:rPr lang="it-IT" sz="1300" dirty="0" smtClean="0"/>
              <a:t>Comorbilità: </a:t>
            </a:r>
            <a:r>
              <a:rPr lang="it-IT" sz="1300" b="1" dirty="0" smtClean="0"/>
              <a:t>Altre</a:t>
            </a:r>
            <a:r>
              <a:rPr lang="it-IT" sz="1300" dirty="0" smtClean="0"/>
              <a:t> comorbilità </a:t>
            </a:r>
            <a:r>
              <a:rPr lang="it-IT" sz="1300" b="1" dirty="0" smtClean="0"/>
              <a:t>neoplastiche</a:t>
            </a:r>
            <a:r>
              <a:rPr lang="it-IT" sz="1300" dirty="0" smtClean="0"/>
              <a:t> (s</a:t>
            </a:r>
            <a:r>
              <a:rPr lang="it-IT" sz="1300" dirty="0"/>
              <a:t>ì</a:t>
            </a:r>
            <a:r>
              <a:rPr lang="it-IT" sz="1300" dirty="0" smtClean="0"/>
              <a:t> vs. nessuna)</a:t>
            </a:r>
            <a:endParaRPr lang="it-IT" sz="1300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1036322" y="2111595"/>
            <a:ext cx="4813069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r"/>
            <a:r>
              <a:rPr lang="it-IT" sz="1300" dirty="0" smtClean="0"/>
              <a:t>Comorbilità: </a:t>
            </a:r>
            <a:r>
              <a:rPr lang="it-IT" sz="1300" b="1" dirty="0" smtClean="0"/>
              <a:t>Tumore solido metastatizzato </a:t>
            </a:r>
            <a:r>
              <a:rPr lang="it-IT" sz="1300" dirty="0" smtClean="0"/>
              <a:t>(s</a:t>
            </a:r>
            <a:r>
              <a:rPr lang="it-IT" sz="1300" dirty="0"/>
              <a:t>ì</a:t>
            </a:r>
            <a:r>
              <a:rPr lang="it-IT" sz="1300" dirty="0" smtClean="0"/>
              <a:t> vs. nessuna)</a:t>
            </a:r>
            <a:endParaRPr lang="it-IT" sz="1300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1792780" y="1656239"/>
            <a:ext cx="4056611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r"/>
            <a:r>
              <a:rPr lang="it-IT" sz="1300" dirty="0" smtClean="0"/>
              <a:t>Comorbilità: </a:t>
            </a:r>
            <a:r>
              <a:rPr lang="it-IT" sz="1300" b="1" dirty="0" smtClean="0"/>
              <a:t>Diabete</a:t>
            </a:r>
            <a:r>
              <a:rPr lang="it-IT" sz="1300" dirty="0" smtClean="0"/>
              <a:t> (s</a:t>
            </a:r>
            <a:r>
              <a:rPr lang="it-IT" sz="1300" dirty="0"/>
              <a:t>ì</a:t>
            </a:r>
            <a:r>
              <a:rPr lang="it-IT" sz="1300" dirty="0" smtClean="0"/>
              <a:t> vs. no)</a:t>
            </a:r>
            <a:endParaRPr lang="it-IT" sz="1300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709198" y="2339273"/>
            <a:ext cx="5140193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r"/>
            <a:r>
              <a:rPr lang="it-IT" sz="1300" dirty="0" smtClean="0"/>
              <a:t>Gravità dell’infezione: </a:t>
            </a:r>
            <a:r>
              <a:rPr lang="it-IT" sz="1300" b="1" dirty="0" smtClean="0"/>
              <a:t>Infezione senza sepsi </a:t>
            </a:r>
            <a:r>
              <a:rPr lang="it-IT" sz="1300" dirty="0" smtClean="0"/>
              <a:t>(s</a:t>
            </a:r>
            <a:r>
              <a:rPr lang="it-IT" sz="1300" dirty="0"/>
              <a:t>ì</a:t>
            </a:r>
            <a:r>
              <a:rPr lang="it-IT" sz="1300" dirty="0" smtClean="0"/>
              <a:t> vs. non infetti)</a:t>
            </a:r>
            <a:endParaRPr lang="it-IT" sz="1300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1792780" y="2566951"/>
            <a:ext cx="4056611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r"/>
            <a:r>
              <a:rPr lang="it-IT" sz="1300" dirty="0" smtClean="0"/>
              <a:t>Gravità dell’infezione: </a:t>
            </a:r>
            <a:r>
              <a:rPr lang="it-IT" sz="1300" b="1" dirty="0" smtClean="0"/>
              <a:t>Sepsi</a:t>
            </a:r>
            <a:r>
              <a:rPr lang="it-IT" sz="1300" dirty="0" smtClean="0"/>
              <a:t> (s</a:t>
            </a:r>
            <a:r>
              <a:rPr lang="it-IT" sz="1300" dirty="0"/>
              <a:t>ì</a:t>
            </a:r>
            <a:r>
              <a:rPr lang="it-IT" sz="1300" dirty="0" smtClean="0"/>
              <a:t> vs. </a:t>
            </a:r>
            <a:r>
              <a:rPr lang="it-IT" sz="1300" dirty="0"/>
              <a:t>non infetti</a:t>
            </a:r>
            <a:r>
              <a:rPr lang="it-IT" sz="1300" dirty="0" smtClean="0"/>
              <a:t>)</a:t>
            </a:r>
            <a:endParaRPr lang="it-IT" sz="1300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1792780" y="2794629"/>
            <a:ext cx="4056611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r"/>
            <a:r>
              <a:rPr lang="it-IT" sz="1300" dirty="0" smtClean="0"/>
              <a:t>Gravità dell’infezione: </a:t>
            </a:r>
            <a:r>
              <a:rPr lang="it-IT" sz="1300" b="1" dirty="0" smtClean="0"/>
              <a:t>Shock settico</a:t>
            </a:r>
            <a:r>
              <a:rPr lang="it-IT" sz="1300" dirty="0" smtClean="0"/>
              <a:t> (s</a:t>
            </a:r>
            <a:r>
              <a:rPr lang="it-IT" sz="1300" dirty="0"/>
              <a:t>ì</a:t>
            </a:r>
            <a:r>
              <a:rPr lang="it-IT" sz="1300" dirty="0" smtClean="0"/>
              <a:t> vs. </a:t>
            </a:r>
            <a:r>
              <a:rPr lang="it-IT" sz="1300" dirty="0"/>
              <a:t>non infetti</a:t>
            </a:r>
            <a:r>
              <a:rPr lang="it-IT" sz="1300" dirty="0" smtClean="0"/>
              <a:t>)</a:t>
            </a:r>
            <a:endParaRPr lang="it-IT" sz="1300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8312" y="3005681"/>
            <a:ext cx="5841079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r"/>
            <a:r>
              <a:rPr lang="it-IT" sz="1300" dirty="0" smtClean="0"/>
              <a:t>Condizione clinica all’ammissione: </a:t>
            </a:r>
            <a:r>
              <a:rPr lang="it-IT" sz="1300" b="1" dirty="0" smtClean="0"/>
              <a:t>Encefalopatia metabolica</a:t>
            </a:r>
            <a:r>
              <a:rPr lang="it-IT" sz="1300" dirty="0" smtClean="0"/>
              <a:t> (s</a:t>
            </a:r>
            <a:r>
              <a:rPr lang="it-IT" sz="1300" dirty="0"/>
              <a:t>ì</a:t>
            </a:r>
            <a:r>
              <a:rPr lang="it-IT" sz="1300" dirty="0" smtClean="0"/>
              <a:t> vs. no)</a:t>
            </a:r>
            <a:endParaRPr lang="it-IT" sz="1300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8312" y="3225046"/>
            <a:ext cx="5841079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r"/>
            <a:r>
              <a:rPr lang="it-IT" sz="1300" dirty="0" smtClean="0"/>
              <a:t>Condizione clinica all’ammissione: </a:t>
            </a:r>
            <a:r>
              <a:rPr lang="it-IT" sz="1300" b="1" dirty="0" smtClean="0"/>
              <a:t>ARDS grave</a:t>
            </a:r>
            <a:r>
              <a:rPr lang="it-IT" sz="1300" dirty="0" smtClean="0"/>
              <a:t> (sì vs. no)</a:t>
            </a:r>
            <a:endParaRPr lang="it-IT" sz="1300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169025" y="3469350"/>
            <a:ext cx="5680365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r"/>
            <a:r>
              <a:rPr lang="it-IT" sz="1300" dirty="0" smtClean="0"/>
              <a:t>Cond. clinica all’ammissione: </a:t>
            </a:r>
            <a:r>
              <a:rPr lang="it-IT" sz="1300" b="1" dirty="0" smtClean="0"/>
              <a:t>Altra</a:t>
            </a:r>
            <a:r>
              <a:rPr lang="it-IT" sz="1300" dirty="0" smtClean="0"/>
              <a:t> cond. </a:t>
            </a:r>
            <a:r>
              <a:rPr lang="it-IT" sz="1300" b="1" dirty="0" smtClean="0"/>
              <a:t>gastrointestinale</a:t>
            </a:r>
            <a:r>
              <a:rPr lang="it-IT" sz="1300" dirty="0" smtClean="0"/>
              <a:t> (sì vs. nessuna)</a:t>
            </a:r>
            <a:endParaRPr lang="it-IT" sz="1300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8312" y="3705341"/>
            <a:ext cx="5841079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r"/>
            <a:r>
              <a:rPr lang="it-IT" sz="1300" dirty="0" smtClean="0"/>
              <a:t>Cond. clinica all’ammissione: </a:t>
            </a:r>
            <a:r>
              <a:rPr lang="it-IT" sz="1300" b="1" dirty="0" smtClean="0"/>
              <a:t>Insufficienza epatica acuta</a:t>
            </a:r>
            <a:r>
              <a:rPr lang="it-IT" sz="1300" dirty="0" smtClean="0"/>
              <a:t> (sì vs. nessuna)</a:t>
            </a:r>
            <a:endParaRPr lang="it-IT" sz="1300" dirty="0"/>
          </a:p>
        </p:txBody>
      </p:sp>
      <p:sp>
        <p:nvSpPr>
          <p:cNvPr id="25" name="CasellaDiTesto 24"/>
          <p:cNvSpPr txBox="1"/>
          <p:nvPr/>
        </p:nvSpPr>
        <p:spPr>
          <a:xfrm>
            <a:off x="8312" y="3933019"/>
            <a:ext cx="5841079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r"/>
            <a:r>
              <a:rPr lang="it-IT" sz="1300" dirty="0" smtClean="0"/>
              <a:t>Cond. clinica all’ammissione: </a:t>
            </a:r>
            <a:r>
              <a:rPr lang="it-IT" sz="1300" b="1" dirty="0" smtClean="0"/>
              <a:t>Squilibrio metabolico</a:t>
            </a:r>
            <a:r>
              <a:rPr lang="it-IT" sz="1300" dirty="0" smtClean="0"/>
              <a:t> (sì vs. no)</a:t>
            </a:r>
            <a:endParaRPr lang="it-IT" sz="1300" dirty="0"/>
          </a:p>
        </p:txBody>
      </p:sp>
      <p:sp>
        <p:nvSpPr>
          <p:cNvPr id="26" name="CasellaDiTesto 25"/>
          <p:cNvSpPr txBox="1"/>
          <p:nvPr/>
        </p:nvSpPr>
        <p:spPr>
          <a:xfrm>
            <a:off x="8312" y="4160697"/>
            <a:ext cx="5841079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r"/>
            <a:r>
              <a:rPr lang="it-IT" sz="1300" dirty="0" smtClean="0"/>
              <a:t>Infezione all’ammissione: </a:t>
            </a:r>
            <a:r>
              <a:rPr lang="it-IT" sz="1300" b="1" dirty="0" smtClean="0"/>
              <a:t>Polmonite</a:t>
            </a:r>
            <a:r>
              <a:rPr lang="it-IT" sz="1300" dirty="0" smtClean="0"/>
              <a:t> (sì vs. no)</a:t>
            </a:r>
            <a:endParaRPr lang="it-IT" sz="1300" dirty="0"/>
          </a:p>
        </p:txBody>
      </p:sp>
      <p:sp>
        <p:nvSpPr>
          <p:cNvPr id="27" name="CasellaDiTesto 26"/>
          <p:cNvSpPr txBox="1"/>
          <p:nvPr/>
        </p:nvSpPr>
        <p:spPr>
          <a:xfrm>
            <a:off x="8312" y="4388375"/>
            <a:ext cx="5841079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r"/>
            <a:r>
              <a:rPr lang="it-IT" sz="1300" dirty="0" smtClean="0"/>
              <a:t>Infezione all’ammissione: </a:t>
            </a:r>
            <a:r>
              <a:rPr lang="it-IT" sz="1300" b="1" dirty="0" smtClean="0"/>
              <a:t>Peritonite</a:t>
            </a:r>
            <a:r>
              <a:rPr lang="it-IT" sz="1300" dirty="0" smtClean="0"/>
              <a:t> (sì vs. no)</a:t>
            </a:r>
            <a:endParaRPr lang="it-IT" sz="1300" dirty="0"/>
          </a:p>
        </p:txBody>
      </p:sp>
      <p:sp>
        <p:nvSpPr>
          <p:cNvPr id="28" name="CasellaDiTesto 27"/>
          <p:cNvSpPr txBox="1"/>
          <p:nvPr/>
        </p:nvSpPr>
        <p:spPr>
          <a:xfrm>
            <a:off x="8312" y="4616053"/>
            <a:ext cx="5841079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r"/>
            <a:r>
              <a:rPr lang="it-IT" sz="1300" b="1" dirty="0" smtClean="0"/>
              <a:t>Lattati</a:t>
            </a:r>
            <a:r>
              <a:rPr lang="it-IT" sz="1300" dirty="0" smtClean="0"/>
              <a:t> (non misurati vs. 3-4)</a:t>
            </a:r>
            <a:endParaRPr lang="it-IT" sz="1300" dirty="0"/>
          </a:p>
        </p:txBody>
      </p:sp>
      <p:sp>
        <p:nvSpPr>
          <p:cNvPr id="29" name="CasellaDiTesto 28"/>
          <p:cNvSpPr txBox="1"/>
          <p:nvPr/>
        </p:nvSpPr>
        <p:spPr>
          <a:xfrm>
            <a:off x="8312" y="4843731"/>
            <a:ext cx="5841079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r"/>
            <a:r>
              <a:rPr lang="it-IT" sz="1300" b="1" dirty="0" smtClean="0"/>
              <a:t>Lattati</a:t>
            </a:r>
            <a:r>
              <a:rPr lang="it-IT" sz="1300" dirty="0" smtClean="0"/>
              <a:t> (2-3 vs. 3-4)</a:t>
            </a:r>
            <a:endParaRPr lang="it-IT" sz="1300" dirty="0"/>
          </a:p>
        </p:txBody>
      </p:sp>
      <p:sp>
        <p:nvSpPr>
          <p:cNvPr id="30" name="CasellaDiTesto 29"/>
          <p:cNvSpPr txBox="1"/>
          <p:nvPr/>
        </p:nvSpPr>
        <p:spPr>
          <a:xfrm>
            <a:off x="8312" y="5071409"/>
            <a:ext cx="5841079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r"/>
            <a:r>
              <a:rPr lang="it-IT" sz="1300" b="1" dirty="0" smtClean="0"/>
              <a:t>Lattati</a:t>
            </a:r>
            <a:r>
              <a:rPr lang="it-IT" sz="1300" dirty="0" smtClean="0"/>
              <a:t> (4-5 vs. 3-4)</a:t>
            </a:r>
            <a:endParaRPr lang="it-IT" sz="1300" dirty="0"/>
          </a:p>
        </p:txBody>
      </p:sp>
      <p:sp>
        <p:nvSpPr>
          <p:cNvPr id="31" name="CasellaDiTesto 30"/>
          <p:cNvSpPr txBox="1"/>
          <p:nvPr/>
        </p:nvSpPr>
        <p:spPr>
          <a:xfrm>
            <a:off x="8312" y="5299087"/>
            <a:ext cx="5841079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r"/>
            <a:r>
              <a:rPr lang="it-IT" sz="1300" b="1" dirty="0" smtClean="0"/>
              <a:t>Lattati</a:t>
            </a:r>
            <a:r>
              <a:rPr lang="it-IT" sz="1300" dirty="0" smtClean="0"/>
              <a:t> (≥6 vs. 3-4)</a:t>
            </a:r>
            <a:endParaRPr lang="it-IT" sz="1300" dirty="0"/>
          </a:p>
        </p:txBody>
      </p:sp>
      <p:sp>
        <p:nvSpPr>
          <p:cNvPr id="32" name="CasellaDiTesto 31"/>
          <p:cNvSpPr txBox="1"/>
          <p:nvPr/>
        </p:nvSpPr>
        <p:spPr>
          <a:xfrm>
            <a:off x="8312" y="5526765"/>
            <a:ext cx="5841079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r"/>
            <a:r>
              <a:rPr lang="it-IT" sz="1300" b="1" dirty="0" smtClean="0"/>
              <a:t>Potassio</a:t>
            </a:r>
            <a:r>
              <a:rPr lang="it-IT" sz="1300" dirty="0" smtClean="0"/>
              <a:t> (non misurato vs. 3-4)</a:t>
            </a:r>
            <a:endParaRPr lang="it-IT" sz="1300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8312" y="5754443"/>
            <a:ext cx="5841079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r"/>
            <a:r>
              <a:rPr lang="it-IT" sz="1300" b="1" dirty="0" smtClean="0"/>
              <a:t>Potassio</a:t>
            </a:r>
            <a:r>
              <a:rPr lang="it-IT" sz="1300" dirty="0" smtClean="0"/>
              <a:t> (&lt;3 vs. 3-4)</a:t>
            </a:r>
            <a:endParaRPr lang="it-IT" sz="1300" dirty="0"/>
          </a:p>
        </p:txBody>
      </p:sp>
      <p:sp>
        <p:nvSpPr>
          <p:cNvPr id="34" name="CasellaDiTesto 33"/>
          <p:cNvSpPr txBox="1"/>
          <p:nvPr/>
        </p:nvSpPr>
        <p:spPr>
          <a:xfrm>
            <a:off x="8312" y="5982121"/>
            <a:ext cx="5841079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r"/>
            <a:r>
              <a:rPr lang="it-IT" sz="1300" b="1" dirty="0" smtClean="0"/>
              <a:t>Potassio</a:t>
            </a:r>
            <a:r>
              <a:rPr lang="it-IT" sz="1300" dirty="0" smtClean="0"/>
              <a:t> (≥5 vs. 3-4)</a:t>
            </a:r>
            <a:endParaRPr lang="it-IT" sz="1300" dirty="0"/>
          </a:p>
        </p:txBody>
      </p:sp>
      <p:sp>
        <p:nvSpPr>
          <p:cNvPr id="35" name="CasellaDiTesto 34"/>
          <p:cNvSpPr txBox="1"/>
          <p:nvPr/>
        </p:nvSpPr>
        <p:spPr>
          <a:xfrm>
            <a:off x="8312" y="6209788"/>
            <a:ext cx="5841079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r"/>
            <a:r>
              <a:rPr lang="it-IT" sz="1300" b="1" dirty="0" smtClean="0"/>
              <a:t>Aritmie</a:t>
            </a:r>
            <a:r>
              <a:rPr lang="it-IT" sz="1300" dirty="0" smtClean="0"/>
              <a:t> (sì vs. no)</a:t>
            </a:r>
            <a:endParaRPr lang="it-IT" sz="1300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11079640" y="6437265"/>
            <a:ext cx="1021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OR</a:t>
            </a:r>
            <a:endParaRPr lang="it-IT" dirty="0"/>
          </a:p>
        </p:txBody>
      </p:sp>
      <p:sp>
        <p:nvSpPr>
          <p:cNvPr id="7" name="Rettangolo arrotondato 6"/>
          <p:cNvSpPr/>
          <p:nvPr/>
        </p:nvSpPr>
        <p:spPr>
          <a:xfrm>
            <a:off x="2657933" y="1004045"/>
            <a:ext cx="3173526" cy="458600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Rettangolo arrotondato 36"/>
          <p:cNvSpPr/>
          <p:nvPr/>
        </p:nvSpPr>
        <p:spPr>
          <a:xfrm>
            <a:off x="1683565" y="1936184"/>
            <a:ext cx="4147894" cy="435435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8" name="Rettangolo arrotondato 37"/>
          <p:cNvSpPr/>
          <p:nvPr/>
        </p:nvSpPr>
        <p:spPr>
          <a:xfrm>
            <a:off x="1569562" y="2376853"/>
            <a:ext cx="4261897" cy="671770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" name="Rettangolo arrotondato 38"/>
          <p:cNvSpPr/>
          <p:nvPr/>
        </p:nvSpPr>
        <p:spPr>
          <a:xfrm>
            <a:off x="709198" y="3524280"/>
            <a:ext cx="5122261" cy="435435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0" name="Rettangolo arrotondato 39"/>
          <p:cNvSpPr/>
          <p:nvPr/>
        </p:nvSpPr>
        <p:spPr>
          <a:xfrm>
            <a:off x="3747247" y="4634899"/>
            <a:ext cx="2084212" cy="941402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1" name="Rettangolo arrotondato 40"/>
          <p:cNvSpPr/>
          <p:nvPr/>
        </p:nvSpPr>
        <p:spPr>
          <a:xfrm>
            <a:off x="3593547" y="5576300"/>
            <a:ext cx="2237912" cy="663135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2" name="CasellaDiTesto 41"/>
          <p:cNvSpPr txBox="1"/>
          <p:nvPr/>
        </p:nvSpPr>
        <p:spPr>
          <a:xfrm>
            <a:off x="6064625" y="6455066"/>
            <a:ext cx="476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83193F"/>
                </a:solidFill>
              </a:rPr>
              <a:t>1</a:t>
            </a:r>
            <a:endParaRPr lang="it-IT" b="1" dirty="0">
              <a:solidFill>
                <a:srgbClr val="8319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43082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22E7A6FA-FD8A-905D-CE91-0B8AD9178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583" y="570979"/>
            <a:ext cx="10972800" cy="874371"/>
          </a:xfrm>
        </p:spPr>
        <p:txBody>
          <a:bodyPr>
            <a:normAutofit/>
          </a:bodyPr>
          <a:lstStyle/>
          <a:p>
            <a:r>
              <a:rPr lang="it-IT" dirty="0"/>
              <a:t>Conclusioni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E4BABA0-EA04-3466-0E54-934ABA83CC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591" y="1472717"/>
            <a:ext cx="11025809" cy="4680813"/>
          </a:xfrm>
        </p:spPr>
        <p:txBody>
          <a:bodyPr>
            <a:noAutofit/>
          </a:bodyPr>
          <a:lstStyle/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it-IT" sz="2000" dirty="0">
                <a:solidFill>
                  <a:schemeClr val="tx1"/>
                </a:solidFill>
                <a:latin typeface="+mn-lt"/>
              </a:rPr>
              <a:t>Il nostro studio ha identificato dei </a:t>
            </a:r>
            <a:r>
              <a:rPr lang="it-IT" sz="2000" b="1" dirty="0">
                <a:solidFill>
                  <a:schemeClr val="tx1"/>
                </a:solidFill>
                <a:latin typeface="+mn-lt"/>
              </a:rPr>
              <a:t>fattori comuni </a:t>
            </a:r>
            <a:r>
              <a:rPr lang="it-IT" sz="2000" dirty="0">
                <a:solidFill>
                  <a:schemeClr val="tx1"/>
                </a:solidFill>
                <a:latin typeface="+mn-lt"/>
              </a:rPr>
              <a:t>nei pazienti con decesso avvenuto a 48 </a:t>
            </a:r>
            <a:r>
              <a:rPr lang="it-IT" sz="2000" dirty="0" smtClean="0">
                <a:solidFill>
                  <a:schemeClr val="tx1"/>
                </a:solidFill>
                <a:latin typeface="+mn-lt"/>
              </a:rPr>
              <a:t>h</a:t>
            </a:r>
          </a:p>
          <a:p>
            <a:pPr>
              <a:lnSpc>
                <a:spcPct val="120000"/>
              </a:lnSpc>
            </a:pPr>
            <a:endParaRPr lang="it-IT" sz="1000" dirty="0" smtClean="0">
              <a:solidFill>
                <a:schemeClr val="tx1"/>
              </a:solidFill>
              <a:latin typeface="+mn-lt"/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it-IT" sz="2000" dirty="0" smtClean="0">
                <a:solidFill>
                  <a:schemeClr val="tx1"/>
                </a:solidFill>
                <a:latin typeface="+mn-lt"/>
              </a:rPr>
              <a:t>I </a:t>
            </a:r>
            <a:r>
              <a:rPr lang="it-IT" sz="2000" dirty="0">
                <a:solidFill>
                  <a:schemeClr val="tx1"/>
                </a:solidFill>
                <a:latin typeface="+mn-lt"/>
              </a:rPr>
              <a:t>risultati ricalcano quanto </a:t>
            </a:r>
            <a:r>
              <a:rPr lang="it-IT" sz="2000" b="1" dirty="0">
                <a:solidFill>
                  <a:schemeClr val="tx1"/>
                </a:solidFill>
                <a:latin typeface="+mn-lt"/>
              </a:rPr>
              <a:t>già noto </a:t>
            </a:r>
            <a:r>
              <a:rPr lang="it-IT" sz="2000" dirty="0">
                <a:solidFill>
                  <a:schemeClr val="tx1"/>
                </a:solidFill>
                <a:latin typeface="+mn-lt"/>
              </a:rPr>
              <a:t>in </a:t>
            </a:r>
            <a:r>
              <a:rPr lang="it-IT" sz="2000" b="1" dirty="0" smtClean="0">
                <a:solidFill>
                  <a:schemeClr val="tx1"/>
                </a:solidFill>
                <a:latin typeface="+mn-lt"/>
              </a:rPr>
              <a:t>letteratura</a:t>
            </a:r>
          </a:p>
          <a:p>
            <a:pPr>
              <a:lnSpc>
                <a:spcPct val="120000"/>
              </a:lnSpc>
            </a:pPr>
            <a:endParaRPr lang="it-IT" sz="1000" b="1" dirty="0" smtClean="0">
              <a:solidFill>
                <a:schemeClr val="tx1"/>
              </a:solidFill>
              <a:latin typeface="+mn-lt"/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it-IT" sz="2000" dirty="0" smtClean="0">
                <a:solidFill>
                  <a:schemeClr val="tx1"/>
                </a:solidFill>
                <a:latin typeface="+mn-lt"/>
              </a:rPr>
              <a:t>Non </a:t>
            </a:r>
            <a:r>
              <a:rPr lang="it-IT" sz="2000" dirty="0">
                <a:solidFill>
                  <a:schemeClr val="tx1"/>
                </a:solidFill>
                <a:latin typeface="+mn-lt"/>
              </a:rPr>
              <a:t>è stato possibile identificare dei fattori peculiari che distinguessero i casi di </a:t>
            </a:r>
            <a:r>
              <a:rPr lang="it-IT" sz="2000" dirty="0" smtClean="0">
                <a:solidFill>
                  <a:schemeClr val="tx1"/>
                </a:solidFill>
                <a:latin typeface="+mn-lt"/>
              </a:rPr>
              <a:t>futilità</a:t>
            </a:r>
          </a:p>
          <a:p>
            <a:pPr>
              <a:lnSpc>
                <a:spcPct val="120000"/>
              </a:lnSpc>
            </a:pPr>
            <a:endParaRPr lang="it-IT" sz="1000" dirty="0" smtClean="0">
              <a:solidFill>
                <a:schemeClr val="tx1"/>
              </a:solidFill>
              <a:latin typeface="+mn-lt"/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it-IT" sz="2000" dirty="0" smtClean="0">
                <a:solidFill>
                  <a:schemeClr val="tx1"/>
                </a:solidFill>
                <a:latin typeface="+mn-lt"/>
              </a:rPr>
              <a:t>Lo </a:t>
            </a:r>
            <a:r>
              <a:rPr lang="it-IT" sz="2000" dirty="0">
                <a:solidFill>
                  <a:schemeClr val="tx1"/>
                </a:solidFill>
                <a:latin typeface="+mn-lt"/>
              </a:rPr>
              <a:t>svolgimento di questo studio ha necessitato di discussioni periodiche e, in team, ha permesso di esplorare una </a:t>
            </a:r>
            <a:r>
              <a:rPr lang="it-IT" sz="2000" b="1" dirty="0">
                <a:solidFill>
                  <a:schemeClr val="tx1"/>
                </a:solidFill>
                <a:latin typeface="+mn-lt"/>
              </a:rPr>
              <a:t>domanda </a:t>
            </a:r>
            <a:r>
              <a:rPr lang="it-IT" sz="2000" b="1" dirty="0" smtClean="0">
                <a:solidFill>
                  <a:schemeClr val="tx1"/>
                </a:solidFill>
                <a:latin typeface="+mn-lt"/>
              </a:rPr>
              <a:t>complessa</a:t>
            </a:r>
          </a:p>
          <a:p>
            <a:pPr>
              <a:lnSpc>
                <a:spcPct val="120000"/>
              </a:lnSpc>
            </a:pPr>
            <a:endParaRPr lang="it-IT" sz="1000" b="1" dirty="0">
              <a:solidFill>
                <a:schemeClr val="tx1"/>
              </a:solidFill>
              <a:latin typeface="+mn-lt"/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it-IT" sz="2000" dirty="0" smtClean="0">
                <a:solidFill>
                  <a:schemeClr val="tx1"/>
                </a:solidFill>
                <a:latin typeface="+mn-lt"/>
              </a:rPr>
              <a:t>La </a:t>
            </a:r>
            <a:r>
              <a:rPr lang="it-IT" sz="2000" dirty="0">
                <a:solidFill>
                  <a:schemeClr val="tx1"/>
                </a:solidFill>
                <a:latin typeface="+mn-lt"/>
              </a:rPr>
              <a:t>decisione del medico, l’esperienza personale e professionale insieme agli score di mortalità intraospedaliera (es. SAPS II, III, APACHE) ci aiutano a prendere decisioni ma non ci </a:t>
            </a:r>
            <a:r>
              <a:rPr lang="it-IT" sz="2000" dirty="0" smtClean="0">
                <a:solidFill>
                  <a:schemeClr val="tx1"/>
                </a:solidFill>
                <a:latin typeface="+mn-lt"/>
              </a:rPr>
              <a:t>guidano</a:t>
            </a:r>
          </a:p>
          <a:p>
            <a:pPr>
              <a:lnSpc>
                <a:spcPct val="120000"/>
              </a:lnSpc>
            </a:pPr>
            <a:endParaRPr lang="it-IT" sz="1000" dirty="0">
              <a:solidFill>
                <a:schemeClr val="tx1"/>
              </a:solidFill>
              <a:latin typeface="+mn-lt"/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it-IT" sz="2000" dirty="0" smtClean="0">
                <a:solidFill>
                  <a:schemeClr val="tx1"/>
                </a:solidFill>
                <a:latin typeface="+mn-lt"/>
              </a:rPr>
              <a:t>Il </a:t>
            </a:r>
            <a:r>
              <a:rPr lang="it-IT" sz="2000" dirty="0">
                <a:solidFill>
                  <a:schemeClr val="tx1"/>
                </a:solidFill>
                <a:latin typeface="+mn-lt"/>
              </a:rPr>
              <a:t>confronto tra colleghi e le domande a cui abbiamo provato a rispondere supportano e danno senso condiviso alle nostre difficili </a:t>
            </a:r>
            <a:r>
              <a:rPr lang="it-IT" sz="2000" dirty="0" smtClean="0">
                <a:solidFill>
                  <a:schemeClr val="tx1"/>
                </a:solidFill>
                <a:latin typeface="+mn-lt"/>
              </a:rPr>
              <a:t>decisioni</a:t>
            </a:r>
            <a:endParaRPr lang="it-IT" sz="2000" dirty="0">
              <a:solidFill>
                <a:schemeClr val="tx1"/>
              </a:solidFill>
              <a:latin typeface="+mn-lt"/>
            </a:endParaRPr>
          </a:p>
          <a:p>
            <a:endParaRPr lang="it-IT" sz="2400" dirty="0">
              <a:solidFill>
                <a:schemeClr val="tx1"/>
              </a:solidFill>
              <a:latin typeface="+mn-lt"/>
            </a:endParaRPr>
          </a:p>
          <a:p>
            <a:r>
              <a:rPr lang="it-IT" sz="2400" dirty="0">
                <a:solidFill>
                  <a:schemeClr val="tx1"/>
                </a:solidFill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180729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97305" y="548519"/>
            <a:ext cx="10972800" cy="874371"/>
          </a:xfrm>
        </p:spPr>
        <p:txBody>
          <a:bodyPr>
            <a:normAutofit/>
          </a:bodyPr>
          <a:lstStyle/>
          <a:p>
            <a:r>
              <a:rPr lang="it-IT" dirty="0"/>
              <a:t>Traiettorie pazienti </a:t>
            </a:r>
            <a:r>
              <a:rPr lang="it-IT" b="0" dirty="0"/>
              <a:t>e </a:t>
            </a:r>
            <a:r>
              <a:rPr lang="it-IT" dirty="0"/>
              <a:t>setting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967" y="322856"/>
            <a:ext cx="1002913" cy="1002913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0F9F7035-BA83-7E1F-FB04-7F7E9D7E5E30}"/>
              </a:ext>
            </a:extLst>
          </p:cNvPr>
          <p:cNvSpPr txBox="1"/>
          <p:nvPr/>
        </p:nvSpPr>
        <p:spPr>
          <a:xfrm>
            <a:off x="497304" y="1514750"/>
            <a:ext cx="632035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Miglioramenti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nella salute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: 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allungamento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della vita media dei pazienti con insufficienze croniche (cardiaca, respiratoria, neurologica, renale, epatica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)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Prolungamento della malattia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: 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la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storia naturale delle insufficienze croniche non è cambiata, con riacutizzazioni che portano a un progressivo peggioramento della qualità di 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vita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" name="Content Placeholder 25">
            <a:extLst>
              <a:ext uri="{FF2B5EF4-FFF2-40B4-BE49-F238E27FC236}">
                <a16:creationId xmlns:a16="http://schemas.microsoft.com/office/drawing/2014/main" id="{41BD2304-F14E-DAE4-9664-C60ED2C330FF}"/>
              </a:ext>
            </a:extLst>
          </p:cNvPr>
          <p:cNvSpPr txBox="1">
            <a:spLocks/>
          </p:cNvSpPr>
          <p:nvPr/>
        </p:nvSpPr>
        <p:spPr>
          <a:xfrm>
            <a:off x="531486" y="3807623"/>
            <a:ext cx="6286174" cy="265921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18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Fase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t-IT" sz="1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‘End-Stage</a:t>
            </a:r>
            <a:r>
              <a:rPr lang="it-IT" sz="1800" b="1" dirty="0" smtClean="0">
                <a:solidFill>
                  <a:sysClr val="windowText" lastClr="000000"/>
                </a:solidFill>
                <a:latin typeface="Calibri"/>
              </a:rPr>
              <a:t>’</a:t>
            </a:r>
            <a:r>
              <a:rPr kumimoji="0" lang="it-IT" sz="180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  <a:endParaRPr kumimoji="0" lang="it-IT" sz="180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Individuazione della fase finale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remissioni diventano più rare e di durata più breve, con un aumento dei ricoveri e della durata delle 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degenze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Ruolo del medico: </a:t>
            </a:r>
            <a:r>
              <a:rPr lang="it-IT" sz="1800" dirty="0">
                <a:solidFill>
                  <a:sysClr val="windowText" lastClr="000000"/>
                </a:solidFill>
                <a:latin typeface="Calibri"/>
              </a:rPr>
              <a:t>i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questa fase, i medici e il team devono coinvolgere il paziente e la famiglia nel definire un percorso di cura, bilanciando i costi umani e i benefici attesi, e condividendo le decisioni 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finali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Segnaposto contenuto 4" descr="Immagine che contiene testo, schermata, diagramma, linea&#10;&#10;Descrizione generata automaticamente">
            <a:extLst>
              <a:ext uri="{FF2B5EF4-FFF2-40B4-BE49-F238E27FC236}">
                <a16:creationId xmlns:a16="http://schemas.microsoft.com/office/drawing/2014/main" id="{3C6E085F-963F-98D2-6B68-4C8A19EA0C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386" y="1386593"/>
            <a:ext cx="4932947" cy="2568050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94B5E69-E43B-5EEE-8DD8-6087E94873A2}"/>
              </a:ext>
            </a:extLst>
          </p:cNvPr>
          <p:cNvSpPr txBox="1"/>
          <p:nvPr/>
        </p:nvSpPr>
        <p:spPr>
          <a:xfrm>
            <a:off x="7533603" y="4555332"/>
            <a:ext cx="370572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 unità di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TSI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 le loro caratteristiche intercettano le riacutizzazioni sempre più gravi delle insufficienze croniche</a:t>
            </a:r>
          </a:p>
        </p:txBody>
      </p:sp>
      <p:sp>
        <p:nvSpPr>
          <p:cNvPr id="6" name="Rettangolo arrotondato 5"/>
          <p:cNvSpPr/>
          <p:nvPr/>
        </p:nvSpPr>
        <p:spPr>
          <a:xfrm>
            <a:off x="7533603" y="4461203"/>
            <a:ext cx="3705726" cy="1415162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37198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FBB23F-877B-3D14-1045-D6F0119D67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42C9B59B-A5B2-0FCD-451B-5C95E4A4B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024" y="526628"/>
            <a:ext cx="10972800" cy="874371"/>
          </a:xfrm>
        </p:spPr>
        <p:txBody>
          <a:bodyPr>
            <a:normAutofit/>
          </a:bodyPr>
          <a:lstStyle/>
          <a:p>
            <a:r>
              <a:rPr lang="it-IT" dirty="0"/>
              <a:t>Futilità</a:t>
            </a:r>
            <a:r>
              <a:rPr lang="it-IT" b="0" dirty="0"/>
              <a:t> di </a:t>
            </a:r>
            <a:r>
              <a:rPr lang="it-IT" dirty="0"/>
              <a:t>cure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5359011-E151-D20A-6AD3-0D81EEE9676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967" y="322856"/>
            <a:ext cx="1002913" cy="1002913"/>
          </a:xfrm>
          <a:prstGeom prst="rect">
            <a:avLst/>
          </a:prstGeom>
        </p:spPr>
      </p:pic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5695766E-A937-E296-D7A6-E481931E9276}"/>
              </a:ext>
            </a:extLst>
          </p:cNvPr>
          <p:cNvSpPr txBox="1">
            <a:spLocks/>
          </p:cNvSpPr>
          <p:nvPr/>
        </p:nvSpPr>
        <p:spPr>
          <a:xfrm>
            <a:off x="488576" y="790737"/>
            <a:ext cx="11333303" cy="29500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Definizione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«Può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essere definito 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‘futile</a:t>
            </a:r>
            <a:r>
              <a:rPr lang="it-IT" sz="1800" dirty="0" smtClean="0">
                <a:solidFill>
                  <a:prstClr val="black"/>
                </a:solidFill>
                <a:latin typeface="Calibri"/>
              </a:rPr>
              <a:t>’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 trattamento che non abbia nessuna ragionevole probabilità di ottenere un effetto che la persona malata possa percepire come un beneficio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Legge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219/17 «[…] Nei casi di paziente con prognosi infausta a breve termine […] il medico deve astenersi da ogni ostinazione irragionevole nella somministrazione delle cure e dal ricorso a trattamenti inutili o sproporzionati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»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431CADDF-A78B-5101-C853-2A9893265835}"/>
              </a:ext>
            </a:extLst>
          </p:cNvPr>
          <p:cNvSpPr txBox="1"/>
          <p:nvPr/>
        </p:nvSpPr>
        <p:spPr>
          <a:xfrm>
            <a:off x="488577" y="3514681"/>
            <a:ext cx="1113192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Dilemmi </a:t>
            </a:r>
            <a:r>
              <a:rPr kumimoji="0" lang="it-IT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etici e morali: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it-IT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Autonomia del paziente</a:t>
            </a:r>
            <a:r>
              <a:rPr kumimoji="0" lang="it-IT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diritto del paziente di scegliere il trattamento, anche quando potrebbe essere </a:t>
            </a:r>
            <a:r>
              <a:rPr kumimoji="0" lang="it-IT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futile</a:t>
            </a:r>
            <a:endParaRPr kumimoji="0" lang="it-IT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it-IT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Principio di «</a:t>
            </a:r>
            <a:r>
              <a:rPr kumimoji="0" lang="it-IT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Primum non nocere</a:t>
            </a:r>
            <a:r>
              <a:rPr kumimoji="0" lang="it-IT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»: il medico è obbligato a fare ciò che è meglio per il paziente, anche se ciò implica interrompere trattamenti </a:t>
            </a:r>
            <a:r>
              <a:rPr kumimoji="0" lang="it-IT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inutili</a:t>
            </a:r>
            <a:endParaRPr kumimoji="0" lang="it-IT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it-IT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Allocazione delle</a:t>
            </a:r>
            <a:r>
              <a:rPr kumimoji="0" lang="it-IT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risorse </a:t>
            </a:r>
            <a:r>
              <a:rPr kumimoji="0" lang="it-IT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sanitarie: le risorse limitate devono essere distribuite in modo equo ed </a:t>
            </a:r>
            <a:r>
              <a:rPr kumimoji="0" lang="it-IT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efficiente</a:t>
            </a:r>
            <a:endParaRPr kumimoji="0" lang="it-IT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Conseguenze</a:t>
            </a:r>
            <a:r>
              <a:rPr kumimoji="0" lang="it-IT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della futilità delle cure: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kumimoji="0" lang="it-IT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Sofferenza</a:t>
            </a:r>
            <a:r>
              <a:rPr kumimoji="0" lang="it-IT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prolungata: la persona potrebbe rimanere in uno stato di malattia avanzata senza benefici concreti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kumimoji="0" lang="it-IT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Sovraccarico del sistema sanitario</a:t>
            </a:r>
            <a:r>
              <a:rPr kumimoji="0" lang="it-IT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risorse che potrebbero essere destinate ad altri pazienti vengono impiegate senza risultati tangibili </a:t>
            </a:r>
            <a:r>
              <a:rPr kumimoji="0" lang="it-IT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attesi</a:t>
            </a:r>
            <a:endParaRPr kumimoji="0" lang="it-IT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13694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89CBC4-F8DF-AB12-1F52-D8FDA4E123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033966C6-93F7-8DA5-F08F-F41A74280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471" y="505313"/>
            <a:ext cx="10972800" cy="87437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b="0" dirty="0"/>
              <a:t>Intercettare</a:t>
            </a:r>
            <a:r>
              <a:rPr lang="it-IT" dirty="0"/>
              <a:t> </a:t>
            </a:r>
            <a:r>
              <a:rPr lang="it-IT" b="0" dirty="0"/>
              <a:t>il </a:t>
            </a:r>
            <a:r>
              <a:rPr lang="it-IT" dirty="0"/>
              <a:t>bisogno di cure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5B5572F-C045-AC9D-A6AD-11DCE944F3D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967" y="322856"/>
            <a:ext cx="1002913" cy="1002913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B88A3BF0-D48B-C197-7957-80156C1A58B5}"/>
              </a:ext>
            </a:extLst>
          </p:cNvPr>
          <p:cNvSpPr txBox="1"/>
          <p:nvPr/>
        </p:nvSpPr>
        <p:spPr>
          <a:xfrm>
            <a:off x="632012" y="1728132"/>
            <a:ext cx="1101314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Come identificare i pazienti con </a:t>
            </a:r>
            <a:r>
              <a:rPr kumimoji="0" lang="it-IT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intensificazione di cure in quadri cronici avanzati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it-IT" sz="2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Qual è la </a:t>
            </a:r>
            <a:r>
              <a:rPr kumimoji="0" lang="it-IT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domanda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reale a cui dobbiamo rispondere nel nostro lavoro di TSI?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E’ possibile identificare dei </a:t>
            </a:r>
            <a:r>
              <a:rPr kumimoji="0" lang="it-IT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fattori comuni per guidarci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nei casi di possibile futilità di cure?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 </a:t>
            </a:r>
            <a:r>
              <a:rPr kumimoji="0" lang="it-IT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mortalità precoce in corso di degenza 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può essere un indicatore affidabile?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2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«Il </a:t>
            </a:r>
            <a:r>
              <a:rPr kumimoji="0" lang="it-IT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problema non è: cosa possiamo fare noi con gli strumenti tecnici che abbiamo ideato, ma che cosa la tecnica può fare di </a:t>
            </a:r>
            <a:r>
              <a:rPr kumimoji="0" lang="it-IT" sz="24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noi» </a:t>
            </a:r>
            <a:r>
              <a:rPr kumimoji="0" lang="it-IT" sz="24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(Umberto Galimberti</a:t>
            </a:r>
            <a:r>
              <a:rPr kumimoji="0" lang="it-IT" sz="240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63441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365960-EAB8-F47A-F93D-00EF6AE83A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8B6AF205-B604-2E32-2A98-DFBE650AD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365" y="524561"/>
            <a:ext cx="10972800" cy="87437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b="0" dirty="0"/>
              <a:t>Perché la </a:t>
            </a:r>
            <a:r>
              <a:rPr lang="it-IT" dirty="0"/>
              <a:t>mortalità precoce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E878A6E2-D47E-8C77-766C-6A9200B2452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967" y="322856"/>
            <a:ext cx="1002913" cy="1002913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64540BEB-A545-B917-85C2-2804956E07D2}"/>
              </a:ext>
            </a:extLst>
          </p:cNvPr>
          <p:cNvSpPr txBox="1"/>
          <p:nvPr/>
        </p:nvSpPr>
        <p:spPr>
          <a:xfrm>
            <a:off x="578224" y="1442906"/>
            <a:ext cx="1105348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L’esperienza clinica ci porta intuitivamente a considerare futile un trattamento che non sortisce alcun effetto in breve tempo (es. nei primi giorni dall’ammissione in reparto di TSI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 patologia cronica e la gravità del quadro clinico all’ammissione sono fattori determinanti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sulla nostra </a:t>
            </a:r>
            <a:r>
              <a:rPr kumimoji="0" lang="it-IT" sz="18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percezione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di 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esito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letteratura non esiste una definizione univoca di </a:t>
            </a:r>
            <a:r>
              <a:rPr kumimoji="0" lang="it-IT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mortalità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precoce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Diversi studi utilizzano questo termine per diversi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timing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Es</a:t>
            </a:r>
            <a:r>
              <a:rPr lang="it-IT" b="1" dirty="0" smtClean="0">
                <a:solidFill>
                  <a:prstClr val="black"/>
                </a:solidFill>
                <a:latin typeface="Calibri"/>
              </a:rPr>
              <a:t>empi</a:t>
            </a: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24-48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ore  per condizioni ad alta letalità (es. trauma o sepsi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5-7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giorni per gravi condizioni mediche (es. respiratorie o cardiologiche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14, 28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 30 giorni per quasi tutte le altre patologie es. traumi minori o di interesse ortopedico, pancreatite 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(anche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come indicatore di esito chirurgico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Nel considerare i decessi avvenuti per tutte le cause abbiamo deciso di utilizzare inizialmente i decessi avvenuti entro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 giorni 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dall’ammissione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5941057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Connettore diritto 19"/>
          <p:cNvCxnSpPr/>
          <p:nvPr/>
        </p:nvCxnSpPr>
        <p:spPr>
          <a:xfrm>
            <a:off x="6803965" y="4407450"/>
            <a:ext cx="2" cy="9249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diritto 17"/>
          <p:cNvCxnSpPr/>
          <p:nvPr/>
        </p:nvCxnSpPr>
        <p:spPr>
          <a:xfrm>
            <a:off x="6808121" y="3105040"/>
            <a:ext cx="1" cy="28593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501535" y="542166"/>
            <a:ext cx="10972800" cy="874371"/>
          </a:xfrm>
        </p:spPr>
        <p:txBody>
          <a:bodyPr>
            <a:normAutofit/>
          </a:bodyPr>
          <a:lstStyle/>
          <a:p>
            <a:r>
              <a:rPr lang="it-IT" b="0" dirty="0" smtClean="0"/>
              <a:t>I </a:t>
            </a:r>
            <a:r>
              <a:rPr lang="it-IT" dirty="0" smtClean="0"/>
              <a:t>dati </a:t>
            </a:r>
            <a:r>
              <a:rPr lang="it-IT" b="0" dirty="0" smtClean="0"/>
              <a:t>a disposizione</a:t>
            </a:r>
            <a:endParaRPr lang="it-IT" b="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967" y="322856"/>
            <a:ext cx="1002913" cy="1002913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494" y="1538049"/>
            <a:ext cx="3705583" cy="484233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894" y="1690449"/>
            <a:ext cx="3705583" cy="484233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264" y="1630875"/>
            <a:ext cx="3705583" cy="484233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8" name="CasellaDiTesto 7"/>
          <p:cNvSpPr txBox="1"/>
          <p:nvPr/>
        </p:nvSpPr>
        <p:spPr>
          <a:xfrm>
            <a:off x="5037511" y="1541014"/>
            <a:ext cx="3532911" cy="156966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Pazienti </a:t>
            </a:r>
            <a:r>
              <a:rPr lang="it-IT" b="1" dirty="0" smtClean="0"/>
              <a:t>adulti</a:t>
            </a:r>
            <a:r>
              <a:rPr lang="it-IT" dirty="0" smtClean="0"/>
              <a:t> ammessi nei </a:t>
            </a:r>
            <a:r>
              <a:rPr lang="it-IT" b="1" dirty="0" smtClean="0"/>
              <a:t>15 reparti TSI </a:t>
            </a:r>
            <a:r>
              <a:rPr lang="it-IT" dirty="0" smtClean="0"/>
              <a:t>aderenti al progetto negli anni </a:t>
            </a:r>
            <a:r>
              <a:rPr lang="it-IT" b="1" dirty="0" smtClean="0"/>
              <a:t>2022</a:t>
            </a:r>
            <a:r>
              <a:rPr lang="it-IT" dirty="0" smtClean="0"/>
              <a:t>, </a:t>
            </a:r>
            <a:r>
              <a:rPr lang="it-IT" b="1" dirty="0" smtClean="0"/>
              <a:t>2023</a:t>
            </a:r>
            <a:r>
              <a:rPr lang="it-IT" dirty="0" smtClean="0"/>
              <a:t> e </a:t>
            </a:r>
            <a:r>
              <a:rPr lang="it-IT" b="1" dirty="0" smtClean="0"/>
              <a:t>2024</a:t>
            </a:r>
          </a:p>
          <a:p>
            <a:pPr algn="ctr"/>
            <a:endParaRPr lang="it-IT" b="1" dirty="0"/>
          </a:p>
          <a:p>
            <a:pPr algn="ctr"/>
            <a:r>
              <a:rPr lang="it-IT" sz="2400" b="1" dirty="0" smtClean="0"/>
              <a:t>N = 13.146</a:t>
            </a:r>
            <a:endParaRPr lang="it-IT" sz="2400" b="1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5037511" y="3215000"/>
            <a:ext cx="3532911" cy="129266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Pazienti con </a:t>
            </a:r>
            <a:r>
              <a:rPr lang="it-IT" b="1" dirty="0" smtClean="0"/>
              <a:t>dati validi </a:t>
            </a:r>
            <a:r>
              <a:rPr lang="it-IT" dirty="0" smtClean="0"/>
              <a:t>per la valutazione dell’esito in TSI</a:t>
            </a:r>
          </a:p>
          <a:p>
            <a:pPr algn="ctr"/>
            <a:endParaRPr lang="it-IT" dirty="0"/>
          </a:p>
          <a:p>
            <a:pPr algn="ctr"/>
            <a:r>
              <a:rPr lang="it-IT" sz="2400" b="1" dirty="0" smtClean="0"/>
              <a:t>N = 12.688</a:t>
            </a:r>
            <a:endParaRPr lang="it-IT" sz="2400" b="1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9018385" y="4275223"/>
            <a:ext cx="2935317" cy="129266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Pazienti ammessi per </a:t>
            </a:r>
            <a:r>
              <a:rPr lang="it-IT" b="1" dirty="0" smtClean="0"/>
              <a:t>sedazione palliativa</a:t>
            </a:r>
          </a:p>
          <a:p>
            <a:pPr algn="ctr"/>
            <a:endParaRPr lang="it-IT" dirty="0"/>
          </a:p>
          <a:p>
            <a:pPr algn="ctr"/>
            <a:r>
              <a:rPr lang="it-IT" sz="2400" b="1" dirty="0" smtClean="0"/>
              <a:t>N = 244</a:t>
            </a:r>
            <a:endParaRPr lang="it-IT" sz="2400" b="1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5037511" y="5340687"/>
            <a:ext cx="3532911" cy="1015663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Pazienti analizzati</a:t>
            </a:r>
          </a:p>
          <a:p>
            <a:pPr algn="ctr"/>
            <a:endParaRPr lang="it-IT" dirty="0"/>
          </a:p>
          <a:p>
            <a:pPr algn="ctr"/>
            <a:r>
              <a:rPr lang="it-IT" sz="2400" b="1" dirty="0" smtClean="0"/>
              <a:t>N = 12.444</a:t>
            </a:r>
            <a:endParaRPr lang="it-IT" sz="2400" b="1" dirty="0"/>
          </a:p>
        </p:txBody>
      </p:sp>
      <p:cxnSp>
        <p:nvCxnSpPr>
          <p:cNvPr id="22" name="Connettore diritto 21"/>
          <p:cNvCxnSpPr/>
          <p:nvPr/>
        </p:nvCxnSpPr>
        <p:spPr>
          <a:xfrm flipV="1">
            <a:off x="6803965" y="4909406"/>
            <a:ext cx="2214419" cy="3018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44281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501535" y="555613"/>
            <a:ext cx="10972800" cy="874371"/>
          </a:xfrm>
        </p:spPr>
        <p:txBody>
          <a:bodyPr>
            <a:normAutofit/>
          </a:bodyPr>
          <a:lstStyle/>
          <a:p>
            <a:r>
              <a:rPr lang="it-IT" b="0" dirty="0" smtClean="0"/>
              <a:t>La </a:t>
            </a:r>
            <a:r>
              <a:rPr lang="it-IT" dirty="0" smtClean="0"/>
              <a:t>mortalità</a:t>
            </a:r>
            <a:r>
              <a:rPr lang="it-IT" b="0" dirty="0" smtClean="0"/>
              <a:t> </a:t>
            </a:r>
            <a:r>
              <a:rPr lang="it-IT" dirty="0" smtClean="0"/>
              <a:t>precoce</a:t>
            </a:r>
            <a:endParaRPr lang="it-IT" b="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967" y="322856"/>
            <a:ext cx="1002913" cy="1002913"/>
          </a:xfrm>
          <a:prstGeom prst="rect">
            <a:avLst/>
          </a:prstGeom>
        </p:spPr>
      </p:pic>
      <p:sp>
        <p:nvSpPr>
          <p:cNvPr id="14" name="CasellaDiTesto 13"/>
          <p:cNvSpPr txBox="1"/>
          <p:nvPr/>
        </p:nvSpPr>
        <p:spPr>
          <a:xfrm>
            <a:off x="5248102" y="6144859"/>
            <a:ext cx="2200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Giorno di decesso</a:t>
            </a:r>
            <a:endParaRPr lang="it-IT" dirty="0"/>
          </a:p>
        </p:txBody>
      </p:sp>
      <p:sp>
        <p:nvSpPr>
          <p:cNvPr id="19" name="CasellaDiTesto 18"/>
          <p:cNvSpPr txBox="1"/>
          <p:nvPr/>
        </p:nvSpPr>
        <p:spPr>
          <a:xfrm rot="16200000">
            <a:off x="-523701" y="3464256"/>
            <a:ext cx="2200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%  </a:t>
            </a:r>
            <a:r>
              <a:rPr lang="it-IT" dirty="0" smtClean="0">
                <a:solidFill>
                  <a:schemeClr val="bg1">
                    <a:lumMod val="75000"/>
                  </a:schemeClr>
                </a:solidFill>
              </a:rPr>
              <a:t>e</a:t>
            </a:r>
            <a:r>
              <a:rPr lang="it-IT" dirty="0" smtClean="0"/>
              <a:t>  </a:t>
            </a:r>
            <a:r>
              <a:rPr lang="it-IT" dirty="0" smtClean="0">
                <a:solidFill>
                  <a:srgbClr val="FF0000"/>
                </a:solidFill>
              </a:rPr>
              <a:t>% </a:t>
            </a:r>
            <a:r>
              <a:rPr lang="it-IT" dirty="0">
                <a:solidFill>
                  <a:srgbClr val="FF0000"/>
                </a:solidFill>
              </a:rPr>
              <a:t>cumulate</a:t>
            </a:r>
          </a:p>
          <a:p>
            <a:pPr algn="ctr"/>
            <a:endParaRPr lang="it-IT" dirty="0"/>
          </a:p>
        </p:txBody>
      </p:sp>
      <p:pic>
        <p:nvPicPr>
          <p:cNvPr id="21" name="Immagin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164" y="1429984"/>
            <a:ext cx="10991850" cy="4714875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4699000" y="1684867"/>
            <a:ext cx="6536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Pazienti deceduti in TSI: </a:t>
            </a:r>
            <a:r>
              <a:rPr lang="it-IT" sz="2400" b="1" dirty="0" smtClean="0"/>
              <a:t>1069</a:t>
            </a:r>
            <a:r>
              <a:rPr lang="it-IT" sz="2400" dirty="0" smtClean="0"/>
              <a:t> (</a:t>
            </a:r>
            <a:r>
              <a:rPr lang="it-IT" sz="2400" b="1" dirty="0" smtClean="0"/>
              <a:t>8,6</a:t>
            </a:r>
            <a:r>
              <a:rPr lang="it-IT" sz="2400" dirty="0" smtClean="0"/>
              <a:t>%)</a:t>
            </a:r>
            <a:endParaRPr lang="it-IT" sz="24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5022735" y="1623311"/>
            <a:ext cx="96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>
                <a:sym typeface="Wingdings 2" panose="05020102010507070707" pitchFamily="18" charset="2"/>
              </a:rPr>
              <a:t>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12571317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501535" y="555613"/>
            <a:ext cx="10972800" cy="874371"/>
          </a:xfrm>
        </p:spPr>
        <p:txBody>
          <a:bodyPr>
            <a:normAutofit/>
          </a:bodyPr>
          <a:lstStyle/>
          <a:p>
            <a:r>
              <a:rPr lang="it-IT" b="0" dirty="0" smtClean="0"/>
              <a:t>La </a:t>
            </a:r>
            <a:r>
              <a:rPr lang="it-IT" dirty="0" smtClean="0"/>
              <a:t>mortalità</a:t>
            </a:r>
            <a:r>
              <a:rPr lang="it-IT" b="0" dirty="0" smtClean="0"/>
              <a:t> </a:t>
            </a:r>
            <a:r>
              <a:rPr lang="it-IT" dirty="0" smtClean="0"/>
              <a:t>precoce</a:t>
            </a:r>
            <a:endParaRPr lang="it-IT" b="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967" y="322856"/>
            <a:ext cx="1002913" cy="1002913"/>
          </a:xfrm>
          <a:prstGeom prst="rect">
            <a:avLst/>
          </a:prstGeom>
        </p:spPr>
      </p:pic>
      <p:sp>
        <p:nvSpPr>
          <p:cNvPr id="14" name="CasellaDiTesto 13"/>
          <p:cNvSpPr txBox="1"/>
          <p:nvPr/>
        </p:nvSpPr>
        <p:spPr>
          <a:xfrm>
            <a:off x="5248102" y="6144859"/>
            <a:ext cx="2200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Giorno di decesso</a:t>
            </a:r>
            <a:endParaRPr lang="it-IT" dirty="0"/>
          </a:p>
        </p:txBody>
      </p:sp>
      <p:sp>
        <p:nvSpPr>
          <p:cNvPr id="19" name="CasellaDiTesto 18"/>
          <p:cNvSpPr txBox="1"/>
          <p:nvPr/>
        </p:nvSpPr>
        <p:spPr>
          <a:xfrm rot="16200000">
            <a:off x="-523701" y="3464256"/>
            <a:ext cx="2200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%  </a:t>
            </a:r>
            <a:r>
              <a:rPr lang="it-IT" dirty="0" smtClean="0">
                <a:solidFill>
                  <a:schemeClr val="bg1">
                    <a:lumMod val="75000"/>
                  </a:schemeClr>
                </a:solidFill>
              </a:rPr>
              <a:t>e</a:t>
            </a:r>
            <a:r>
              <a:rPr lang="it-IT" dirty="0" smtClean="0"/>
              <a:t>  </a:t>
            </a:r>
            <a:r>
              <a:rPr lang="it-IT" dirty="0" smtClean="0">
                <a:solidFill>
                  <a:srgbClr val="FF0000"/>
                </a:solidFill>
              </a:rPr>
              <a:t>% </a:t>
            </a:r>
            <a:r>
              <a:rPr lang="it-IT" dirty="0">
                <a:solidFill>
                  <a:srgbClr val="FF0000"/>
                </a:solidFill>
              </a:rPr>
              <a:t>cumulate</a:t>
            </a:r>
          </a:p>
          <a:p>
            <a:pPr algn="ctr"/>
            <a:endParaRPr lang="it-IT" dirty="0"/>
          </a:p>
        </p:txBody>
      </p:sp>
      <p:pic>
        <p:nvPicPr>
          <p:cNvPr id="21" name="Immagin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164" y="1429984"/>
            <a:ext cx="10991850" cy="4714875"/>
          </a:xfrm>
          <a:prstGeom prst="rect">
            <a:avLst/>
          </a:prstGeom>
        </p:spPr>
      </p:pic>
      <p:sp>
        <p:nvSpPr>
          <p:cNvPr id="23" name="CasellaDiTesto 22"/>
          <p:cNvSpPr txBox="1"/>
          <p:nvPr/>
        </p:nvSpPr>
        <p:spPr>
          <a:xfrm>
            <a:off x="1637607" y="1596044"/>
            <a:ext cx="3341717" cy="44805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4273408" y="1635846"/>
            <a:ext cx="756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120 h</a:t>
            </a:r>
            <a:endParaRPr lang="it-IT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877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5315</TotalTime>
  <Words>2280</Words>
  <Application>Microsoft Office PowerPoint</Application>
  <PresentationFormat>Widescreen</PresentationFormat>
  <Paragraphs>264</Paragraphs>
  <Slides>22</Slides>
  <Notes>20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22</vt:i4>
      </vt:variant>
    </vt:vector>
  </HeadingPairs>
  <TitlesOfParts>
    <vt:vector size="33" baseType="lpstr">
      <vt:lpstr>Arial</vt:lpstr>
      <vt:lpstr>Assistant</vt:lpstr>
      <vt:lpstr>Calibri</vt:lpstr>
      <vt:lpstr>Calibri Light</vt:lpstr>
      <vt:lpstr>Times New Roman</vt:lpstr>
      <vt:lpstr>Times Roman</vt:lpstr>
      <vt:lpstr>Wingdings</vt:lpstr>
      <vt:lpstr>Wingdings 2</vt:lpstr>
      <vt:lpstr>Tema di Office</vt:lpstr>
      <vt:lpstr>Custom Design</vt:lpstr>
      <vt:lpstr>1_Custom Design</vt:lpstr>
      <vt:lpstr>Presentazione standard di PowerPoint</vt:lpstr>
      <vt:lpstr>Reparti di Terapia Sub-Intensiva: caratteristiche</vt:lpstr>
      <vt:lpstr>Traiettorie pazienti e setting</vt:lpstr>
      <vt:lpstr>Futilità di cure</vt:lpstr>
      <vt:lpstr>Intercettare il bisogno di cure</vt:lpstr>
      <vt:lpstr>Perché la mortalità precoce</vt:lpstr>
      <vt:lpstr>I dati a disposizione</vt:lpstr>
      <vt:lpstr>La mortalità precoce</vt:lpstr>
      <vt:lpstr>La mortalità precoce</vt:lpstr>
      <vt:lpstr>Revisione del timing di mortalità</vt:lpstr>
      <vt:lpstr>I trattamenti valutati (entro 2 ore dall’ingresso in reparto)</vt:lpstr>
      <vt:lpstr>La valutazione dell’efficacia dei trattamenti</vt:lpstr>
      <vt:lpstr>La valutazione dell’efficacia dei trattamenti</vt:lpstr>
      <vt:lpstr>La valutazione dell’efficacia dei trattamenti</vt:lpstr>
      <vt:lpstr>La valutazione dell’efficacia dei trattamenti</vt:lpstr>
      <vt:lpstr>La valutazione dell’efficacia dei trattamenti</vt:lpstr>
      <vt:lpstr>Probabilità di morte precoce</vt:lpstr>
      <vt:lpstr>Approccio subottimale</vt:lpstr>
      <vt:lpstr>La valutazione dell’efficacia dei trattamenti</vt:lpstr>
      <vt:lpstr>Approccio subottimale</vt:lpstr>
      <vt:lpstr>Modello subottimale</vt:lpstr>
      <vt:lpstr>Conclusioni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Giovanni Nattino</dc:creator>
  <cp:lastModifiedBy>ssm</cp:lastModifiedBy>
  <cp:revision>217</cp:revision>
  <dcterms:created xsi:type="dcterms:W3CDTF">2022-07-04T15:03:12Z</dcterms:created>
  <dcterms:modified xsi:type="dcterms:W3CDTF">2025-11-07T08:10:27Z</dcterms:modified>
</cp:coreProperties>
</file>