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2" r:id="rId3"/>
    <p:sldId id="319" r:id="rId4"/>
    <p:sldId id="285" r:id="rId5"/>
    <p:sldId id="288" r:id="rId6"/>
    <p:sldId id="300" r:id="rId7"/>
    <p:sldId id="293" r:id="rId8"/>
    <p:sldId id="296" r:id="rId9"/>
    <p:sldId id="297" r:id="rId10"/>
    <p:sldId id="301" r:id="rId11"/>
    <p:sldId id="302" r:id="rId12"/>
    <p:sldId id="309" r:id="rId13"/>
    <p:sldId id="326" r:id="rId14"/>
    <p:sldId id="311" r:id="rId15"/>
    <p:sldId id="304" r:id="rId16"/>
    <p:sldId id="294" r:id="rId17"/>
    <p:sldId id="327" r:id="rId18"/>
    <p:sldId id="328" r:id="rId19"/>
    <p:sldId id="312" r:id="rId20"/>
    <p:sldId id="316" r:id="rId21"/>
    <p:sldId id="317" r:id="rId22"/>
    <p:sldId id="325" r:id="rId23"/>
    <p:sldId id="313" r:id="rId24"/>
    <p:sldId id="314" r:id="rId25"/>
    <p:sldId id="332" r:id="rId26"/>
    <p:sldId id="333" r:id="rId27"/>
    <p:sldId id="320" r:id="rId28"/>
    <p:sldId id="329" r:id="rId29"/>
    <p:sldId id="345" r:id="rId30"/>
    <p:sldId id="344" r:id="rId31"/>
    <p:sldId id="330" r:id="rId32"/>
    <p:sldId id="339" r:id="rId33"/>
    <p:sldId id="335" r:id="rId34"/>
    <p:sldId id="336" r:id="rId35"/>
    <p:sldId id="337" r:id="rId36"/>
    <p:sldId id="322" r:id="rId37"/>
    <p:sldId id="340" r:id="rId38"/>
    <p:sldId id="341" r:id="rId39"/>
    <p:sldId id="342" r:id="rId40"/>
    <p:sldId id="321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ola Signorini" initials="FS" lastIdx="2" clrIdx="0">
    <p:extLst>
      <p:ext uri="{19B8F6BF-5375-455C-9EA6-DF929625EA0E}">
        <p15:presenceInfo xmlns:p15="http://schemas.microsoft.com/office/powerpoint/2012/main" userId="S-1-5-21-3366766030-4177022296-3432442078-15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A2EC"/>
    <a:srgbClr val="63B0FF"/>
    <a:srgbClr val="6BAEFE"/>
    <a:srgbClr val="8C0F45"/>
    <a:srgbClr val="009900"/>
    <a:srgbClr val="FFA500"/>
    <a:srgbClr val="33CC33"/>
    <a:srgbClr val="F1BC8A"/>
    <a:srgbClr val="FF3300"/>
    <a:srgbClr val="00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066D13-FA9E-49D8-AC51-04E29640C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4F2301-B773-4B76-B75D-EC3E905AD8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8BF13A-8C08-4A54-B2B0-DD6137FD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CDEAA3B-ADD5-4CF3-BF34-9315B2C9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27D46FD-957E-45FC-8BBA-0875B354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398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FB9C7F-DFB5-4505-ADF6-85CCC65B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5C435E9-AE27-4131-8E23-FECF9AD46E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93FA59-D9D6-4858-A953-E46C9507C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B9C8FE-C99A-47BC-828C-C7DC258F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D8BEA2-0F52-4A19-BF98-C1008CA5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522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68E71B0-85F8-471B-87E8-273ED7AC1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821E2FC-586F-493F-B507-AE3BA1797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295FCF-53D2-4FB9-8F7B-C629A02D2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9E3D9-237C-4BD4-B2CB-395CEFE9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182D81-F1EA-4AC9-9BEB-916858228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94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5007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719C523-FB1B-D04B-9939-3D64859B5556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3pPr>
            <a:lvl4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4pPr>
            <a:lvl5pPr>
              <a:lnSpc>
                <a:spcPct val="100000"/>
              </a:lnSpc>
              <a:defRPr sz="1800" b="0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264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2FC90-B1DB-4A37-B7FA-31E4253FA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50E92D-9727-473B-A622-4AE4C2FF4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F8EB2B-D0D1-4DA7-B6F9-7C00B636E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7487C2C-B6BC-4CC9-ABB3-F748823DF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D7575-416C-42E8-BE93-C176B65B9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907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8827B3-F053-4A10-94A8-67581364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EADD6A-58CC-4B41-ADC0-D465820E0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97B9BD-4E73-46F8-A365-0DDDB72C5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D7D46E-8BCF-48EA-A105-07C0AA7EF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D8D151-56B7-475D-BD57-FB86A5EF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63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D7CC20-61A6-4E20-A225-E60BEA66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98826F-5EAF-474D-90F7-7A42372ED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B92F59-6CDC-4482-9172-F561D98A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CAAE56F-576E-4C21-B166-1542822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3BFEF69-DABB-436C-A71E-489346D0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2B7CFA3-AF80-4D5D-916A-01D99FB7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9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26F98C-3F3B-452F-93CE-2E50A11EE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F27593-938F-4898-BA30-FD5BDCD08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C3C9A88-89B0-4298-B45A-A759A50FA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8B492-3DBD-480A-8B28-156B53D263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1729273-4F51-47CC-80BA-39CB6BF40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BCA413-55E6-48D1-9FD9-EF7654672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574C419-04CB-4836-B331-9F041930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E450CF5-EA9C-4F60-8274-C85F43076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ADD7C-3B94-49FC-AC93-1A79DDA79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60EE452-46D6-4D00-92F8-98A785F9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045471C-E198-4BDB-97F8-016093F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D5137DD-4E1D-4936-B538-719F4DB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44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15EBE4-278A-4553-9FFE-25341061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F80CBF0-E145-49E7-8653-0FED6041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B7E2263-B987-4B68-9E6B-D86BD69D0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48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4C0F88-F42C-45E9-BBEC-E136B5983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53D066-F18E-4B90-921A-5F7EC718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7104053-D3F6-496D-8F06-0E954E0E2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D55537B-2A75-47F3-81DC-AB245C50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997916E-C5E2-460C-BE62-E474CCBB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7B811C4-23BF-406D-8B00-021C7B9A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167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2EBF12-C5EF-4DD2-918A-0D4820D0B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637BB24-FEEF-41AC-A367-1DEBAE017C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783B142-DC4D-4EC8-91E1-2DBFA101E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524A9A-7DD8-46B5-95C1-DF20A6E3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5539D9-6D6C-4E57-928F-A6D62433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4B4005-AFCC-4A5F-9360-B2782F9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1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4DFA965-306E-4C5A-B067-52FC45A7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CBFCD3A-5F1F-46D2-91B6-58BD2160B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0DB2A1-2236-4191-BF05-5C4DCBDFCF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40BC9-F9C2-41CE-951F-78C645BC5C18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8D52E8-0D99-49D5-AA85-3AFDB2DE0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C5E64-5CCF-4525-A727-7123AD9FD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36A56-297F-466A-9E35-856083A636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40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2856"/>
            <a:ext cx="10972800" cy="874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58595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C763E93-9AB7-AC4A-96DD-69102CFCD89D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9600" y="1286566"/>
            <a:ext cx="10972800" cy="0"/>
          </a:xfrm>
          <a:prstGeom prst="line">
            <a:avLst/>
          </a:prstGeom>
          <a:ln>
            <a:solidFill>
              <a:srgbClr val="F1BC8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26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228600" rtl="0" eaLnBrk="1" latinLnBrk="0" hangingPunct="1">
        <a:spcBef>
          <a:spcPct val="0"/>
        </a:spcBef>
        <a:buNone/>
        <a:defRPr sz="2400" b="1" i="0" kern="1200">
          <a:solidFill>
            <a:srgbClr val="58595B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1pPr>
      <a:lvl2pPr marL="2286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2pPr>
      <a:lvl3pPr marL="4572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3pPr>
      <a:lvl4pPr marL="6858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4pPr>
      <a:lvl5pPr marL="914400" indent="0" algn="l" defTabSz="228600" rtl="0" eaLnBrk="1" latinLnBrk="0" hangingPunct="1">
        <a:spcBef>
          <a:spcPct val="20000"/>
        </a:spcBef>
        <a:buFont typeface="Arial"/>
        <a:buNone/>
        <a:defRPr sz="1600" kern="1200">
          <a:solidFill>
            <a:srgbClr val="58595B"/>
          </a:solidFill>
          <a:latin typeface="Times Roman"/>
          <a:ea typeface="+mn-ea"/>
          <a:cs typeface="Times Roman"/>
        </a:defRPr>
      </a:lvl5pPr>
      <a:lvl6pPr marL="12573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2286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2286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N_Orizzontale_RGB_Negativo.png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303" y="6036781"/>
            <a:ext cx="2904490" cy="4787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19" y="784985"/>
            <a:ext cx="6205215" cy="620521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850" y="3935"/>
            <a:ext cx="7677150" cy="781050"/>
          </a:xfrm>
          <a:prstGeom prst="rect">
            <a:avLst/>
          </a:prstGeom>
        </p:spPr>
      </p:pic>
      <p:pic>
        <p:nvPicPr>
          <p:cNvPr id="2" name="Picture 1" descr="Untitled-3-azzurr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"/>
            <a:ext cx="7393258" cy="6858000"/>
          </a:xfrm>
          <a:prstGeom prst="rect">
            <a:avLst/>
          </a:prstGeom>
        </p:spPr>
      </p:pic>
      <p:sp>
        <p:nvSpPr>
          <p:cNvPr id="10" name="Title 6"/>
          <p:cNvSpPr txBox="1"/>
          <p:nvPr/>
        </p:nvSpPr>
        <p:spPr>
          <a:xfrm>
            <a:off x="128932" y="900537"/>
            <a:ext cx="5850947" cy="1323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/>
          <a:p>
            <a:pPr defTabSz="228600">
              <a:defRPr sz="12000">
                <a:solidFill>
                  <a:srgbClr val="6B6C6E"/>
                </a:solidFill>
                <a:latin typeface="Assistant"/>
                <a:ea typeface="Assistant"/>
                <a:cs typeface="Assistant"/>
                <a:sym typeface="Assistant"/>
              </a:defRPr>
            </a:pPr>
            <a:r>
              <a:rPr lang="it-IT" sz="4000" dirty="0">
                <a:solidFill>
                  <a:srgbClr val="8319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Lo studio CAOS: Alessandria-Italia</a:t>
            </a:r>
            <a:r>
              <a:rPr lang="it-IT" sz="4000" dirty="0" smtClean="0">
                <a:solidFill>
                  <a:srgbClr val="A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  <a:endParaRPr sz="4000" dirty="0">
              <a:solidFill>
                <a:srgbClr val="A8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8932" y="4759870"/>
            <a:ext cx="51988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sz="1600" b="1" dirty="0" smtClean="0">
                <a:latin typeface="Arial" charset="0"/>
                <a:cs typeface="Arial" charset="0"/>
              </a:rPr>
              <a:t>Fabiola Signorini</a:t>
            </a:r>
          </a:p>
          <a:p>
            <a:pPr algn="l"/>
            <a:r>
              <a:rPr lang="it-IT" sz="1600" dirty="0" smtClean="0">
                <a:latin typeface="Arial" charset="0"/>
                <a:cs typeface="Arial" charset="0"/>
              </a:rPr>
              <a:t>Centro di Coordinamento Fenice</a:t>
            </a:r>
            <a:endParaRPr lang="it-IT" sz="1600" dirty="0">
              <a:latin typeface="Arial" charset="0"/>
              <a:cs typeface="Arial" charset="0"/>
            </a:endParaRPr>
          </a:p>
          <a:p>
            <a:pPr algn="l"/>
            <a:r>
              <a:rPr lang="it-IT" sz="1600" dirty="0" smtClean="0">
                <a:latin typeface="Arial" charset="0"/>
                <a:cs typeface="Arial" charset="0"/>
              </a:rPr>
              <a:t>Istituto di Ricerche Farmacologiche Mario Negri IRCCS</a:t>
            </a:r>
            <a:endParaRPr lang="it-IT" sz="16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E11B4E-86E6-4148-8E0B-70FB97561D56}"/>
              </a:ext>
            </a:extLst>
          </p:cNvPr>
          <p:cNvSpPr txBox="1"/>
          <p:nvPr/>
        </p:nvSpPr>
        <p:spPr>
          <a:xfrm>
            <a:off x="128932" y="6276176"/>
            <a:ext cx="5741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 smtClean="0"/>
              <a:t>Meeting Fenice 2025</a:t>
            </a:r>
            <a:r>
              <a:rPr lang="it-IT" sz="1400" i="1" dirty="0" smtClean="0"/>
              <a:t>, Catania, 7 novembre</a:t>
            </a:r>
            <a:endParaRPr lang="it-IT" sz="1400" i="1" dirty="0"/>
          </a:p>
        </p:txBody>
      </p:sp>
    </p:spTree>
    <p:extLst>
      <p:ext uri="{BB962C8B-B14F-4D97-AF65-F5344CB8AC3E}">
        <p14:creationId xmlns:p14="http://schemas.microsoft.com/office/powerpoint/2010/main" val="36139425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tangolo 13"/>
          <p:cNvSpPr/>
          <p:nvPr/>
        </p:nvSpPr>
        <p:spPr>
          <a:xfrm>
            <a:off x="514350" y="1130552"/>
            <a:ext cx="11163300" cy="33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pilota - partecipazione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/>
          <a:srcRect l="1447" t="891" r="1280" b="264"/>
          <a:stretch/>
        </p:blipFill>
        <p:spPr>
          <a:xfrm>
            <a:off x="4927018" y="1130552"/>
            <a:ext cx="5788607" cy="299377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1216" t="1007" r="447"/>
          <a:stretch/>
        </p:blipFill>
        <p:spPr>
          <a:xfrm>
            <a:off x="4927018" y="4191000"/>
            <a:ext cx="5788607" cy="26414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t="1017" r="1178" b="645"/>
          <a:stretch/>
        </p:blipFill>
        <p:spPr>
          <a:xfrm>
            <a:off x="1620155" y="1155491"/>
            <a:ext cx="3281924" cy="56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77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pilota – risultati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1280532" y="1982413"/>
            <a:ext cx="9630936" cy="3653079"/>
            <a:chOff x="1095375" y="1949161"/>
            <a:chExt cx="9630936" cy="3653079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4183" y="5287871"/>
              <a:ext cx="3553321" cy="314369"/>
            </a:xfrm>
            <a:prstGeom prst="rect">
              <a:avLst/>
            </a:prstGeom>
          </p:spPr>
        </p:pic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/>
            <a:srcRect l="1896" t="2888" r="890"/>
            <a:stretch/>
          </p:blipFill>
          <p:spPr>
            <a:xfrm rot="10800000">
              <a:off x="1095375" y="1949161"/>
              <a:ext cx="9630936" cy="31595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00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pilota – obiettivi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9600" y="1910015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primario: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Fattibilità della raccolta della percezione di affollamento degli operatori 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0" y="3509202"/>
            <a:ext cx="9457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secondari: 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livello di concordanza tra la percezione di affollamento e l’</a:t>
            </a:r>
            <a:r>
              <a:rPr lang="pt-BR" sz="220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Fenice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 con la concordanza osservata per l’</a:t>
            </a:r>
            <a:r>
              <a:rPr lang="pt-BR" sz="2200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NEDOCS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084" y="2215232"/>
            <a:ext cx="1119188" cy="7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764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pilota – </a:t>
            </a:r>
            <a:r>
              <a:rPr lang="it-IT" dirty="0" smtClean="0"/>
              <a:t>risultati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73076"/>
            <a:ext cx="8419729" cy="489422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933680" y="1573076"/>
            <a:ext cx="30720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Coefficiente di correlazione:</a:t>
            </a:r>
          </a:p>
          <a:p>
            <a:pPr algn="ctr"/>
            <a:r>
              <a:rPr lang="pt-BR" sz="220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0,709</a:t>
            </a:r>
            <a:endParaRPr lang="pt-BR" sz="220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994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Coefficiente di correlazione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6D9B6E2-6EB3-C0CE-8AB5-14F18683DA66}"/>
              </a:ext>
            </a:extLst>
          </p:cNvPr>
          <p:cNvCxnSpPr>
            <a:cxnSpLocks/>
          </p:cNvCxnSpPr>
          <p:nvPr/>
        </p:nvCxnSpPr>
        <p:spPr>
          <a:xfrm>
            <a:off x="526892" y="6058403"/>
            <a:ext cx="4595931" cy="0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B6D2851F-0979-4F18-7954-5BEFA94EDB1B}"/>
              </a:ext>
            </a:extLst>
          </p:cNvPr>
          <p:cNvCxnSpPr>
            <a:cxnSpLocks/>
          </p:cNvCxnSpPr>
          <p:nvPr/>
        </p:nvCxnSpPr>
        <p:spPr>
          <a:xfrm flipV="1">
            <a:off x="670414" y="2102823"/>
            <a:ext cx="0" cy="4161246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021B0D6D-183E-9AED-0C5C-43BAB5F39656}"/>
              </a:ext>
            </a:extLst>
          </p:cNvPr>
          <p:cNvSpPr/>
          <p:nvPr/>
        </p:nvSpPr>
        <p:spPr>
          <a:xfrm>
            <a:off x="1106668" y="346663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E7EE41AA-67D9-C6BB-DAF7-FA6D8D354A30}"/>
              </a:ext>
            </a:extLst>
          </p:cNvPr>
          <p:cNvSpPr/>
          <p:nvPr/>
        </p:nvSpPr>
        <p:spPr>
          <a:xfrm>
            <a:off x="1510087" y="480763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223487EC-B210-3633-981D-2184AF2AF417}"/>
              </a:ext>
            </a:extLst>
          </p:cNvPr>
          <p:cNvSpPr/>
          <p:nvPr/>
        </p:nvSpPr>
        <p:spPr>
          <a:xfrm>
            <a:off x="1455105" y="309426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9D38F51F-9999-A086-DC02-850C449D1FE9}"/>
              </a:ext>
            </a:extLst>
          </p:cNvPr>
          <p:cNvSpPr/>
          <p:nvPr/>
        </p:nvSpPr>
        <p:spPr>
          <a:xfrm>
            <a:off x="1386962" y="386502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01053DC0-ABFE-3252-3C6C-ABCB4B7E1F51}"/>
              </a:ext>
            </a:extLst>
          </p:cNvPr>
          <p:cNvSpPr/>
          <p:nvPr/>
        </p:nvSpPr>
        <p:spPr>
          <a:xfrm>
            <a:off x="1034668" y="427216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AF4E310-6304-E262-A1F9-23523E92CA0F}"/>
              </a:ext>
            </a:extLst>
          </p:cNvPr>
          <p:cNvSpPr/>
          <p:nvPr/>
        </p:nvSpPr>
        <p:spPr>
          <a:xfrm>
            <a:off x="1654087" y="433007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11B4573-BB2C-DAC6-4CD8-F6AC9B031510}"/>
              </a:ext>
            </a:extLst>
          </p:cNvPr>
          <p:cNvSpPr/>
          <p:nvPr/>
        </p:nvSpPr>
        <p:spPr>
          <a:xfrm>
            <a:off x="2007032" y="302259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68F91C13-4D24-26BF-0234-4D12AF710593}"/>
              </a:ext>
            </a:extLst>
          </p:cNvPr>
          <p:cNvSpPr/>
          <p:nvPr/>
        </p:nvSpPr>
        <p:spPr>
          <a:xfrm>
            <a:off x="4276019" y="306641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3E291D5D-4229-4E43-025E-B50A9BE29188}"/>
              </a:ext>
            </a:extLst>
          </p:cNvPr>
          <p:cNvSpPr/>
          <p:nvPr/>
        </p:nvSpPr>
        <p:spPr>
          <a:xfrm>
            <a:off x="1772387" y="355405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20F63E46-6869-E335-06CC-7EA000EE7C20}"/>
              </a:ext>
            </a:extLst>
          </p:cNvPr>
          <p:cNvSpPr/>
          <p:nvPr/>
        </p:nvSpPr>
        <p:spPr>
          <a:xfrm>
            <a:off x="2169385" y="459051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28257A97-B561-BC80-33D8-997135389EE4}"/>
              </a:ext>
            </a:extLst>
          </p:cNvPr>
          <p:cNvSpPr/>
          <p:nvPr/>
        </p:nvSpPr>
        <p:spPr>
          <a:xfrm>
            <a:off x="1987531" y="403722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330D5EBD-D167-2A01-B488-D0340D4284EA}"/>
              </a:ext>
            </a:extLst>
          </p:cNvPr>
          <p:cNvSpPr/>
          <p:nvPr/>
        </p:nvSpPr>
        <p:spPr>
          <a:xfrm>
            <a:off x="1700387" y="268550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7ECBDEED-2DCE-C07F-4016-A7B718DF3159}"/>
              </a:ext>
            </a:extLst>
          </p:cNvPr>
          <p:cNvSpPr/>
          <p:nvPr/>
        </p:nvSpPr>
        <p:spPr>
          <a:xfrm>
            <a:off x="2175895" y="363793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4F218001-7CA2-FD14-2128-E7C151032EEE}"/>
              </a:ext>
            </a:extLst>
          </p:cNvPr>
          <p:cNvSpPr/>
          <p:nvPr/>
        </p:nvSpPr>
        <p:spPr>
          <a:xfrm>
            <a:off x="2182389" y="250620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9CB7499-45ED-5D3B-FFCA-9CADB0AAEF44}"/>
              </a:ext>
            </a:extLst>
          </p:cNvPr>
          <p:cNvSpPr/>
          <p:nvPr/>
        </p:nvSpPr>
        <p:spPr>
          <a:xfrm>
            <a:off x="2529012" y="410571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24EF449C-55E6-F772-8EED-433FB4656404}"/>
              </a:ext>
            </a:extLst>
          </p:cNvPr>
          <p:cNvSpPr/>
          <p:nvPr/>
        </p:nvSpPr>
        <p:spPr>
          <a:xfrm>
            <a:off x="2365217" y="501857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B0AB63D4-1CA2-7E70-7EDD-F3D65F256BD8}"/>
              </a:ext>
            </a:extLst>
          </p:cNvPr>
          <p:cNvSpPr/>
          <p:nvPr/>
        </p:nvSpPr>
        <p:spPr>
          <a:xfrm>
            <a:off x="3065345" y="456240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3CFB715C-CEB5-3D44-2500-9E8C844FF81C}"/>
              </a:ext>
            </a:extLst>
          </p:cNvPr>
          <p:cNvSpPr/>
          <p:nvPr/>
        </p:nvSpPr>
        <p:spPr>
          <a:xfrm>
            <a:off x="2437217" y="313788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AFA97DF4-8FBA-05BA-5577-E832DC035903}"/>
              </a:ext>
            </a:extLst>
          </p:cNvPr>
          <p:cNvSpPr/>
          <p:nvPr/>
        </p:nvSpPr>
        <p:spPr>
          <a:xfrm>
            <a:off x="2784900" y="526260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76E80681-3A7C-0B33-4226-63A5A38E13B6}"/>
              </a:ext>
            </a:extLst>
          </p:cNvPr>
          <p:cNvSpPr/>
          <p:nvPr/>
        </p:nvSpPr>
        <p:spPr>
          <a:xfrm>
            <a:off x="2684148" y="457161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6CE401E2-0D0F-73FA-0A7C-27B7140176F9}"/>
              </a:ext>
            </a:extLst>
          </p:cNvPr>
          <p:cNvSpPr/>
          <p:nvPr/>
        </p:nvSpPr>
        <p:spPr>
          <a:xfrm>
            <a:off x="2652173" y="242864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B515FF1E-CADA-A56C-1910-1E81E91DA616}"/>
              </a:ext>
            </a:extLst>
          </p:cNvPr>
          <p:cNvSpPr/>
          <p:nvPr/>
        </p:nvSpPr>
        <p:spPr>
          <a:xfrm>
            <a:off x="2612148" y="362277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7ADF1BB7-CA20-BD7C-404D-8626C37E1721}"/>
              </a:ext>
            </a:extLst>
          </p:cNvPr>
          <p:cNvSpPr/>
          <p:nvPr/>
        </p:nvSpPr>
        <p:spPr>
          <a:xfrm>
            <a:off x="4276019" y="404888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0B74CFCD-2EB9-2D90-E557-464E4586A930}"/>
              </a:ext>
            </a:extLst>
          </p:cNvPr>
          <p:cNvSpPr/>
          <p:nvPr/>
        </p:nvSpPr>
        <p:spPr>
          <a:xfrm>
            <a:off x="2939490" y="397805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A09EF34B-08DB-415B-401D-8714334B2C83}"/>
              </a:ext>
            </a:extLst>
          </p:cNvPr>
          <p:cNvSpPr/>
          <p:nvPr/>
        </p:nvSpPr>
        <p:spPr>
          <a:xfrm>
            <a:off x="3705222" y="32788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4037F081-63E6-12FF-C990-0FBA7A30928D}"/>
              </a:ext>
            </a:extLst>
          </p:cNvPr>
          <p:cNvSpPr/>
          <p:nvPr/>
        </p:nvSpPr>
        <p:spPr>
          <a:xfrm>
            <a:off x="3985572" y="453377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667A0592-542F-B489-BDDC-F091850E2481}"/>
              </a:ext>
            </a:extLst>
          </p:cNvPr>
          <p:cNvSpPr/>
          <p:nvPr/>
        </p:nvSpPr>
        <p:spPr>
          <a:xfrm>
            <a:off x="3093589" y="249398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6FBFFEAF-CCD3-25A6-A350-243E02E8318C}"/>
              </a:ext>
            </a:extLst>
          </p:cNvPr>
          <p:cNvSpPr/>
          <p:nvPr/>
        </p:nvSpPr>
        <p:spPr>
          <a:xfrm>
            <a:off x="3192090" y="376484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F13AD35C-A6F9-C573-65C0-385CFF5F5A4A}"/>
              </a:ext>
            </a:extLst>
          </p:cNvPr>
          <p:cNvSpPr/>
          <p:nvPr/>
        </p:nvSpPr>
        <p:spPr>
          <a:xfrm>
            <a:off x="3246718" y="328188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7FA05B27-4AE8-EF13-171B-407DE20C6DD5}"/>
              </a:ext>
            </a:extLst>
          </p:cNvPr>
          <p:cNvSpPr/>
          <p:nvPr/>
        </p:nvSpPr>
        <p:spPr>
          <a:xfrm>
            <a:off x="3974419" y="267947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3822E19-A475-2BEA-A2B3-273487437232}"/>
              </a:ext>
            </a:extLst>
          </p:cNvPr>
          <p:cNvSpPr txBox="1"/>
          <p:nvPr/>
        </p:nvSpPr>
        <p:spPr>
          <a:xfrm>
            <a:off x="1136090" y="1292987"/>
            <a:ext cx="36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ρ</a:t>
            </a:r>
            <a:r>
              <a:rPr lang="it-IT" sz="3200" dirty="0"/>
              <a:t> ≈ 0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839AA9F-725D-EFCC-0C0F-6B00DDE304EC}"/>
              </a:ext>
            </a:extLst>
          </p:cNvPr>
          <p:cNvSpPr txBox="1"/>
          <p:nvPr/>
        </p:nvSpPr>
        <p:spPr>
          <a:xfrm rot="16200000">
            <a:off x="-790589" y="3141400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Percezione sovraffollamento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A0C7CF6B-8176-9DBD-DD66-843B80C1FA54}"/>
              </a:ext>
            </a:extLst>
          </p:cNvPr>
          <p:cNvSpPr txBox="1"/>
          <p:nvPr/>
        </p:nvSpPr>
        <p:spPr>
          <a:xfrm>
            <a:off x="2423352" y="6089564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Indicatore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643051EE-4B78-4AF8-2338-E2AE71270AF3}"/>
              </a:ext>
            </a:extLst>
          </p:cNvPr>
          <p:cNvSpPr/>
          <p:nvPr/>
        </p:nvSpPr>
        <p:spPr>
          <a:xfrm>
            <a:off x="1935032" y="49259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0677C787-9786-DBB9-EE26-B5827E39CA20}"/>
              </a:ext>
            </a:extLst>
          </p:cNvPr>
          <p:cNvSpPr/>
          <p:nvPr/>
        </p:nvSpPr>
        <p:spPr>
          <a:xfrm>
            <a:off x="2796173" y="287724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52AFDE8B-138F-E6A8-BAD2-A23AF7238501}"/>
              </a:ext>
            </a:extLst>
          </p:cNvPr>
          <p:cNvSpPr/>
          <p:nvPr/>
        </p:nvSpPr>
        <p:spPr>
          <a:xfrm>
            <a:off x="3577683" y="249428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60739C7A-6A08-708F-C3FD-E0ADA8C7838F}"/>
              </a:ext>
            </a:extLst>
          </p:cNvPr>
          <p:cNvSpPr/>
          <p:nvPr/>
        </p:nvSpPr>
        <p:spPr>
          <a:xfrm>
            <a:off x="3439021" y="294252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89E6B66B-0246-442F-0EEE-6D9D276E5576}"/>
              </a:ext>
            </a:extLst>
          </p:cNvPr>
          <p:cNvSpPr/>
          <p:nvPr/>
        </p:nvSpPr>
        <p:spPr>
          <a:xfrm>
            <a:off x="4542361" y="361063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1490764F-4B4F-7F65-6CBE-9C373252F96D}"/>
              </a:ext>
            </a:extLst>
          </p:cNvPr>
          <p:cNvSpPr/>
          <p:nvPr/>
        </p:nvSpPr>
        <p:spPr>
          <a:xfrm>
            <a:off x="3481893" y="455098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252C4225-46C2-7374-88BA-B9198B55EE0B}"/>
              </a:ext>
            </a:extLst>
          </p:cNvPr>
          <p:cNvSpPr/>
          <p:nvPr/>
        </p:nvSpPr>
        <p:spPr>
          <a:xfrm>
            <a:off x="3747449" y="417827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9C34F802-A263-D623-9F04-3A4A4A6AB94D}"/>
              </a:ext>
            </a:extLst>
          </p:cNvPr>
          <p:cNvSpPr/>
          <p:nvPr/>
        </p:nvSpPr>
        <p:spPr>
          <a:xfrm>
            <a:off x="3793819" y="371588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2281A6E6-2AB3-4BE0-09BC-AF620D5AAECE}"/>
              </a:ext>
            </a:extLst>
          </p:cNvPr>
          <p:cNvSpPr/>
          <p:nvPr/>
        </p:nvSpPr>
        <p:spPr>
          <a:xfrm>
            <a:off x="4046419" y="350267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9A4CB0A8-FB8E-F9D9-E4EB-FD8454A8EE65}"/>
              </a:ext>
            </a:extLst>
          </p:cNvPr>
          <p:cNvSpPr/>
          <p:nvPr/>
        </p:nvSpPr>
        <p:spPr>
          <a:xfrm>
            <a:off x="4288770" y="441309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CE9343CC-4909-63B5-051A-F8FFD69BC158}"/>
              </a:ext>
            </a:extLst>
          </p:cNvPr>
          <p:cNvSpPr/>
          <p:nvPr/>
        </p:nvSpPr>
        <p:spPr>
          <a:xfrm>
            <a:off x="3203731" y="519060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DEDCC536-38F3-B3A0-F5D5-1A0C3506795B}"/>
              </a:ext>
            </a:extLst>
          </p:cNvPr>
          <p:cNvSpPr/>
          <p:nvPr/>
        </p:nvSpPr>
        <p:spPr>
          <a:xfrm>
            <a:off x="3668623" y="49259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6FA302AC-1F13-695D-3E39-3B7749231794}"/>
              </a:ext>
            </a:extLst>
          </p:cNvPr>
          <p:cNvCxnSpPr>
            <a:cxnSpLocks/>
          </p:cNvCxnSpPr>
          <p:nvPr/>
        </p:nvCxnSpPr>
        <p:spPr>
          <a:xfrm>
            <a:off x="6817625" y="6058403"/>
            <a:ext cx="4595931" cy="0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CA4C3E97-450A-F756-3CDB-9D8460232F00}"/>
              </a:ext>
            </a:extLst>
          </p:cNvPr>
          <p:cNvCxnSpPr>
            <a:cxnSpLocks/>
          </p:cNvCxnSpPr>
          <p:nvPr/>
        </p:nvCxnSpPr>
        <p:spPr>
          <a:xfrm flipV="1">
            <a:off x="6961147" y="2102823"/>
            <a:ext cx="0" cy="4161246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e 54">
            <a:extLst>
              <a:ext uri="{FF2B5EF4-FFF2-40B4-BE49-F238E27FC236}">
                <a16:creationId xmlns:a16="http://schemas.microsoft.com/office/drawing/2014/main" id="{947F9677-AA82-38FE-4860-34974CE0EC50}"/>
              </a:ext>
            </a:extLst>
          </p:cNvPr>
          <p:cNvSpPr/>
          <p:nvPr/>
        </p:nvSpPr>
        <p:spPr>
          <a:xfrm>
            <a:off x="7437217" y="49226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1616C9A9-243E-5995-4296-E403CDCF2319}"/>
              </a:ext>
            </a:extLst>
          </p:cNvPr>
          <p:cNvSpPr/>
          <p:nvPr/>
        </p:nvSpPr>
        <p:spPr>
          <a:xfrm>
            <a:off x="7673838" y="476251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B84C4A55-DF55-87A0-061D-D6FAF87AFCBF}"/>
              </a:ext>
            </a:extLst>
          </p:cNvPr>
          <p:cNvSpPr/>
          <p:nvPr/>
        </p:nvSpPr>
        <p:spPr>
          <a:xfrm>
            <a:off x="7863481" y="461243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267ED95C-7141-ED54-01F7-05537C692760}"/>
              </a:ext>
            </a:extLst>
          </p:cNvPr>
          <p:cNvSpPr/>
          <p:nvPr/>
        </p:nvSpPr>
        <p:spPr>
          <a:xfrm>
            <a:off x="10104109" y="288667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0095F9FB-0EE9-83B7-48CB-BF5D540E8D9D}"/>
              </a:ext>
            </a:extLst>
          </p:cNvPr>
          <p:cNvSpPr/>
          <p:nvPr/>
        </p:nvSpPr>
        <p:spPr>
          <a:xfrm>
            <a:off x="8238427" y="434325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C8E10BE5-62E1-8AE4-6AD1-97D04C94568C}"/>
              </a:ext>
            </a:extLst>
          </p:cNvPr>
          <p:cNvSpPr/>
          <p:nvPr/>
        </p:nvSpPr>
        <p:spPr>
          <a:xfrm>
            <a:off x="8441839" y="418054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9A73BB6E-ABEC-A055-A2DC-E853958861A3}"/>
              </a:ext>
            </a:extLst>
          </p:cNvPr>
          <p:cNvSpPr/>
          <p:nvPr/>
        </p:nvSpPr>
        <p:spPr>
          <a:xfrm>
            <a:off x="10194665" y="281603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780401E3-93A3-0F55-2D9D-FE4E9CA27D2C}"/>
              </a:ext>
            </a:extLst>
          </p:cNvPr>
          <p:cNvSpPr/>
          <p:nvPr/>
        </p:nvSpPr>
        <p:spPr>
          <a:xfrm>
            <a:off x="9093294" y="367128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AA453A97-5A10-CBA2-A692-A240774D5BB7}"/>
              </a:ext>
            </a:extLst>
          </p:cNvPr>
          <p:cNvSpPr/>
          <p:nvPr/>
        </p:nvSpPr>
        <p:spPr>
          <a:xfrm>
            <a:off x="9459280" y="339469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6450D81F-58BF-369A-C654-66E8E285446F}"/>
              </a:ext>
            </a:extLst>
          </p:cNvPr>
          <p:cNvSpPr/>
          <p:nvPr/>
        </p:nvSpPr>
        <p:spPr>
          <a:xfrm>
            <a:off x="8563498" y="408704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78EE47A5-F21F-517D-7742-37F2194823FC}"/>
              </a:ext>
            </a:extLst>
          </p:cNvPr>
          <p:cNvSpPr/>
          <p:nvPr/>
        </p:nvSpPr>
        <p:spPr>
          <a:xfrm>
            <a:off x="9729400" y="318625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A4111C50-4913-B3CB-E0DC-483A3A12D43B}"/>
              </a:ext>
            </a:extLst>
          </p:cNvPr>
          <p:cNvSpPr/>
          <p:nvPr/>
        </p:nvSpPr>
        <p:spPr>
          <a:xfrm>
            <a:off x="8886355" y="384983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08416F67-3E87-3BB0-8123-16662B5FDDC4}"/>
              </a:ext>
            </a:extLst>
          </p:cNvPr>
          <p:cNvSpPr/>
          <p:nvPr/>
        </p:nvSpPr>
        <p:spPr>
          <a:xfrm>
            <a:off x="9312110" y="351134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752D31E6-CAF7-149D-CC69-93AED3722C37}"/>
              </a:ext>
            </a:extLst>
          </p:cNvPr>
          <p:cNvSpPr/>
          <p:nvPr/>
        </p:nvSpPr>
        <p:spPr>
          <a:xfrm>
            <a:off x="10502564" y="259654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372B8EFA-6D42-A1FD-CE34-293B6767A5E6}"/>
              </a:ext>
            </a:extLst>
          </p:cNvPr>
          <p:cNvSpPr txBox="1"/>
          <p:nvPr/>
        </p:nvSpPr>
        <p:spPr>
          <a:xfrm>
            <a:off x="7426823" y="1292987"/>
            <a:ext cx="36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ρ</a:t>
            </a:r>
            <a:r>
              <a:rPr lang="it-IT" sz="3200" dirty="0"/>
              <a:t> ≈ 1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CEA1D765-2527-AF1C-9B21-E383FB0CB65D}"/>
              </a:ext>
            </a:extLst>
          </p:cNvPr>
          <p:cNvSpPr txBox="1"/>
          <p:nvPr/>
        </p:nvSpPr>
        <p:spPr>
          <a:xfrm rot="16200000">
            <a:off x="5500144" y="3141400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Percezione sovraffollamento</a:t>
            </a:r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858A7A26-AAA8-0A6B-14BB-39F1B662F9A4}"/>
              </a:ext>
            </a:extLst>
          </p:cNvPr>
          <p:cNvSpPr txBox="1"/>
          <p:nvPr/>
        </p:nvSpPr>
        <p:spPr>
          <a:xfrm>
            <a:off x="8714085" y="6089564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Indicatore</a:t>
            </a: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1A32614D-8EA1-BE65-827F-BB8A4C582E87}"/>
              </a:ext>
            </a:extLst>
          </p:cNvPr>
          <p:cNvSpPr/>
          <p:nvPr/>
        </p:nvSpPr>
        <p:spPr>
          <a:xfrm>
            <a:off x="8050029" y="449018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3E551967-A249-C14B-BF26-50BB3A7A8B3E}"/>
              </a:ext>
            </a:extLst>
          </p:cNvPr>
          <p:cNvSpPr/>
          <p:nvPr/>
        </p:nvSpPr>
        <p:spPr>
          <a:xfrm>
            <a:off x="10376091" y="268367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C6BE848C-6A97-6F74-FCE7-23EA6DDC875F}"/>
              </a:ext>
            </a:extLst>
          </p:cNvPr>
          <p:cNvSpPr/>
          <p:nvPr/>
        </p:nvSpPr>
        <p:spPr>
          <a:xfrm>
            <a:off x="10717316" y="242332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21D97C37-7BA7-FB4F-48BE-56CAF84A4B77}"/>
              </a:ext>
            </a:extLst>
          </p:cNvPr>
          <p:cNvSpPr/>
          <p:nvPr/>
        </p:nvSpPr>
        <p:spPr>
          <a:xfrm>
            <a:off x="9873753" y="307203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BCADA1C6-4DB3-51D5-BB36-44432F516D3C}"/>
              </a:ext>
            </a:extLst>
          </p:cNvPr>
          <p:cNvSpPr/>
          <p:nvPr/>
        </p:nvSpPr>
        <p:spPr>
          <a:xfrm>
            <a:off x="8727949" y="396149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DFAF73C1-D39B-4038-0FFB-D115BF84BD6A}"/>
              </a:ext>
            </a:extLst>
          </p:cNvPr>
          <p:cNvSpPr/>
          <p:nvPr/>
        </p:nvSpPr>
        <p:spPr>
          <a:xfrm>
            <a:off x="9614037" y="32813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7FE97E8E-02E7-BB36-614E-7D00C64F9859}"/>
              </a:ext>
            </a:extLst>
          </p:cNvPr>
          <p:cNvSpPr/>
          <p:nvPr/>
        </p:nvSpPr>
        <p:spPr>
          <a:xfrm>
            <a:off x="10925914" y="227001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4CAEE084-ED2E-2A39-0791-775048B0C86A}"/>
              </a:ext>
            </a:extLst>
          </p:cNvPr>
          <p:cNvSpPr/>
          <p:nvPr/>
        </p:nvSpPr>
        <p:spPr>
          <a:xfrm>
            <a:off x="10029215" y="295026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798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/>
      <p:bldP spid="71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Coefficiente di correlazione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1E140779-47EE-4A62-EAAD-BD8890639DEA}"/>
              </a:ext>
            </a:extLst>
          </p:cNvPr>
          <p:cNvCxnSpPr>
            <a:cxnSpLocks/>
          </p:cNvCxnSpPr>
          <p:nvPr/>
        </p:nvCxnSpPr>
        <p:spPr>
          <a:xfrm>
            <a:off x="526892" y="6050088"/>
            <a:ext cx="4595931" cy="0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4980965-91C7-AE5D-DC24-5DBB7025A3BB}"/>
              </a:ext>
            </a:extLst>
          </p:cNvPr>
          <p:cNvCxnSpPr>
            <a:cxnSpLocks/>
          </p:cNvCxnSpPr>
          <p:nvPr/>
        </p:nvCxnSpPr>
        <p:spPr>
          <a:xfrm flipV="1">
            <a:off x="670414" y="2094508"/>
            <a:ext cx="0" cy="4161246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e 6">
            <a:extLst>
              <a:ext uri="{FF2B5EF4-FFF2-40B4-BE49-F238E27FC236}">
                <a16:creationId xmlns:a16="http://schemas.microsoft.com/office/drawing/2014/main" id="{6069E4E3-2DCB-0F6E-65B5-43B28757C7C2}"/>
              </a:ext>
            </a:extLst>
          </p:cNvPr>
          <p:cNvSpPr/>
          <p:nvPr/>
        </p:nvSpPr>
        <p:spPr>
          <a:xfrm>
            <a:off x="1106668" y="345832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9DF425DF-D034-B20B-356B-2B39E94EC1EE}"/>
              </a:ext>
            </a:extLst>
          </p:cNvPr>
          <p:cNvSpPr/>
          <p:nvPr/>
        </p:nvSpPr>
        <p:spPr>
          <a:xfrm>
            <a:off x="1510087" y="479931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733B59DC-3F52-DBF2-245D-CD00B12F4C2F}"/>
              </a:ext>
            </a:extLst>
          </p:cNvPr>
          <p:cNvSpPr/>
          <p:nvPr/>
        </p:nvSpPr>
        <p:spPr>
          <a:xfrm>
            <a:off x="1455105" y="308594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BFB671F-29AC-E9C1-BC10-9C5C68430508}"/>
              </a:ext>
            </a:extLst>
          </p:cNvPr>
          <p:cNvSpPr/>
          <p:nvPr/>
        </p:nvSpPr>
        <p:spPr>
          <a:xfrm>
            <a:off x="1386962" y="385671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58214752-F315-2C1F-B70B-4C479BBD044F}"/>
              </a:ext>
            </a:extLst>
          </p:cNvPr>
          <p:cNvSpPr/>
          <p:nvPr/>
        </p:nvSpPr>
        <p:spPr>
          <a:xfrm>
            <a:off x="1034668" y="426384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2ED511A-FA1E-8E15-16EC-5D956DF26625}"/>
              </a:ext>
            </a:extLst>
          </p:cNvPr>
          <p:cNvSpPr/>
          <p:nvPr/>
        </p:nvSpPr>
        <p:spPr>
          <a:xfrm>
            <a:off x="1654087" y="432176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44D52164-6BDD-0077-411B-262301B67F69}"/>
              </a:ext>
            </a:extLst>
          </p:cNvPr>
          <p:cNvSpPr/>
          <p:nvPr/>
        </p:nvSpPr>
        <p:spPr>
          <a:xfrm>
            <a:off x="2007032" y="301428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22E4B93-E5CC-E2BF-E068-2F63C72E0A24}"/>
              </a:ext>
            </a:extLst>
          </p:cNvPr>
          <p:cNvSpPr/>
          <p:nvPr/>
        </p:nvSpPr>
        <p:spPr>
          <a:xfrm>
            <a:off x="4276019" y="305810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8C6AE35-8FE5-58B0-FFB4-F745E99A2D47}"/>
              </a:ext>
            </a:extLst>
          </p:cNvPr>
          <p:cNvSpPr/>
          <p:nvPr/>
        </p:nvSpPr>
        <p:spPr>
          <a:xfrm>
            <a:off x="1772387" y="354574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E9D1A62A-AC5C-E47E-13B0-6B3771A0F787}"/>
              </a:ext>
            </a:extLst>
          </p:cNvPr>
          <p:cNvSpPr/>
          <p:nvPr/>
        </p:nvSpPr>
        <p:spPr>
          <a:xfrm>
            <a:off x="2169385" y="458220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6AF475E-4D69-239E-58B7-0AAF8F141C96}"/>
              </a:ext>
            </a:extLst>
          </p:cNvPr>
          <p:cNvSpPr/>
          <p:nvPr/>
        </p:nvSpPr>
        <p:spPr>
          <a:xfrm>
            <a:off x="1987531" y="402891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792B08C6-42BB-C9A9-C662-64CFEB6B16DD}"/>
              </a:ext>
            </a:extLst>
          </p:cNvPr>
          <p:cNvSpPr/>
          <p:nvPr/>
        </p:nvSpPr>
        <p:spPr>
          <a:xfrm>
            <a:off x="1700387" y="267719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8EDAA876-A578-652B-A2EC-B9933D077BEB}"/>
              </a:ext>
            </a:extLst>
          </p:cNvPr>
          <p:cNvSpPr/>
          <p:nvPr/>
        </p:nvSpPr>
        <p:spPr>
          <a:xfrm>
            <a:off x="2175895" y="362962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id="{CD50F052-06FD-983D-8B28-B41FA5D99D3F}"/>
              </a:ext>
            </a:extLst>
          </p:cNvPr>
          <p:cNvSpPr/>
          <p:nvPr/>
        </p:nvSpPr>
        <p:spPr>
          <a:xfrm>
            <a:off x="2182389" y="249789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27DE9F67-1CF8-986D-267A-38343B5DB0CE}"/>
              </a:ext>
            </a:extLst>
          </p:cNvPr>
          <p:cNvSpPr/>
          <p:nvPr/>
        </p:nvSpPr>
        <p:spPr>
          <a:xfrm>
            <a:off x="2529012" y="409740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819EB8E4-F26F-6209-19E2-3CE484B060F1}"/>
              </a:ext>
            </a:extLst>
          </p:cNvPr>
          <p:cNvSpPr/>
          <p:nvPr/>
        </p:nvSpPr>
        <p:spPr>
          <a:xfrm>
            <a:off x="2365217" y="501025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68570E27-E31C-676C-4C2F-E2F5A3140C16}"/>
              </a:ext>
            </a:extLst>
          </p:cNvPr>
          <p:cNvSpPr/>
          <p:nvPr/>
        </p:nvSpPr>
        <p:spPr>
          <a:xfrm>
            <a:off x="3065345" y="455409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E36BBC99-DDAA-4CB8-D574-DCC546B45096}"/>
              </a:ext>
            </a:extLst>
          </p:cNvPr>
          <p:cNvSpPr/>
          <p:nvPr/>
        </p:nvSpPr>
        <p:spPr>
          <a:xfrm>
            <a:off x="2437217" y="312957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A383DB4F-A778-AFBC-3F6B-F5781778DA48}"/>
              </a:ext>
            </a:extLst>
          </p:cNvPr>
          <p:cNvSpPr/>
          <p:nvPr/>
        </p:nvSpPr>
        <p:spPr>
          <a:xfrm>
            <a:off x="2784900" y="525429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Ovale 26">
            <a:extLst>
              <a:ext uri="{FF2B5EF4-FFF2-40B4-BE49-F238E27FC236}">
                <a16:creationId xmlns:a16="http://schemas.microsoft.com/office/drawing/2014/main" id="{0F3A831B-2811-58FE-156E-D45DB99CEF48}"/>
              </a:ext>
            </a:extLst>
          </p:cNvPr>
          <p:cNvSpPr/>
          <p:nvPr/>
        </p:nvSpPr>
        <p:spPr>
          <a:xfrm>
            <a:off x="2684148" y="456329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DEFB444-7B7A-FA96-8B7E-23574B85C0EE}"/>
              </a:ext>
            </a:extLst>
          </p:cNvPr>
          <p:cNvSpPr/>
          <p:nvPr/>
        </p:nvSpPr>
        <p:spPr>
          <a:xfrm>
            <a:off x="2652173" y="242033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Ovale 28">
            <a:extLst>
              <a:ext uri="{FF2B5EF4-FFF2-40B4-BE49-F238E27FC236}">
                <a16:creationId xmlns:a16="http://schemas.microsoft.com/office/drawing/2014/main" id="{689326DC-CBBB-FF06-17B1-9998ADF0D9F6}"/>
              </a:ext>
            </a:extLst>
          </p:cNvPr>
          <p:cNvSpPr/>
          <p:nvPr/>
        </p:nvSpPr>
        <p:spPr>
          <a:xfrm>
            <a:off x="2612148" y="361445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Ovale 29">
            <a:extLst>
              <a:ext uri="{FF2B5EF4-FFF2-40B4-BE49-F238E27FC236}">
                <a16:creationId xmlns:a16="http://schemas.microsoft.com/office/drawing/2014/main" id="{A76A4A79-BD9B-6869-F192-1E38E7391FC0}"/>
              </a:ext>
            </a:extLst>
          </p:cNvPr>
          <p:cNvSpPr/>
          <p:nvPr/>
        </p:nvSpPr>
        <p:spPr>
          <a:xfrm>
            <a:off x="4276019" y="40405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B1AB58BD-ED54-5C3D-CD71-65964EA60715}"/>
              </a:ext>
            </a:extLst>
          </p:cNvPr>
          <p:cNvSpPr/>
          <p:nvPr/>
        </p:nvSpPr>
        <p:spPr>
          <a:xfrm>
            <a:off x="2939490" y="396974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Ovale 31">
            <a:extLst>
              <a:ext uri="{FF2B5EF4-FFF2-40B4-BE49-F238E27FC236}">
                <a16:creationId xmlns:a16="http://schemas.microsoft.com/office/drawing/2014/main" id="{950AB359-A65D-23BB-3E89-2DE43C67EF8E}"/>
              </a:ext>
            </a:extLst>
          </p:cNvPr>
          <p:cNvSpPr/>
          <p:nvPr/>
        </p:nvSpPr>
        <p:spPr>
          <a:xfrm>
            <a:off x="3705222" y="327055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e 32">
            <a:extLst>
              <a:ext uri="{FF2B5EF4-FFF2-40B4-BE49-F238E27FC236}">
                <a16:creationId xmlns:a16="http://schemas.microsoft.com/office/drawing/2014/main" id="{78DD8980-3F37-E057-ACD8-2A531BAAAC67}"/>
              </a:ext>
            </a:extLst>
          </p:cNvPr>
          <p:cNvSpPr/>
          <p:nvPr/>
        </p:nvSpPr>
        <p:spPr>
          <a:xfrm>
            <a:off x="3985572" y="452545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8D5D4CF2-4E10-9646-7538-872E233B3400}"/>
              </a:ext>
            </a:extLst>
          </p:cNvPr>
          <p:cNvSpPr/>
          <p:nvPr/>
        </p:nvSpPr>
        <p:spPr>
          <a:xfrm>
            <a:off x="3093589" y="248567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Ovale 34">
            <a:extLst>
              <a:ext uri="{FF2B5EF4-FFF2-40B4-BE49-F238E27FC236}">
                <a16:creationId xmlns:a16="http://schemas.microsoft.com/office/drawing/2014/main" id="{6498C36D-9CF8-C6E4-4025-7ECE78411254}"/>
              </a:ext>
            </a:extLst>
          </p:cNvPr>
          <p:cNvSpPr/>
          <p:nvPr/>
        </p:nvSpPr>
        <p:spPr>
          <a:xfrm>
            <a:off x="3192090" y="375653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C5AC54E2-3FC2-C57C-A885-8F0F038F2456}"/>
              </a:ext>
            </a:extLst>
          </p:cNvPr>
          <p:cNvSpPr/>
          <p:nvPr/>
        </p:nvSpPr>
        <p:spPr>
          <a:xfrm>
            <a:off x="3246718" y="327357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CB2605EC-B4DA-EB13-0E04-6AE352E3F9E6}"/>
              </a:ext>
            </a:extLst>
          </p:cNvPr>
          <p:cNvSpPr/>
          <p:nvPr/>
        </p:nvSpPr>
        <p:spPr>
          <a:xfrm>
            <a:off x="3974419" y="267115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72DC955-8555-80B3-4B6B-43409449A731}"/>
              </a:ext>
            </a:extLst>
          </p:cNvPr>
          <p:cNvSpPr txBox="1"/>
          <p:nvPr/>
        </p:nvSpPr>
        <p:spPr>
          <a:xfrm>
            <a:off x="1136090" y="1284672"/>
            <a:ext cx="36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ρ</a:t>
            </a:r>
            <a:r>
              <a:rPr lang="it-IT" sz="3200" dirty="0"/>
              <a:t> ≈ 0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52968B5-429B-D71E-87A4-CBDEC2963309}"/>
              </a:ext>
            </a:extLst>
          </p:cNvPr>
          <p:cNvSpPr txBox="1"/>
          <p:nvPr/>
        </p:nvSpPr>
        <p:spPr>
          <a:xfrm rot="16200000">
            <a:off x="-790589" y="3133085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Percezione </a:t>
            </a:r>
            <a:r>
              <a:rPr lang="it-IT" sz="1600" dirty="0" smtClean="0"/>
              <a:t>affollamento</a:t>
            </a:r>
            <a:endParaRPr lang="it-IT" sz="1600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7A680365-2189-EF0F-6346-77E46D834365}"/>
              </a:ext>
            </a:extLst>
          </p:cNvPr>
          <p:cNvSpPr txBox="1"/>
          <p:nvPr/>
        </p:nvSpPr>
        <p:spPr>
          <a:xfrm>
            <a:off x="2423352" y="6081249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Indicatore</a:t>
            </a: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1263C3D9-F715-5851-E0FD-3E0151C6BE31}"/>
              </a:ext>
            </a:extLst>
          </p:cNvPr>
          <p:cNvSpPr/>
          <p:nvPr/>
        </p:nvSpPr>
        <p:spPr>
          <a:xfrm>
            <a:off x="1935032" y="491765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F7FB1052-CC4E-6D7A-0124-D3DA153A53B2}"/>
              </a:ext>
            </a:extLst>
          </p:cNvPr>
          <p:cNvSpPr/>
          <p:nvPr/>
        </p:nvSpPr>
        <p:spPr>
          <a:xfrm>
            <a:off x="2796173" y="286893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C7825221-685B-ED62-2234-3AECF7207AEF}"/>
              </a:ext>
            </a:extLst>
          </p:cNvPr>
          <p:cNvSpPr/>
          <p:nvPr/>
        </p:nvSpPr>
        <p:spPr>
          <a:xfrm>
            <a:off x="3577683" y="248596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id="{3CF6FF13-7EB0-B294-0CC6-02030BA3C39C}"/>
              </a:ext>
            </a:extLst>
          </p:cNvPr>
          <p:cNvSpPr/>
          <p:nvPr/>
        </p:nvSpPr>
        <p:spPr>
          <a:xfrm>
            <a:off x="3439021" y="293421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id="{4567AD52-1748-4385-5B39-11B0460E171F}"/>
              </a:ext>
            </a:extLst>
          </p:cNvPr>
          <p:cNvSpPr/>
          <p:nvPr/>
        </p:nvSpPr>
        <p:spPr>
          <a:xfrm>
            <a:off x="4542361" y="360232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E9F74711-C5DD-3B02-69EA-8BE02165B2C1}"/>
              </a:ext>
            </a:extLst>
          </p:cNvPr>
          <p:cNvSpPr/>
          <p:nvPr/>
        </p:nvSpPr>
        <p:spPr>
          <a:xfrm>
            <a:off x="3481893" y="454266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Ovale 46">
            <a:extLst>
              <a:ext uri="{FF2B5EF4-FFF2-40B4-BE49-F238E27FC236}">
                <a16:creationId xmlns:a16="http://schemas.microsoft.com/office/drawing/2014/main" id="{A546C962-D6F3-E95F-7F82-B4E84D944A36}"/>
              </a:ext>
            </a:extLst>
          </p:cNvPr>
          <p:cNvSpPr/>
          <p:nvPr/>
        </p:nvSpPr>
        <p:spPr>
          <a:xfrm>
            <a:off x="3747449" y="416995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Ovale 47">
            <a:extLst>
              <a:ext uri="{FF2B5EF4-FFF2-40B4-BE49-F238E27FC236}">
                <a16:creationId xmlns:a16="http://schemas.microsoft.com/office/drawing/2014/main" id="{39083BBE-B48F-E911-755C-62AA7D9A3022}"/>
              </a:ext>
            </a:extLst>
          </p:cNvPr>
          <p:cNvSpPr/>
          <p:nvPr/>
        </p:nvSpPr>
        <p:spPr>
          <a:xfrm>
            <a:off x="3793819" y="3707571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999674A2-0024-106D-4BAC-B7EA03BCDD4B}"/>
              </a:ext>
            </a:extLst>
          </p:cNvPr>
          <p:cNvSpPr/>
          <p:nvPr/>
        </p:nvSpPr>
        <p:spPr>
          <a:xfrm>
            <a:off x="4046419" y="349436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A286BDEE-BC86-0E64-F8DE-A701D1202020}"/>
              </a:ext>
            </a:extLst>
          </p:cNvPr>
          <p:cNvSpPr/>
          <p:nvPr/>
        </p:nvSpPr>
        <p:spPr>
          <a:xfrm>
            <a:off x="4288770" y="440477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76FADD9C-4DE3-49BD-8DB8-7A653ABE6F6B}"/>
              </a:ext>
            </a:extLst>
          </p:cNvPr>
          <p:cNvSpPr/>
          <p:nvPr/>
        </p:nvSpPr>
        <p:spPr>
          <a:xfrm>
            <a:off x="3203731" y="518229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7062109A-1A0B-83D4-70B4-2EE4A5B22A9A}"/>
              </a:ext>
            </a:extLst>
          </p:cNvPr>
          <p:cNvSpPr/>
          <p:nvPr/>
        </p:nvSpPr>
        <p:spPr>
          <a:xfrm>
            <a:off x="3668623" y="491765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142AFD67-8A92-5A97-3CA0-13ED3E79AC31}"/>
              </a:ext>
            </a:extLst>
          </p:cNvPr>
          <p:cNvCxnSpPr>
            <a:cxnSpLocks/>
          </p:cNvCxnSpPr>
          <p:nvPr/>
        </p:nvCxnSpPr>
        <p:spPr>
          <a:xfrm>
            <a:off x="6817625" y="6050088"/>
            <a:ext cx="4595931" cy="0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BAEBC62A-C232-40BF-93FB-E8A9C85ED23C}"/>
              </a:ext>
            </a:extLst>
          </p:cNvPr>
          <p:cNvCxnSpPr>
            <a:cxnSpLocks/>
          </p:cNvCxnSpPr>
          <p:nvPr/>
        </p:nvCxnSpPr>
        <p:spPr>
          <a:xfrm flipV="1">
            <a:off x="6961147" y="2094508"/>
            <a:ext cx="0" cy="4161246"/>
          </a:xfrm>
          <a:prstGeom prst="straightConnector1">
            <a:avLst/>
          </a:prstGeom>
          <a:ln w="19050">
            <a:solidFill>
              <a:srgbClr val="58595B"/>
            </a:solidFill>
            <a:headEnd w="lg" len="lg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e 54">
            <a:extLst>
              <a:ext uri="{FF2B5EF4-FFF2-40B4-BE49-F238E27FC236}">
                <a16:creationId xmlns:a16="http://schemas.microsoft.com/office/drawing/2014/main" id="{21ABB087-A792-3E3F-A2F0-E233E6EBB228}"/>
              </a:ext>
            </a:extLst>
          </p:cNvPr>
          <p:cNvSpPr/>
          <p:nvPr/>
        </p:nvSpPr>
        <p:spPr>
          <a:xfrm>
            <a:off x="7307978" y="505205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BCDE2DFA-FA58-9AD3-2F6E-FE0A06082092}"/>
              </a:ext>
            </a:extLst>
          </p:cNvPr>
          <p:cNvSpPr/>
          <p:nvPr/>
        </p:nvSpPr>
        <p:spPr>
          <a:xfrm>
            <a:off x="7483074" y="503829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70E8F8D7-7F23-2325-1AE4-634007FA0596}"/>
              </a:ext>
            </a:extLst>
          </p:cNvPr>
          <p:cNvSpPr/>
          <p:nvPr/>
        </p:nvSpPr>
        <p:spPr>
          <a:xfrm>
            <a:off x="7713228" y="502817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6FE4CE7F-D979-2D28-AC6C-D18AF58B5657}"/>
              </a:ext>
            </a:extLst>
          </p:cNvPr>
          <p:cNvSpPr/>
          <p:nvPr/>
        </p:nvSpPr>
        <p:spPr>
          <a:xfrm>
            <a:off x="10086737" y="345090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39AA77E9-93C3-0FBE-A676-EC4676785324}"/>
              </a:ext>
            </a:extLst>
          </p:cNvPr>
          <p:cNvSpPr/>
          <p:nvPr/>
        </p:nvSpPr>
        <p:spPr>
          <a:xfrm>
            <a:off x="8359312" y="4957110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7C71FCC9-5241-016D-BA4A-368B47DB6149}"/>
              </a:ext>
            </a:extLst>
          </p:cNvPr>
          <p:cNvSpPr/>
          <p:nvPr/>
        </p:nvSpPr>
        <p:spPr>
          <a:xfrm>
            <a:off x="8501548" y="492632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5CDC9668-C626-6AB0-106B-8519165AA419}"/>
              </a:ext>
            </a:extLst>
          </p:cNvPr>
          <p:cNvSpPr/>
          <p:nvPr/>
        </p:nvSpPr>
        <p:spPr>
          <a:xfrm>
            <a:off x="10158922" y="3230919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5B4FBE1F-A2D6-B2BD-83D6-D3EC14554F52}"/>
              </a:ext>
            </a:extLst>
          </p:cNvPr>
          <p:cNvSpPr/>
          <p:nvPr/>
        </p:nvSpPr>
        <p:spPr>
          <a:xfrm>
            <a:off x="9266325" y="466060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338F27F4-5D07-BC5A-700E-33AC33F47131}"/>
              </a:ext>
            </a:extLst>
          </p:cNvPr>
          <p:cNvSpPr/>
          <p:nvPr/>
        </p:nvSpPr>
        <p:spPr>
          <a:xfrm>
            <a:off x="9598941" y="437808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55A20B0B-E98A-98B6-CE09-8579CEAA2E0E}"/>
              </a:ext>
            </a:extLst>
          </p:cNvPr>
          <p:cNvSpPr/>
          <p:nvPr/>
        </p:nvSpPr>
        <p:spPr>
          <a:xfrm>
            <a:off x="8692256" y="4902647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B00D2596-598F-9BCB-ED6C-356F6065B333}"/>
              </a:ext>
            </a:extLst>
          </p:cNvPr>
          <p:cNvSpPr/>
          <p:nvPr/>
        </p:nvSpPr>
        <p:spPr>
          <a:xfrm>
            <a:off x="9918970" y="390247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72162EBE-1BE5-0515-40DB-5982D34CC0E2}"/>
              </a:ext>
            </a:extLst>
          </p:cNvPr>
          <p:cNvSpPr/>
          <p:nvPr/>
        </p:nvSpPr>
        <p:spPr>
          <a:xfrm>
            <a:off x="9140068" y="473654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3A1DB040-BC51-8263-F97D-DAD1A4F8C319}"/>
              </a:ext>
            </a:extLst>
          </p:cNvPr>
          <p:cNvSpPr/>
          <p:nvPr/>
        </p:nvSpPr>
        <p:spPr>
          <a:xfrm>
            <a:off x="9470037" y="447319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336B086B-32D4-AE1C-3BE6-C1718C2C43D2}"/>
              </a:ext>
            </a:extLst>
          </p:cNvPr>
          <p:cNvSpPr/>
          <p:nvPr/>
        </p:nvSpPr>
        <p:spPr>
          <a:xfrm>
            <a:off x="10295123" y="258817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5934EBA7-6EB1-4048-4694-9B5A08EFC376}"/>
              </a:ext>
            </a:extLst>
          </p:cNvPr>
          <p:cNvSpPr txBox="1"/>
          <p:nvPr/>
        </p:nvSpPr>
        <p:spPr>
          <a:xfrm>
            <a:off x="7426823" y="1284672"/>
            <a:ext cx="360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/>
              <a:t>ρ</a:t>
            </a:r>
            <a:r>
              <a:rPr lang="it-IT" sz="3200" dirty="0"/>
              <a:t> ≈ 1</a:t>
            </a:r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BD24D22D-8C72-5B6E-31F6-49ECF6826AA1}"/>
              </a:ext>
            </a:extLst>
          </p:cNvPr>
          <p:cNvSpPr txBox="1"/>
          <p:nvPr/>
        </p:nvSpPr>
        <p:spPr>
          <a:xfrm rot="16200000">
            <a:off x="5500144" y="3133085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Percezione </a:t>
            </a:r>
            <a:r>
              <a:rPr lang="it-IT" sz="1600" dirty="0" smtClean="0"/>
              <a:t>affollamento</a:t>
            </a:r>
            <a:endParaRPr lang="it-IT" sz="1600" dirty="0"/>
          </a:p>
        </p:txBody>
      </p:sp>
      <p:sp>
        <p:nvSpPr>
          <p:cNvPr id="71" name="CasellaDiTesto 70">
            <a:extLst>
              <a:ext uri="{FF2B5EF4-FFF2-40B4-BE49-F238E27FC236}">
                <a16:creationId xmlns:a16="http://schemas.microsoft.com/office/drawing/2014/main" id="{4615F807-EC0C-7F71-6B49-E249C0C28645}"/>
              </a:ext>
            </a:extLst>
          </p:cNvPr>
          <p:cNvSpPr txBox="1"/>
          <p:nvPr/>
        </p:nvSpPr>
        <p:spPr>
          <a:xfrm>
            <a:off x="8714085" y="6081249"/>
            <a:ext cx="2566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/>
              <a:t>Indicatore</a:t>
            </a:r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id="{FF6B52CE-5F1E-5804-9953-5A90DB007ED1}"/>
              </a:ext>
            </a:extLst>
          </p:cNvPr>
          <p:cNvSpPr/>
          <p:nvPr/>
        </p:nvSpPr>
        <p:spPr>
          <a:xfrm>
            <a:off x="7920623" y="5001336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3" name="Ovale 72">
            <a:extLst>
              <a:ext uri="{FF2B5EF4-FFF2-40B4-BE49-F238E27FC236}">
                <a16:creationId xmlns:a16="http://schemas.microsoft.com/office/drawing/2014/main" id="{87F0027E-2FB4-22B3-DB3B-1ABB3E7D8247}"/>
              </a:ext>
            </a:extLst>
          </p:cNvPr>
          <p:cNvSpPr/>
          <p:nvPr/>
        </p:nvSpPr>
        <p:spPr>
          <a:xfrm>
            <a:off x="10231741" y="2947425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id="{B5652025-3318-187A-B2F3-B7F1E2483DB9}"/>
              </a:ext>
            </a:extLst>
          </p:cNvPr>
          <p:cNvSpPr/>
          <p:nvPr/>
        </p:nvSpPr>
        <p:spPr>
          <a:xfrm>
            <a:off x="10302922" y="233094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5" name="Ovale 74">
            <a:extLst>
              <a:ext uri="{FF2B5EF4-FFF2-40B4-BE49-F238E27FC236}">
                <a16:creationId xmlns:a16="http://schemas.microsoft.com/office/drawing/2014/main" id="{4A70F971-265A-679E-5BDE-00744D5D82C7}"/>
              </a:ext>
            </a:extLst>
          </p:cNvPr>
          <p:cNvSpPr/>
          <p:nvPr/>
        </p:nvSpPr>
        <p:spPr>
          <a:xfrm>
            <a:off x="10005925" y="378070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6" name="Ovale 75">
            <a:extLst>
              <a:ext uri="{FF2B5EF4-FFF2-40B4-BE49-F238E27FC236}">
                <a16:creationId xmlns:a16="http://schemas.microsoft.com/office/drawing/2014/main" id="{7579A0EF-62F5-EA1F-510C-D48293A4CB79}"/>
              </a:ext>
            </a:extLst>
          </p:cNvPr>
          <p:cNvSpPr/>
          <p:nvPr/>
        </p:nvSpPr>
        <p:spPr>
          <a:xfrm>
            <a:off x="8941811" y="4849168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7" name="Ovale 76">
            <a:extLst>
              <a:ext uri="{FF2B5EF4-FFF2-40B4-BE49-F238E27FC236}">
                <a16:creationId xmlns:a16="http://schemas.microsoft.com/office/drawing/2014/main" id="{14531CED-3036-7C4A-9113-AF1F8EDA8ED0}"/>
              </a:ext>
            </a:extLst>
          </p:cNvPr>
          <p:cNvSpPr/>
          <p:nvPr/>
        </p:nvSpPr>
        <p:spPr>
          <a:xfrm>
            <a:off x="9763170" y="4169403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id="{87B86ED7-0FF5-FCDF-4E11-1F0E9A39CA59}"/>
              </a:ext>
            </a:extLst>
          </p:cNvPr>
          <p:cNvSpPr/>
          <p:nvPr/>
        </p:nvSpPr>
        <p:spPr>
          <a:xfrm>
            <a:off x="10295123" y="2063802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9" name="Ovale 78">
            <a:extLst>
              <a:ext uri="{FF2B5EF4-FFF2-40B4-BE49-F238E27FC236}">
                <a16:creationId xmlns:a16="http://schemas.microsoft.com/office/drawing/2014/main" id="{FFC1B8EB-5C5F-6FF6-94DB-FF93C2E18875}"/>
              </a:ext>
            </a:extLst>
          </p:cNvPr>
          <p:cNvSpPr/>
          <p:nvPr/>
        </p:nvSpPr>
        <p:spPr>
          <a:xfrm>
            <a:off x="10037672" y="3629624"/>
            <a:ext cx="144000" cy="144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570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pilota – obiettivi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9600" y="1910015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primario: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Fattibilità della raccolta della percezione di affollamento degli operatori 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0" y="3509202"/>
            <a:ext cx="9457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secondari: 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livello di concordanza tra la percezione di affollamento e l’</a:t>
            </a:r>
            <a:r>
              <a:rPr lang="pt-BR" sz="220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Fenice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 con la concordanza osservata per l’</a:t>
            </a:r>
            <a:r>
              <a:rPr lang="pt-BR" sz="2200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NEDOCS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59" y="2215232"/>
            <a:ext cx="1119188" cy="74476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559" y="3901228"/>
            <a:ext cx="1119188" cy="74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19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pilota – </a:t>
            </a:r>
            <a:r>
              <a:rPr lang="it-IT" dirty="0" smtClean="0"/>
              <a:t>risultati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1638" y="2171593"/>
            <a:ext cx="116087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Coefficiente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correlazione tra percezione affollamento e </a:t>
            </a:r>
            <a:r>
              <a:rPr lang="pt-BR" sz="2400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NEDOCS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0,689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 smtClean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Coefficiente di correlazione tra percezione affollamento e </a:t>
            </a:r>
            <a:r>
              <a:rPr lang="pt-BR" sz="240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Fenice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40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0,709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FFA5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205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pilota – risultati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37" y="1496291"/>
            <a:ext cx="8819819" cy="512906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9509759" y="1496291"/>
            <a:ext cx="2659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Coefficiente di correlazione:</a:t>
            </a:r>
          </a:p>
          <a:p>
            <a:pPr algn="ctr"/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0,848</a:t>
            </a:r>
          </a:p>
        </p:txBody>
      </p:sp>
    </p:spTree>
    <p:extLst>
      <p:ext uri="{BB962C8B-B14F-4D97-AF65-F5344CB8AC3E}">
        <p14:creationId xmlns:p14="http://schemas.microsoft.com/office/powerpoint/2010/main" val="1388661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19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pilota – risultati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69" y="1321475"/>
            <a:ext cx="1113451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62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CAOS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29938"/>
          <a:stretch/>
        </p:blipFill>
        <p:spPr>
          <a:xfrm>
            <a:off x="2176057" y="1953491"/>
            <a:ext cx="7829787" cy="345218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94678" y="6022864"/>
            <a:ext cx="3802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https://fenicenetwork.marionegri.it/caos/</a:t>
            </a:r>
          </a:p>
        </p:txBody>
      </p:sp>
    </p:spTree>
    <p:extLst>
      <p:ext uri="{BB962C8B-B14F-4D97-AF65-F5344CB8AC3E}">
        <p14:creationId xmlns:p14="http://schemas.microsoft.com/office/powerpoint/2010/main" val="2581849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20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Studio pilota – risultati 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3"/>
          <a:srcRect b="51004"/>
          <a:stretch/>
        </p:blipFill>
        <p:spPr>
          <a:xfrm>
            <a:off x="243007" y="108000"/>
            <a:ext cx="11705987" cy="32543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243007" y="3429000"/>
            <a:ext cx="11705987" cy="3321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9238217" y="1263902"/>
            <a:ext cx="155172" cy="201092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2341419" y="4710549"/>
            <a:ext cx="155172" cy="201092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0698036" y="4253119"/>
            <a:ext cx="155172" cy="2396313"/>
          </a:xfrm>
          <a:prstGeom prst="rect">
            <a:avLst/>
          </a:prstGeom>
          <a:noFill/>
          <a:ln w="28575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ttangolo 16"/>
          <p:cNvSpPr/>
          <p:nvPr/>
        </p:nvSpPr>
        <p:spPr>
          <a:xfrm>
            <a:off x="4193848" y="1989574"/>
            <a:ext cx="155172" cy="1231051"/>
          </a:xfrm>
          <a:prstGeom prst="rect">
            <a:avLst/>
          </a:prstGeom>
          <a:noFill/>
          <a:ln w="28575">
            <a:solidFill>
              <a:srgbClr val="0099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419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CAOS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t="29938"/>
          <a:stretch/>
        </p:blipFill>
        <p:spPr>
          <a:xfrm>
            <a:off x="2176057" y="1953491"/>
            <a:ext cx="7829787" cy="3452187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194678" y="6022864"/>
            <a:ext cx="38026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https://fenicenetwork.marionegri.it/caos/</a:t>
            </a:r>
          </a:p>
        </p:txBody>
      </p:sp>
    </p:spTree>
    <p:extLst>
      <p:ext uri="{BB962C8B-B14F-4D97-AF65-F5344CB8AC3E}">
        <p14:creationId xmlns:p14="http://schemas.microsoft.com/office/powerpoint/2010/main" val="15625869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Centri partecipanti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2917295" y="1359021"/>
            <a:ext cx="5840816" cy="5395706"/>
            <a:chOff x="609600" y="1359021"/>
            <a:chExt cx="5840816" cy="5395706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00" t="15759" b="22424"/>
            <a:stretch/>
          </p:blipFill>
          <p:spPr>
            <a:xfrm>
              <a:off x="609600" y="1359021"/>
              <a:ext cx="5840816" cy="5395706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4900797" y="1442151"/>
              <a:ext cx="146999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8C0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52</a:t>
              </a:r>
              <a:r>
                <a:rPr lang="pt-BR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centri!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7458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P</a:t>
            </a:r>
            <a:r>
              <a:rPr lang="it-IT" dirty="0" smtClean="0"/>
              <a:t>artecipazione per ruolo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30" y="1375647"/>
            <a:ext cx="8088541" cy="5400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444557" y="1589298"/>
            <a:ext cx="2626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1360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partecipanti!</a:t>
            </a:r>
          </a:p>
        </p:txBody>
      </p:sp>
    </p:spTree>
    <p:extLst>
      <p:ext uri="{BB962C8B-B14F-4D97-AF65-F5344CB8AC3E}">
        <p14:creationId xmlns:p14="http://schemas.microsoft.com/office/powerpoint/2010/main" val="2552623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Numero di partecipanti per centro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349" t="353" r="95"/>
          <a:stretch/>
        </p:blipFill>
        <p:spPr>
          <a:xfrm>
            <a:off x="692730" y="1446870"/>
            <a:ext cx="9993114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8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12750" hangingPunct="0"/>
            <a:fld id="{3719C523-FB1B-D04B-9939-3D64859B5556}" type="slidenum">
              <a:rPr lang="en-US" kern="0">
                <a:sym typeface="Helvetica Neue"/>
              </a:rPr>
              <a:pPr defTabSz="412750" hangingPunct="0"/>
              <a:t>25</a:t>
            </a:fld>
            <a:endParaRPr lang="en-US" kern="0" dirty="0">
              <a:sym typeface="Helvetica Neue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N</a:t>
            </a:r>
            <a:r>
              <a:rPr lang="it-IT" dirty="0" smtClean="0"/>
              <a:t>umero </a:t>
            </a:r>
            <a:r>
              <a:rPr lang="it-IT" dirty="0"/>
              <a:t>di partecipanti per centro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053" t="623" r="30" b="1"/>
          <a:stretch/>
        </p:blipFill>
        <p:spPr>
          <a:xfrm>
            <a:off x="692730" y="1446414"/>
            <a:ext cx="11410604" cy="533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52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o 31"/>
          <p:cNvGrpSpPr/>
          <p:nvPr/>
        </p:nvGrpSpPr>
        <p:grpSpPr>
          <a:xfrm>
            <a:off x="1485345" y="1674661"/>
            <a:ext cx="4809713" cy="4981258"/>
            <a:chOff x="94695" y="1712761"/>
            <a:chExt cx="4809713" cy="4981258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95" y="1712761"/>
              <a:ext cx="2353230" cy="4981258"/>
            </a:xfrm>
            <a:prstGeom prst="rect">
              <a:avLst/>
            </a:prstGeom>
            <a:ln>
              <a:solidFill>
                <a:srgbClr val="ADCACB"/>
              </a:solidFill>
            </a:ln>
          </p:spPr>
        </p:pic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890" y="1712761"/>
              <a:ext cx="2407518" cy="4964054"/>
            </a:xfrm>
            <a:prstGeom prst="rect">
              <a:avLst/>
            </a:prstGeom>
            <a:ln>
              <a:solidFill>
                <a:srgbClr val="ADCACB"/>
              </a:solidFill>
            </a:ln>
          </p:spPr>
        </p:pic>
      </p:grpSp>
      <p:grpSp>
        <p:nvGrpSpPr>
          <p:cNvPr id="34" name="Gruppo 33"/>
          <p:cNvGrpSpPr/>
          <p:nvPr/>
        </p:nvGrpSpPr>
        <p:grpSpPr>
          <a:xfrm>
            <a:off x="1484984" y="1668750"/>
            <a:ext cx="4800141" cy="4983340"/>
            <a:chOff x="94334" y="1678275"/>
            <a:chExt cx="4800141" cy="4983340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91" b="8847"/>
            <a:stretch/>
          </p:blipFill>
          <p:spPr>
            <a:xfrm>
              <a:off x="94334" y="1678275"/>
              <a:ext cx="2398219" cy="4983340"/>
            </a:xfrm>
            <a:prstGeom prst="rect">
              <a:avLst/>
            </a:prstGeom>
          </p:spPr>
        </p:pic>
        <p:pic>
          <p:nvPicPr>
            <p:cNvPr id="19" name="Immagine 1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196" b="361"/>
            <a:stretch/>
          </p:blipFill>
          <p:spPr>
            <a:xfrm>
              <a:off x="2515415" y="2435634"/>
              <a:ext cx="2379060" cy="3437131"/>
            </a:xfrm>
            <a:prstGeom prst="rect">
              <a:avLst/>
            </a:prstGeom>
          </p:spPr>
        </p:pic>
      </p:grpSp>
      <p:sp>
        <p:nvSpPr>
          <p:cNvPr id="24" name="Rettangolo 23"/>
          <p:cNvSpPr/>
          <p:nvPr/>
        </p:nvSpPr>
        <p:spPr>
          <a:xfrm>
            <a:off x="523702" y="1172095"/>
            <a:ext cx="11155680" cy="1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" name="Connettore 2 4"/>
          <p:cNvCxnSpPr/>
          <p:nvPr/>
        </p:nvCxnSpPr>
        <p:spPr>
          <a:xfrm flipV="1">
            <a:off x="238816" y="581889"/>
            <a:ext cx="11520000" cy="24938"/>
          </a:xfrm>
          <a:prstGeom prst="straightConnector1">
            <a:avLst/>
          </a:prstGeom>
          <a:ln w="76200">
            <a:solidFill>
              <a:srgbClr val="8C0F4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uppo 25"/>
          <p:cNvGrpSpPr/>
          <p:nvPr/>
        </p:nvGrpSpPr>
        <p:grpSpPr>
          <a:xfrm>
            <a:off x="4159880" y="432260"/>
            <a:ext cx="1104912" cy="623249"/>
            <a:chOff x="3948885" y="673330"/>
            <a:chExt cx="1104912" cy="623249"/>
          </a:xfrm>
        </p:grpSpPr>
        <p:sp>
          <p:nvSpPr>
            <p:cNvPr id="9" name="Ovale 8"/>
            <p:cNvSpPr/>
            <p:nvPr/>
          </p:nvSpPr>
          <p:spPr>
            <a:xfrm>
              <a:off x="4322618" y="673330"/>
              <a:ext cx="357447" cy="3241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C0F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3948885" y="958025"/>
              <a:ext cx="11049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rgbClr val="8C0F4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ottobre</a:t>
              </a:r>
            </a:p>
          </p:txBody>
        </p:sp>
      </p:grpSp>
      <p:grpSp>
        <p:nvGrpSpPr>
          <p:cNvPr id="38" name="Gruppo 37"/>
          <p:cNvGrpSpPr/>
          <p:nvPr/>
        </p:nvGrpSpPr>
        <p:grpSpPr>
          <a:xfrm>
            <a:off x="368668" y="432260"/>
            <a:ext cx="1665039" cy="994262"/>
            <a:chOff x="368668" y="432260"/>
            <a:chExt cx="1665039" cy="994262"/>
          </a:xfrm>
        </p:grpSpPr>
        <p:grpSp>
          <p:nvGrpSpPr>
            <p:cNvPr id="25" name="Gruppo 24"/>
            <p:cNvGrpSpPr/>
            <p:nvPr/>
          </p:nvGrpSpPr>
          <p:grpSpPr>
            <a:xfrm>
              <a:off x="648732" y="432260"/>
              <a:ext cx="1104912" cy="623249"/>
              <a:chOff x="648732" y="673330"/>
              <a:chExt cx="1104912" cy="623249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1022465" y="673330"/>
                <a:ext cx="357447" cy="3241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C0F4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ttangolo 12"/>
              <p:cNvSpPr/>
              <p:nvPr/>
            </p:nvSpPr>
            <p:spPr>
              <a:xfrm>
                <a:off x="648732" y="958025"/>
                <a:ext cx="110491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rgbClr val="8C0F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ottobre</a:t>
                </a:r>
              </a:p>
            </p:txBody>
          </p:sp>
        </p:grpSp>
        <p:sp>
          <p:nvSpPr>
            <p:cNvPr id="17" name="Rettangolo 16"/>
            <p:cNvSpPr/>
            <p:nvPr/>
          </p:nvSpPr>
          <p:spPr>
            <a:xfrm>
              <a:off x="368668" y="1087968"/>
              <a:ext cx="16650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Partenza!</a:t>
              </a:r>
            </a:p>
          </p:txBody>
        </p:sp>
      </p:grpSp>
      <p:grpSp>
        <p:nvGrpSpPr>
          <p:cNvPr id="31" name="Gruppo 30"/>
          <p:cNvGrpSpPr/>
          <p:nvPr/>
        </p:nvGrpSpPr>
        <p:grpSpPr>
          <a:xfrm>
            <a:off x="9874585" y="432260"/>
            <a:ext cx="1665039" cy="996291"/>
            <a:chOff x="9874585" y="432260"/>
            <a:chExt cx="1665039" cy="996291"/>
          </a:xfrm>
        </p:grpSpPr>
        <p:grpSp>
          <p:nvGrpSpPr>
            <p:cNvPr id="27" name="Gruppo 26"/>
            <p:cNvGrpSpPr/>
            <p:nvPr/>
          </p:nvGrpSpPr>
          <p:grpSpPr>
            <a:xfrm>
              <a:off x="9980983" y="432260"/>
              <a:ext cx="1360177" cy="623249"/>
              <a:chOff x="9980983" y="673330"/>
              <a:chExt cx="1360177" cy="623249"/>
            </a:xfrm>
          </p:grpSpPr>
          <p:sp>
            <p:nvSpPr>
              <p:cNvPr id="11" name="Ovale 10"/>
              <p:cNvSpPr/>
              <p:nvPr/>
            </p:nvSpPr>
            <p:spPr>
              <a:xfrm>
                <a:off x="10482349" y="673330"/>
                <a:ext cx="357447" cy="3241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C0F4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ttangolo 13"/>
              <p:cNvSpPr/>
              <p:nvPr/>
            </p:nvSpPr>
            <p:spPr>
              <a:xfrm>
                <a:off x="9980983" y="958025"/>
                <a:ext cx="136017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rgbClr val="8C0F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dicembre</a:t>
                </a:r>
              </a:p>
            </p:txBody>
          </p:sp>
        </p:grpSp>
        <p:sp>
          <p:nvSpPr>
            <p:cNvPr id="30" name="Rettangolo 29"/>
            <p:cNvSpPr/>
            <p:nvPr/>
          </p:nvSpPr>
          <p:spPr>
            <a:xfrm>
              <a:off x="9874585" y="1089997"/>
              <a:ext cx="16650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</a:t>
              </a:r>
            </a:p>
          </p:txBody>
        </p:sp>
      </p:grpSp>
      <p:pic>
        <p:nvPicPr>
          <p:cNvPr id="41" name="Immagine 4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2" b="21288"/>
          <a:stretch/>
        </p:blipFill>
        <p:spPr>
          <a:xfrm>
            <a:off x="8159098" y="1824823"/>
            <a:ext cx="2532327" cy="3795957"/>
          </a:xfrm>
          <a:prstGeom prst="rect">
            <a:avLst/>
          </a:prstGeom>
        </p:spPr>
      </p:pic>
      <p:cxnSp>
        <p:nvCxnSpPr>
          <p:cNvPr id="48" name="Connettore 2 47"/>
          <p:cNvCxnSpPr/>
          <p:nvPr/>
        </p:nvCxnSpPr>
        <p:spPr>
          <a:xfrm flipV="1">
            <a:off x="6525078" y="2991451"/>
            <a:ext cx="1404000" cy="0"/>
          </a:xfrm>
          <a:prstGeom prst="straightConnector1">
            <a:avLst/>
          </a:prstGeom>
          <a:ln w="38100">
            <a:solidFill>
              <a:srgbClr val="8C0F4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5364549" y="909724"/>
            <a:ext cx="2564529" cy="1236166"/>
          </a:xfrm>
          <a:prstGeom prst="bentConnector3">
            <a:avLst>
              <a:gd name="adj1" fmla="val 50000"/>
            </a:avLst>
          </a:prstGeom>
          <a:ln w="38100">
            <a:solidFill>
              <a:srgbClr val="8C0F4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Per 55"/>
          <p:cNvSpPr/>
          <p:nvPr/>
        </p:nvSpPr>
        <p:spPr>
          <a:xfrm>
            <a:off x="3906064" y="2379698"/>
            <a:ext cx="2379061" cy="1127174"/>
          </a:xfrm>
          <a:prstGeom prst="mathMultiply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ttangolo 2"/>
          <p:cNvSpPr/>
          <p:nvPr/>
        </p:nvSpPr>
        <p:spPr>
          <a:xfrm>
            <a:off x="3897751" y="2450225"/>
            <a:ext cx="2387374" cy="1185252"/>
          </a:xfrm>
          <a:prstGeom prst="rect">
            <a:avLst/>
          </a:prstGeom>
          <a:noFill/>
          <a:ln w="38100">
            <a:solidFill>
              <a:srgbClr val="8C0F4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75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Orario di invio messaggi </a:t>
            </a:r>
            <a:r>
              <a:rPr lang="it-IT" dirty="0"/>
              <a:t>(</a:t>
            </a:r>
            <a:r>
              <a:rPr lang="it-IT" dirty="0" smtClean="0"/>
              <a:t>al 03/11)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262896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43339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428015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12691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rgbClr val="8C0F45">
                  <a:tint val="66000"/>
                  <a:satMod val="160000"/>
                </a:srgbClr>
              </a:gs>
              <a:gs pos="50000">
                <a:srgbClr val="8C0F45">
                  <a:tint val="44500"/>
                  <a:satMod val="160000"/>
                </a:srgbClr>
              </a:gs>
              <a:gs pos="100000">
                <a:srgbClr val="8C0F4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18/10</a:t>
            </a:r>
            <a:endParaRPr lang="en-GB" sz="115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597367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rgbClr val="8C0F45">
                  <a:tint val="66000"/>
                  <a:satMod val="160000"/>
                </a:srgbClr>
              </a:gs>
              <a:gs pos="50000">
                <a:srgbClr val="8C0F45">
                  <a:tint val="44500"/>
                  <a:satMod val="160000"/>
                </a:srgbClr>
              </a:gs>
              <a:gs pos="100000">
                <a:srgbClr val="8C0F4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19/10</a:t>
            </a:r>
            <a:endParaRPr lang="en-GB" sz="115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182043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66719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352413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927564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512240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6088409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rgbClr val="8C0F45">
                  <a:tint val="66000"/>
                  <a:satMod val="160000"/>
                </a:srgbClr>
              </a:gs>
              <a:gs pos="50000">
                <a:srgbClr val="8C0F45">
                  <a:tint val="44500"/>
                  <a:satMod val="160000"/>
                </a:srgbClr>
              </a:gs>
              <a:gs pos="100000">
                <a:srgbClr val="8C0F4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25/10</a:t>
            </a:r>
            <a:endParaRPr lang="en-GB" sz="115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6668851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rgbClr val="8C0F45">
                  <a:tint val="66000"/>
                  <a:satMod val="160000"/>
                </a:srgbClr>
              </a:gs>
              <a:gs pos="50000">
                <a:srgbClr val="8C0F45">
                  <a:tint val="44500"/>
                  <a:satMod val="160000"/>
                </a:srgbClr>
              </a:gs>
              <a:gs pos="100000">
                <a:srgbClr val="8C0F4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26/10</a:t>
            </a:r>
            <a:endParaRPr lang="en-GB" sz="115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7253527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838203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8422879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9007555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9582706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31/10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167382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rgbClr val="8C0F45">
                  <a:tint val="66000"/>
                  <a:satMod val="160000"/>
                </a:srgbClr>
              </a:gs>
              <a:gs pos="50000">
                <a:srgbClr val="8C0F45">
                  <a:tint val="44500"/>
                  <a:satMod val="160000"/>
                </a:srgbClr>
              </a:gs>
              <a:gs pos="100000">
                <a:srgbClr val="8C0F4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01/11</a:t>
            </a:r>
            <a:endParaRPr lang="en-GB" sz="115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0752058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rgbClr val="8C0F45">
                  <a:tint val="66000"/>
                  <a:satMod val="160000"/>
                </a:srgbClr>
              </a:gs>
              <a:gs pos="50000">
                <a:srgbClr val="8C0F45">
                  <a:tint val="44500"/>
                  <a:satMod val="160000"/>
                </a:srgbClr>
              </a:gs>
              <a:gs pos="100000">
                <a:srgbClr val="8C0F45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02/11</a:t>
            </a:r>
            <a:endParaRPr lang="en-GB" sz="1150" b="1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11332502" y="1767425"/>
            <a:ext cx="576000" cy="28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75000"/>
                  <a:lumOff val="25000"/>
                  <a:tint val="66000"/>
                  <a:satMod val="160000"/>
                </a:schemeClr>
              </a:gs>
              <a:gs pos="50000">
                <a:schemeClr val="tx1">
                  <a:lumMod val="75000"/>
                  <a:lumOff val="25000"/>
                  <a:tint val="44500"/>
                  <a:satMod val="160000"/>
                </a:schemeClr>
              </a:gs>
              <a:gs pos="100000">
                <a:schemeClr val="tx1">
                  <a:lumMod val="75000"/>
                  <a:lumOff val="25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03/11</a:t>
            </a:r>
            <a:endParaRPr lang="en-GB" sz="11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262896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843339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ttangolo 52"/>
          <p:cNvSpPr/>
          <p:nvPr/>
        </p:nvSpPr>
        <p:spPr>
          <a:xfrm>
            <a:off x="1428015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tangolo 53"/>
          <p:cNvSpPr/>
          <p:nvPr/>
        </p:nvSpPr>
        <p:spPr>
          <a:xfrm>
            <a:off x="2012691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2597367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ttangolo 55"/>
          <p:cNvSpPr/>
          <p:nvPr/>
        </p:nvSpPr>
        <p:spPr>
          <a:xfrm>
            <a:off x="3182043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tangolo 56"/>
          <p:cNvSpPr/>
          <p:nvPr/>
        </p:nvSpPr>
        <p:spPr>
          <a:xfrm>
            <a:off x="3766719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tangolo 57"/>
          <p:cNvSpPr/>
          <p:nvPr/>
        </p:nvSpPr>
        <p:spPr>
          <a:xfrm>
            <a:off x="4352413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Rettangolo 58"/>
          <p:cNvSpPr/>
          <p:nvPr/>
        </p:nvSpPr>
        <p:spPr>
          <a:xfrm>
            <a:off x="4927564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ttangolo 59"/>
          <p:cNvSpPr/>
          <p:nvPr/>
        </p:nvSpPr>
        <p:spPr>
          <a:xfrm>
            <a:off x="5512240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tangolo 60"/>
          <p:cNvSpPr/>
          <p:nvPr/>
        </p:nvSpPr>
        <p:spPr>
          <a:xfrm>
            <a:off x="6088409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6668851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tangolo 62"/>
          <p:cNvSpPr/>
          <p:nvPr/>
        </p:nvSpPr>
        <p:spPr>
          <a:xfrm>
            <a:off x="7253527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7838203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8422879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ttangolo 65"/>
          <p:cNvSpPr/>
          <p:nvPr/>
        </p:nvSpPr>
        <p:spPr>
          <a:xfrm>
            <a:off x="9007555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9582706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ttangolo 67"/>
          <p:cNvSpPr/>
          <p:nvPr/>
        </p:nvSpPr>
        <p:spPr>
          <a:xfrm>
            <a:off x="10167382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ttangolo 68"/>
          <p:cNvSpPr/>
          <p:nvPr/>
        </p:nvSpPr>
        <p:spPr>
          <a:xfrm>
            <a:off x="10752058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ttangolo 69"/>
          <p:cNvSpPr/>
          <p:nvPr/>
        </p:nvSpPr>
        <p:spPr>
          <a:xfrm>
            <a:off x="11332502" y="2055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ttangolo 71"/>
          <p:cNvSpPr/>
          <p:nvPr/>
        </p:nvSpPr>
        <p:spPr>
          <a:xfrm>
            <a:off x="262896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ttangolo 72"/>
          <p:cNvSpPr/>
          <p:nvPr/>
        </p:nvSpPr>
        <p:spPr>
          <a:xfrm>
            <a:off x="843339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ttangolo 73"/>
          <p:cNvSpPr/>
          <p:nvPr/>
        </p:nvSpPr>
        <p:spPr>
          <a:xfrm>
            <a:off x="1428015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ttangolo 74"/>
          <p:cNvSpPr/>
          <p:nvPr/>
        </p:nvSpPr>
        <p:spPr>
          <a:xfrm>
            <a:off x="2012691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ettangolo 75"/>
          <p:cNvSpPr/>
          <p:nvPr/>
        </p:nvSpPr>
        <p:spPr>
          <a:xfrm>
            <a:off x="2597367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ttangolo 76"/>
          <p:cNvSpPr/>
          <p:nvPr/>
        </p:nvSpPr>
        <p:spPr>
          <a:xfrm>
            <a:off x="3182043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8" name="Rettangolo 77"/>
          <p:cNvSpPr/>
          <p:nvPr/>
        </p:nvSpPr>
        <p:spPr>
          <a:xfrm>
            <a:off x="3766719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ttangolo 78"/>
          <p:cNvSpPr/>
          <p:nvPr/>
        </p:nvSpPr>
        <p:spPr>
          <a:xfrm>
            <a:off x="4352413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ttangolo 79"/>
          <p:cNvSpPr/>
          <p:nvPr/>
        </p:nvSpPr>
        <p:spPr>
          <a:xfrm>
            <a:off x="4927564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5512240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ettangolo 81"/>
          <p:cNvSpPr/>
          <p:nvPr/>
        </p:nvSpPr>
        <p:spPr>
          <a:xfrm>
            <a:off x="6088409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3" name="Rettangolo 82"/>
          <p:cNvSpPr/>
          <p:nvPr/>
        </p:nvSpPr>
        <p:spPr>
          <a:xfrm>
            <a:off x="6668851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ttangolo 83"/>
          <p:cNvSpPr/>
          <p:nvPr/>
        </p:nvSpPr>
        <p:spPr>
          <a:xfrm>
            <a:off x="7253527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ttangolo 84"/>
          <p:cNvSpPr/>
          <p:nvPr/>
        </p:nvSpPr>
        <p:spPr>
          <a:xfrm>
            <a:off x="7838203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ttangolo 85"/>
          <p:cNvSpPr/>
          <p:nvPr/>
        </p:nvSpPr>
        <p:spPr>
          <a:xfrm>
            <a:off x="8422879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7" name="Rettangolo 86"/>
          <p:cNvSpPr/>
          <p:nvPr/>
        </p:nvSpPr>
        <p:spPr>
          <a:xfrm>
            <a:off x="9007555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ttangolo 87"/>
          <p:cNvSpPr/>
          <p:nvPr/>
        </p:nvSpPr>
        <p:spPr>
          <a:xfrm>
            <a:off x="9582706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ttangolo 88"/>
          <p:cNvSpPr/>
          <p:nvPr/>
        </p:nvSpPr>
        <p:spPr>
          <a:xfrm>
            <a:off x="10167382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10752058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11332502" y="2343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ttangolo 113"/>
          <p:cNvSpPr/>
          <p:nvPr/>
        </p:nvSpPr>
        <p:spPr>
          <a:xfrm>
            <a:off x="262896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843339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Rettangolo 115"/>
          <p:cNvSpPr/>
          <p:nvPr/>
        </p:nvSpPr>
        <p:spPr>
          <a:xfrm>
            <a:off x="1428015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Rettangolo 116"/>
          <p:cNvSpPr/>
          <p:nvPr/>
        </p:nvSpPr>
        <p:spPr>
          <a:xfrm>
            <a:off x="2012691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Rettangolo 117"/>
          <p:cNvSpPr/>
          <p:nvPr/>
        </p:nvSpPr>
        <p:spPr>
          <a:xfrm>
            <a:off x="2597367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9" name="Rettangolo 118"/>
          <p:cNvSpPr/>
          <p:nvPr/>
        </p:nvSpPr>
        <p:spPr>
          <a:xfrm>
            <a:off x="3182043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Rettangolo 119"/>
          <p:cNvSpPr/>
          <p:nvPr/>
        </p:nvSpPr>
        <p:spPr>
          <a:xfrm>
            <a:off x="3766719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Rettangolo 120"/>
          <p:cNvSpPr/>
          <p:nvPr/>
        </p:nvSpPr>
        <p:spPr>
          <a:xfrm>
            <a:off x="4352413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2" name="Rettangolo 121"/>
          <p:cNvSpPr/>
          <p:nvPr/>
        </p:nvSpPr>
        <p:spPr>
          <a:xfrm>
            <a:off x="4927564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Rettangolo 122"/>
          <p:cNvSpPr/>
          <p:nvPr/>
        </p:nvSpPr>
        <p:spPr>
          <a:xfrm>
            <a:off x="5512240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ttangolo 123"/>
          <p:cNvSpPr/>
          <p:nvPr/>
        </p:nvSpPr>
        <p:spPr>
          <a:xfrm>
            <a:off x="6088409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ttangolo 124"/>
          <p:cNvSpPr/>
          <p:nvPr/>
        </p:nvSpPr>
        <p:spPr>
          <a:xfrm>
            <a:off x="6668851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ttangolo 125"/>
          <p:cNvSpPr/>
          <p:nvPr/>
        </p:nvSpPr>
        <p:spPr>
          <a:xfrm>
            <a:off x="7253527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ttangolo 126"/>
          <p:cNvSpPr/>
          <p:nvPr/>
        </p:nvSpPr>
        <p:spPr>
          <a:xfrm>
            <a:off x="7838203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ttangolo 127"/>
          <p:cNvSpPr/>
          <p:nvPr/>
        </p:nvSpPr>
        <p:spPr>
          <a:xfrm>
            <a:off x="8422879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9" name="Rettangolo 128"/>
          <p:cNvSpPr/>
          <p:nvPr/>
        </p:nvSpPr>
        <p:spPr>
          <a:xfrm>
            <a:off x="9007555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Rettangolo 129"/>
          <p:cNvSpPr/>
          <p:nvPr/>
        </p:nvSpPr>
        <p:spPr>
          <a:xfrm>
            <a:off x="9582706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ttangolo 130"/>
          <p:cNvSpPr/>
          <p:nvPr/>
        </p:nvSpPr>
        <p:spPr>
          <a:xfrm>
            <a:off x="10167382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ttangolo 131"/>
          <p:cNvSpPr/>
          <p:nvPr/>
        </p:nvSpPr>
        <p:spPr>
          <a:xfrm>
            <a:off x="10752058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Rettangolo 132"/>
          <p:cNvSpPr/>
          <p:nvPr/>
        </p:nvSpPr>
        <p:spPr>
          <a:xfrm>
            <a:off x="11332502" y="2631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56" name="Rettangolo 155"/>
          <p:cNvSpPr/>
          <p:nvPr/>
        </p:nvSpPr>
        <p:spPr>
          <a:xfrm>
            <a:off x="262896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7" name="Rettangolo 156"/>
          <p:cNvSpPr/>
          <p:nvPr/>
        </p:nvSpPr>
        <p:spPr>
          <a:xfrm>
            <a:off x="843339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ttangolo 157"/>
          <p:cNvSpPr/>
          <p:nvPr/>
        </p:nvSpPr>
        <p:spPr>
          <a:xfrm>
            <a:off x="1428015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ttangolo 158"/>
          <p:cNvSpPr/>
          <p:nvPr/>
        </p:nvSpPr>
        <p:spPr>
          <a:xfrm>
            <a:off x="2012691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ttangolo 159"/>
          <p:cNvSpPr/>
          <p:nvPr/>
        </p:nvSpPr>
        <p:spPr>
          <a:xfrm>
            <a:off x="2597367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ettangolo 160"/>
          <p:cNvSpPr/>
          <p:nvPr/>
        </p:nvSpPr>
        <p:spPr>
          <a:xfrm>
            <a:off x="3182043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ttangolo 161"/>
          <p:cNvSpPr/>
          <p:nvPr/>
        </p:nvSpPr>
        <p:spPr>
          <a:xfrm>
            <a:off x="3766719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ttangolo 162"/>
          <p:cNvSpPr/>
          <p:nvPr/>
        </p:nvSpPr>
        <p:spPr>
          <a:xfrm>
            <a:off x="4352413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tangolo 163"/>
          <p:cNvSpPr/>
          <p:nvPr/>
        </p:nvSpPr>
        <p:spPr>
          <a:xfrm>
            <a:off x="4927564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ettangolo 164"/>
          <p:cNvSpPr/>
          <p:nvPr/>
        </p:nvSpPr>
        <p:spPr>
          <a:xfrm>
            <a:off x="5512240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ttangolo 165"/>
          <p:cNvSpPr/>
          <p:nvPr/>
        </p:nvSpPr>
        <p:spPr>
          <a:xfrm>
            <a:off x="6088409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Rettangolo 166"/>
          <p:cNvSpPr/>
          <p:nvPr/>
        </p:nvSpPr>
        <p:spPr>
          <a:xfrm>
            <a:off x="6668851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tangolo 167"/>
          <p:cNvSpPr/>
          <p:nvPr/>
        </p:nvSpPr>
        <p:spPr>
          <a:xfrm>
            <a:off x="7253527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ttangolo 168"/>
          <p:cNvSpPr/>
          <p:nvPr/>
        </p:nvSpPr>
        <p:spPr>
          <a:xfrm>
            <a:off x="7838203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tangolo 169"/>
          <p:cNvSpPr/>
          <p:nvPr/>
        </p:nvSpPr>
        <p:spPr>
          <a:xfrm>
            <a:off x="8422879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Rettangolo 170"/>
          <p:cNvSpPr/>
          <p:nvPr/>
        </p:nvSpPr>
        <p:spPr>
          <a:xfrm>
            <a:off x="9007555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tangolo 171"/>
          <p:cNvSpPr/>
          <p:nvPr/>
        </p:nvSpPr>
        <p:spPr>
          <a:xfrm>
            <a:off x="9582706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Rettangolo 172"/>
          <p:cNvSpPr/>
          <p:nvPr/>
        </p:nvSpPr>
        <p:spPr>
          <a:xfrm>
            <a:off x="10167382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ttangolo 173"/>
          <p:cNvSpPr/>
          <p:nvPr/>
        </p:nvSpPr>
        <p:spPr>
          <a:xfrm>
            <a:off x="10752058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tangolo 174"/>
          <p:cNvSpPr/>
          <p:nvPr/>
        </p:nvSpPr>
        <p:spPr>
          <a:xfrm>
            <a:off x="11332502" y="2919425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tangolo 181"/>
          <p:cNvSpPr/>
          <p:nvPr/>
        </p:nvSpPr>
        <p:spPr>
          <a:xfrm>
            <a:off x="262896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ttangolo 182"/>
          <p:cNvSpPr/>
          <p:nvPr/>
        </p:nvSpPr>
        <p:spPr>
          <a:xfrm>
            <a:off x="843339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Rettangolo 183"/>
          <p:cNvSpPr/>
          <p:nvPr/>
        </p:nvSpPr>
        <p:spPr>
          <a:xfrm>
            <a:off x="1428015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tangolo 184"/>
          <p:cNvSpPr/>
          <p:nvPr/>
        </p:nvSpPr>
        <p:spPr>
          <a:xfrm>
            <a:off x="2012691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tangolo 185"/>
          <p:cNvSpPr/>
          <p:nvPr/>
        </p:nvSpPr>
        <p:spPr>
          <a:xfrm>
            <a:off x="2597367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Rettangolo 186"/>
          <p:cNvSpPr/>
          <p:nvPr/>
        </p:nvSpPr>
        <p:spPr>
          <a:xfrm>
            <a:off x="3182043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ttangolo 187"/>
          <p:cNvSpPr/>
          <p:nvPr/>
        </p:nvSpPr>
        <p:spPr>
          <a:xfrm>
            <a:off x="3766719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Rettangolo 188"/>
          <p:cNvSpPr/>
          <p:nvPr/>
        </p:nvSpPr>
        <p:spPr>
          <a:xfrm>
            <a:off x="4352413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Rettangolo 189"/>
          <p:cNvSpPr/>
          <p:nvPr/>
        </p:nvSpPr>
        <p:spPr>
          <a:xfrm>
            <a:off x="4927564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tangolo 190"/>
          <p:cNvSpPr/>
          <p:nvPr/>
        </p:nvSpPr>
        <p:spPr>
          <a:xfrm>
            <a:off x="5512240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2" name="Rettangolo 191"/>
          <p:cNvSpPr/>
          <p:nvPr/>
        </p:nvSpPr>
        <p:spPr>
          <a:xfrm>
            <a:off x="6088409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3" name="Rettangolo 192"/>
          <p:cNvSpPr/>
          <p:nvPr/>
        </p:nvSpPr>
        <p:spPr>
          <a:xfrm>
            <a:off x="6668851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Rettangolo 193"/>
          <p:cNvSpPr/>
          <p:nvPr/>
        </p:nvSpPr>
        <p:spPr>
          <a:xfrm>
            <a:off x="7253527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Rettangolo 194"/>
          <p:cNvSpPr/>
          <p:nvPr/>
        </p:nvSpPr>
        <p:spPr>
          <a:xfrm>
            <a:off x="7838203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tangolo 195"/>
          <p:cNvSpPr/>
          <p:nvPr/>
        </p:nvSpPr>
        <p:spPr>
          <a:xfrm>
            <a:off x="8422879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Rettangolo 196"/>
          <p:cNvSpPr/>
          <p:nvPr/>
        </p:nvSpPr>
        <p:spPr>
          <a:xfrm>
            <a:off x="9007555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Rettangolo 197"/>
          <p:cNvSpPr/>
          <p:nvPr/>
        </p:nvSpPr>
        <p:spPr>
          <a:xfrm>
            <a:off x="9582706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Rettangolo 198"/>
          <p:cNvSpPr/>
          <p:nvPr/>
        </p:nvSpPr>
        <p:spPr>
          <a:xfrm>
            <a:off x="10167382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Rettangolo 199"/>
          <p:cNvSpPr/>
          <p:nvPr/>
        </p:nvSpPr>
        <p:spPr>
          <a:xfrm>
            <a:off x="10752058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Rettangolo 200"/>
          <p:cNvSpPr/>
          <p:nvPr/>
        </p:nvSpPr>
        <p:spPr>
          <a:xfrm>
            <a:off x="11332502" y="321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tangolo 202"/>
          <p:cNvSpPr/>
          <p:nvPr/>
        </p:nvSpPr>
        <p:spPr>
          <a:xfrm>
            <a:off x="262896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tangolo 203"/>
          <p:cNvSpPr/>
          <p:nvPr/>
        </p:nvSpPr>
        <p:spPr>
          <a:xfrm>
            <a:off x="843339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tangolo 204"/>
          <p:cNvSpPr/>
          <p:nvPr/>
        </p:nvSpPr>
        <p:spPr>
          <a:xfrm>
            <a:off x="1428015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tangolo 205"/>
          <p:cNvSpPr/>
          <p:nvPr/>
        </p:nvSpPr>
        <p:spPr>
          <a:xfrm>
            <a:off x="2012691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07" name="Rettangolo 206"/>
          <p:cNvSpPr/>
          <p:nvPr/>
        </p:nvSpPr>
        <p:spPr>
          <a:xfrm>
            <a:off x="2597367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tangolo 207"/>
          <p:cNvSpPr/>
          <p:nvPr/>
        </p:nvSpPr>
        <p:spPr>
          <a:xfrm>
            <a:off x="3182043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tangolo 208"/>
          <p:cNvSpPr/>
          <p:nvPr/>
        </p:nvSpPr>
        <p:spPr>
          <a:xfrm>
            <a:off x="3766719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tangolo 209"/>
          <p:cNvSpPr/>
          <p:nvPr/>
        </p:nvSpPr>
        <p:spPr>
          <a:xfrm>
            <a:off x="4352413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tangolo 210"/>
          <p:cNvSpPr/>
          <p:nvPr/>
        </p:nvSpPr>
        <p:spPr>
          <a:xfrm>
            <a:off x="4927564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tangolo 211"/>
          <p:cNvSpPr/>
          <p:nvPr/>
        </p:nvSpPr>
        <p:spPr>
          <a:xfrm>
            <a:off x="5512240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tangolo 212"/>
          <p:cNvSpPr/>
          <p:nvPr/>
        </p:nvSpPr>
        <p:spPr>
          <a:xfrm>
            <a:off x="6088409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tangolo 213"/>
          <p:cNvSpPr/>
          <p:nvPr/>
        </p:nvSpPr>
        <p:spPr>
          <a:xfrm>
            <a:off x="6668851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tangolo 214"/>
          <p:cNvSpPr/>
          <p:nvPr/>
        </p:nvSpPr>
        <p:spPr>
          <a:xfrm>
            <a:off x="7253527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tangolo 215"/>
          <p:cNvSpPr/>
          <p:nvPr/>
        </p:nvSpPr>
        <p:spPr>
          <a:xfrm>
            <a:off x="7838203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Rettangolo 216"/>
          <p:cNvSpPr/>
          <p:nvPr/>
        </p:nvSpPr>
        <p:spPr>
          <a:xfrm>
            <a:off x="8422879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Rettangolo 217"/>
          <p:cNvSpPr/>
          <p:nvPr/>
        </p:nvSpPr>
        <p:spPr>
          <a:xfrm>
            <a:off x="9007555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Rettangolo 218"/>
          <p:cNvSpPr/>
          <p:nvPr/>
        </p:nvSpPr>
        <p:spPr>
          <a:xfrm>
            <a:off x="9582706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Rettangolo 219"/>
          <p:cNvSpPr/>
          <p:nvPr/>
        </p:nvSpPr>
        <p:spPr>
          <a:xfrm>
            <a:off x="10167382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Rettangolo 220"/>
          <p:cNvSpPr/>
          <p:nvPr/>
        </p:nvSpPr>
        <p:spPr>
          <a:xfrm>
            <a:off x="10752058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Rettangolo 221"/>
          <p:cNvSpPr/>
          <p:nvPr/>
        </p:nvSpPr>
        <p:spPr>
          <a:xfrm>
            <a:off x="11332502" y="349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Rettangolo 223"/>
          <p:cNvSpPr/>
          <p:nvPr/>
        </p:nvSpPr>
        <p:spPr>
          <a:xfrm>
            <a:off x="262896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ettangolo 224"/>
          <p:cNvSpPr/>
          <p:nvPr/>
        </p:nvSpPr>
        <p:spPr>
          <a:xfrm>
            <a:off x="843339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ttangolo 225"/>
          <p:cNvSpPr/>
          <p:nvPr/>
        </p:nvSpPr>
        <p:spPr>
          <a:xfrm>
            <a:off x="1428015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Rettangolo 226"/>
          <p:cNvSpPr/>
          <p:nvPr/>
        </p:nvSpPr>
        <p:spPr>
          <a:xfrm>
            <a:off x="2012691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Rettangolo 227"/>
          <p:cNvSpPr/>
          <p:nvPr/>
        </p:nvSpPr>
        <p:spPr>
          <a:xfrm>
            <a:off x="2597367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ettangolo 228"/>
          <p:cNvSpPr/>
          <p:nvPr/>
        </p:nvSpPr>
        <p:spPr>
          <a:xfrm>
            <a:off x="3182043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Rettangolo 229"/>
          <p:cNvSpPr/>
          <p:nvPr/>
        </p:nvSpPr>
        <p:spPr>
          <a:xfrm>
            <a:off x="3766719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Rettangolo 230"/>
          <p:cNvSpPr/>
          <p:nvPr/>
        </p:nvSpPr>
        <p:spPr>
          <a:xfrm>
            <a:off x="4352413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ettangolo 231"/>
          <p:cNvSpPr/>
          <p:nvPr/>
        </p:nvSpPr>
        <p:spPr>
          <a:xfrm>
            <a:off x="4927564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3" name="Rettangolo 232"/>
          <p:cNvSpPr/>
          <p:nvPr/>
        </p:nvSpPr>
        <p:spPr>
          <a:xfrm>
            <a:off x="5512240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4" name="Rettangolo 233"/>
          <p:cNvSpPr/>
          <p:nvPr/>
        </p:nvSpPr>
        <p:spPr>
          <a:xfrm>
            <a:off x="6088409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Rettangolo 234"/>
          <p:cNvSpPr/>
          <p:nvPr/>
        </p:nvSpPr>
        <p:spPr>
          <a:xfrm>
            <a:off x="6668851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Rettangolo 235"/>
          <p:cNvSpPr/>
          <p:nvPr/>
        </p:nvSpPr>
        <p:spPr>
          <a:xfrm>
            <a:off x="7253527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Rettangolo 236"/>
          <p:cNvSpPr/>
          <p:nvPr/>
        </p:nvSpPr>
        <p:spPr>
          <a:xfrm>
            <a:off x="7838203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Rettangolo 237"/>
          <p:cNvSpPr/>
          <p:nvPr/>
        </p:nvSpPr>
        <p:spPr>
          <a:xfrm>
            <a:off x="8422879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ttangolo 238"/>
          <p:cNvSpPr/>
          <p:nvPr/>
        </p:nvSpPr>
        <p:spPr>
          <a:xfrm>
            <a:off x="9007555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Rettangolo 239"/>
          <p:cNvSpPr/>
          <p:nvPr/>
        </p:nvSpPr>
        <p:spPr>
          <a:xfrm>
            <a:off x="9582706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ttangolo 240"/>
          <p:cNvSpPr/>
          <p:nvPr/>
        </p:nvSpPr>
        <p:spPr>
          <a:xfrm>
            <a:off x="10167382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Rettangolo 241"/>
          <p:cNvSpPr/>
          <p:nvPr/>
        </p:nvSpPr>
        <p:spPr>
          <a:xfrm>
            <a:off x="10752058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Rettangolo 242"/>
          <p:cNvSpPr/>
          <p:nvPr/>
        </p:nvSpPr>
        <p:spPr>
          <a:xfrm>
            <a:off x="11332502" y="378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Rettangolo 244"/>
          <p:cNvSpPr/>
          <p:nvPr/>
        </p:nvSpPr>
        <p:spPr>
          <a:xfrm>
            <a:off x="262896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Rettangolo 245"/>
          <p:cNvSpPr/>
          <p:nvPr/>
        </p:nvSpPr>
        <p:spPr>
          <a:xfrm>
            <a:off x="843339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7" name="Rettangolo 246"/>
          <p:cNvSpPr/>
          <p:nvPr/>
        </p:nvSpPr>
        <p:spPr>
          <a:xfrm>
            <a:off x="1428015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8" name="Rettangolo 247"/>
          <p:cNvSpPr/>
          <p:nvPr/>
        </p:nvSpPr>
        <p:spPr>
          <a:xfrm>
            <a:off x="2012691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9" name="Rettangolo 248"/>
          <p:cNvSpPr/>
          <p:nvPr/>
        </p:nvSpPr>
        <p:spPr>
          <a:xfrm>
            <a:off x="2597367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0" name="Rettangolo 249"/>
          <p:cNvSpPr/>
          <p:nvPr/>
        </p:nvSpPr>
        <p:spPr>
          <a:xfrm>
            <a:off x="3182043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1" name="Rettangolo 250"/>
          <p:cNvSpPr/>
          <p:nvPr/>
        </p:nvSpPr>
        <p:spPr>
          <a:xfrm>
            <a:off x="3766719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2" name="Rettangolo 251"/>
          <p:cNvSpPr/>
          <p:nvPr/>
        </p:nvSpPr>
        <p:spPr>
          <a:xfrm>
            <a:off x="4352413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3" name="Rettangolo 252"/>
          <p:cNvSpPr/>
          <p:nvPr/>
        </p:nvSpPr>
        <p:spPr>
          <a:xfrm>
            <a:off x="4927564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4" name="Rettangolo 253"/>
          <p:cNvSpPr/>
          <p:nvPr/>
        </p:nvSpPr>
        <p:spPr>
          <a:xfrm>
            <a:off x="5512240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5" name="Rettangolo 254"/>
          <p:cNvSpPr/>
          <p:nvPr/>
        </p:nvSpPr>
        <p:spPr>
          <a:xfrm>
            <a:off x="6088409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6" name="Rettangolo 255"/>
          <p:cNvSpPr/>
          <p:nvPr/>
        </p:nvSpPr>
        <p:spPr>
          <a:xfrm>
            <a:off x="6668851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7" name="Rettangolo 256"/>
          <p:cNvSpPr/>
          <p:nvPr/>
        </p:nvSpPr>
        <p:spPr>
          <a:xfrm>
            <a:off x="7253527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8" name="Rettangolo 257"/>
          <p:cNvSpPr/>
          <p:nvPr/>
        </p:nvSpPr>
        <p:spPr>
          <a:xfrm>
            <a:off x="7838203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59" name="Rettangolo 258"/>
          <p:cNvSpPr/>
          <p:nvPr/>
        </p:nvSpPr>
        <p:spPr>
          <a:xfrm>
            <a:off x="8422879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0" name="Rettangolo 259"/>
          <p:cNvSpPr/>
          <p:nvPr/>
        </p:nvSpPr>
        <p:spPr>
          <a:xfrm>
            <a:off x="9007555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1" name="Rettangolo 260"/>
          <p:cNvSpPr/>
          <p:nvPr/>
        </p:nvSpPr>
        <p:spPr>
          <a:xfrm>
            <a:off x="9582706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2" name="Rettangolo 261"/>
          <p:cNvSpPr/>
          <p:nvPr/>
        </p:nvSpPr>
        <p:spPr>
          <a:xfrm>
            <a:off x="10167382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3" name="Rettangolo 262"/>
          <p:cNvSpPr/>
          <p:nvPr/>
        </p:nvSpPr>
        <p:spPr>
          <a:xfrm>
            <a:off x="10752058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64" name="Rettangolo 263"/>
          <p:cNvSpPr/>
          <p:nvPr/>
        </p:nvSpPr>
        <p:spPr>
          <a:xfrm>
            <a:off x="11332502" y="4074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Rettangolo 265"/>
          <p:cNvSpPr/>
          <p:nvPr/>
        </p:nvSpPr>
        <p:spPr>
          <a:xfrm>
            <a:off x="262896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7" name="Rettangolo 266"/>
          <p:cNvSpPr/>
          <p:nvPr/>
        </p:nvSpPr>
        <p:spPr>
          <a:xfrm>
            <a:off x="843339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68" name="Rettangolo 267"/>
          <p:cNvSpPr/>
          <p:nvPr/>
        </p:nvSpPr>
        <p:spPr>
          <a:xfrm>
            <a:off x="1428015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Rettangolo 268"/>
          <p:cNvSpPr/>
          <p:nvPr/>
        </p:nvSpPr>
        <p:spPr>
          <a:xfrm>
            <a:off x="2012691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0" name="Rettangolo 269"/>
          <p:cNvSpPr/>
          <p:nvPr/>
        </p:nvSpPr>
        <p:spPr>
          <a:xfrm>
            <a:off x="2597367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1" name="Rettangolo 270"/>
          <p:cNvSpPr/>
          <p:nvPr/>
        </p:nvSpPr>
        <p:spPr>
          <a:xfrm>
            <a:off x="3182043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2" name="Rettangolo 271"/>
          <p:cNvSpPr/>
          <p:nvPr/>
        </p:nvSpPr>
        <p:spPr>
          <a:xfrm>
            <a:off x="3766719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3" name="Rettangolo 272"/>
          <p:cNvSpPr/>
          <p:nvPr/>
        </p:nvSpPr>
        <p:spPr>
          <a:xfrm>
            <a:off x="4352413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4" name="Rettangolo 273"/>
          <p:cNvSpPr/>
          <p:nvPr/>
        </p:nvSpPr>
        <p:spPr>
          <a:xfrm>
            <a:off x="4927564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5" name="Rettangolo 274"/>
          <p:cNvSpPr/>
          <p:nvPr/>
        </p:nvSpPr>
        <p:spPr>
          <a:xfrm>
            <a:off x="5512240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6" name="Rettangolo 275"/>
          <p:cNvSpPr/>
          <p:nvPr/>
        </p:nvSpPr>
        <p:spPr>
          <a:xfrm>
            <a:off x="6088409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7" name="Rettangolo 276"/>
          <p:cNvSpPr/>
          <p:nvPr/>
        </p:nvSpPr>
        <p:spPr>
          <a:xfrm>
            <a:off x="6668851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8" name="Rettangolo 277"/>
          <p:cNvSpPr/>
          <p:nvPr/>
        </p:nvSpPr>
        <p:spPr>
          <a:xfrm>
            <a:off x="7253527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79" name="Rettangolo 278"/>
          <p:cNvSpPr/>
          <p:nvPr/>
        </p:nvSpPr>
        <p:spPr>
          <a:xfrm>
            <a:off x="7838203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0" name="Rettangolo 279"/>
          <p:cNvSpPr/>
          <p:nvPr/>
        </p:nvSpPr>
        <p:spPr>
          <a:xfrm>
            <a:off x="8422879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1" name="Rettangolo 280"/>
          <p:cNvSpPr/>
          <p:nvPr/>
        </p:nvSpPr>
        <p:spPr>
          <a:xfrm>
            <a:off x="9007555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2" name="Rettangolo 281"/>
          <p:cNvSpPr/>
          <p:nvPr/>
        </p:nvSpPr>
        <p:spPr>
          <a:xfrm>
            <a:off x="9582706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3" name="Rettangolo 282"/>
          <p:cNvSpPr/>
          <p:nvPr/>
        </p:nvSpPr>
        <p:spPr>
          <a:xfrm>
            <a:off x="10167382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84" name="Rettangolo 283"/>
          <p:cNvSpPr/>
          <p:nvPr/>
        </p:nvSpPr>
        <p:spPr>
          <a:xfrm>
            <a:off x="10752058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Rettangolo 284"/>
          <p:cNvSpPr/>
          <p:nvPr/>
        </p:nvSpPr>
        <p:spPr>
          <a:xfrm>
            <a:off x="11332502" y="4362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Rettangolo 286"/>
          <p:cNvSpPr/>
          <p:nvPr/>
        </p:nvSpPr>
        <p:spPr>
          <a:xfrm>
            <a:off x="262896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Rettangolo 287"/>
          <p:cNvSpPr/>
          <p:nvPr/>
        </p:nvSpPr>
        <p:spPr>
          <a:xfrm>
            <a:off x="843339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89" name="Rettangolo 288"/>
          <p:cNvSpPr/>
          <p:nvPr/>
        </p:nvSpPr>
        <p:spPr>
          <a:xfrm>
            <a:off x="1428015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90" name="Rettangolo 289"/>
          <p:cNvSpPr/>
          <p:nvPr/>
        </p:nvSpPr>
        <p:spPr>
          <a:xfrm>
            <a:off x="2012691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Rettangolo 290"/>
          <p:cNvSpPr/>
          <p:nvPr/>
        </p:nvSpPr>
        <p:spPr>
          <a:xfrm>
            <a:off x="2597367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Rettangolo 291"/>
          <p:cNvSpPr/>
          <p:nvPr/>
        </p:nvSpPr>
        <p:spPr>
          <a:xfrm>
            <a:off x="3182043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Rettangolo 292"/>
          <p:cNvSpPr/>
          <p:nvPr/>
        </p:nvSpPr>
        <p:spPr>
          <a:xfrm>
            <a:off x="3766719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Rettangolo 293"/>
          <p:cNvSpPr/>
          <p:nvPr/>
        </p:nvSpPr>
        <p:spPr>
          <a:xfrm>
            <a:off x="4352413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Rettangolo 294"/>
          <p:cNvSpPr/>
          <p:nvPr/>
        </p:nvSpPr>
        <p:spPr>
          <a:xfrm>
            <a:off x="4927564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Rettangolo 295"/>
          <p:cNvSpPr/>
          <p:nvPr/>
        </p:nvSpPr>
        <p:spPr>
          <a:xfrm>
            <a:off x="5512240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Rettangolo 296"/>
          <p:cNvSpPr/>
          <p:nvPr/>
        </p:nvSpPr>
        <p:spPr>
          <a:xfrm>
            <a:off x="6088409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Rettangolo 297"/>
          <p:cNvSpPr/>
          <p:nvPr/>
        </p:nvSpPr>
        <p:spPr>
          <a:xfrm>
            <a:off x="6668851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Rettangolo 298"/>
          <p:cNvSpPr/>
          <p:nvPr/>
        </p:nvSpPr>
        <p:spPr>
          <a:xfrm>
            <a:off x="7253527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Rettangolo 299"/>
          <p:cNvSpPr/>
          <p:nvPr/>
        </p:nvSpPr>
        <p:spPr>
          <a:xfrm>
            <a:off x="7838203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Rettangolo 300"/>
          <p:cNvSpPr/>
          <p:nvPr/>
        </p:nvSpPr>
        <p:spPr>
          <a:xfrm>
            <a:off x="8422879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Rettangolo 301"/>
          <p:cNvSpPr/>
          <p:nvPr/>
        </p:nvSpPr>
        <p:spPr>
          <a:xfrm>
            <a:off x="9007555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Rettangolo 302"/>
          <p:cNvSpPr/>
          <p:nvPr/>
        </p:nvSpPr>
        <p:spPr>
          <a:xfrm>
            <a:off x="9582706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Rettangolo 303"/>
          <p:cNvSpPr/>
          <p:nvPr/>
        </p:nvSpPr>
        <p:spPr>
          <a:xfrm>
            <a:off x="10167382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Rettangolo 304"/>
          <p:cNvSpPr/>
          <p:nvPr/>
        </p:nvSpPr>
        <p:spPr>
          <a:xfrm>
            <a:off x="10752058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Rettangolo 305"/>
          <p:cNvSpPr/>
          <p:nvPr/>
        </p:nvSpPr>
        <p:spPr>
          <a:xfrm>
            <a:off x="11332502" y="4650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Rettangolo 307"/>
          <p:cNvSpPr/>
          <p:nvPr/>
        </p:nvSpPr>
        <p:spPr>
          <a:xfrm>
            <a:off x="262896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Rettangolo 308"/>
          <p:cNvSpPr/>
          <p:nvPr/>
        </p:nvSpPr>
        <p:spPr>
          <a:xfrm>
            <a:off x="843339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Rettangolo 309"/>
          <p:cNvSpPr/>
          <p:nvPr/>
        </p:nvSpPr>
        <p:spPr>
          <a:xfrm>
            <a:off x="1428015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Rettangolo 310"/>
          <p:cNvSpPr/>
          <p:nvPr/>
        </p:nvSpPr>
        <p:spPr>
          <a:xfrm>
            <a:off x="2012691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Rettangolo 311"/>
          <p:cNvSpPr/>
          <p:nvPr/>
        </p:nvSpPr>
        <p:spPr>
          <a:xfrm>
            <a:off x="2597367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Rettangolo 312"/>
          <p:cNvSpPr/>
          <p:nvPr/>
        </p:nvSpPr>
        <p:spPr>
          <a:xfrm>
            <a:off x="3182043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Rettangolo 313"/>
          <p:cNvSpPr/>
          <p:nvPr/>
        </p:nvSpPr>
        <p:spPr>
          <a:xfrm>
            <a:off x="3766719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Rettangolo 314"/>
          <p:cNvSpPr/>
          <p:nvPr/>
        </p:nvSpPr>
        <p:spPr>
          <a:xfrm>
            <a:off x="4352413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Rettangolo 315"/>
          <p:cNvSpPr/>
          <p:nvPr/>
        </p:nvSpPr>
        <p:spPr>
          <a:xfrm>
            <a:off x="4927564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Rettangolo 316"/>
          <p:cNvSpPr/>
          <p:nvPr/>
        </p:nvSpPr>
        <p:spPr>
          <a:xfrm>
            <a:off x="5512240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Rettangolo 317"/>
          <p:cNvSpPr/>
          <p:nvPr/>
        </p:nvSpPr>
        <p:spPr>
          <a:xfrm>
            <a:off x="6088409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9" name="Rettangolo 318"/>
          <p:cNvSpPr/>
          <p:nvPr/>
        </p:nvSpPr>
        <p:spPr>
          <a:xfrm>
            <a:off x="6668851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Rettangolo 319"/>
          <p:cNvSpPr/>
          <p:nvPr/>
        </p:nvSpPr>
        <p:spPr>
          <a:xfrm>
            <a:off x="7253527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21" name="Rettangolo 320"/>
          <p:cNvSpPr/>
          <p:nvPr/>
        </p:nvSpPr>
        <p:spPr>
          <a:xfrm>
            <a:off x="7838203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2" name="Rettangolo 321"/>
          <p:cNvSpPr/>
          <p:nvPr/>
        </p:nvSpPr>
        <p:spPr>
          <a:xfrm>
            <a:off x="8422879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3" name="Rettangolo 322"/>
          <p:cNvSpPr/>
          <p:nvPr/>
        </p:nvSpPr>
        <p:spPr>
          <a:xfrm>
            <a:off x="9007555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4" name="Rettangolo 323"/>
          <p:cNvSpPr/>
          <p:nvPr/>
        </p:nvSpPr>
        <p:spPr>
          <a:xfrm>
            <a:off x="9582706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5" name="Rettangolo 324"/>
          <p:cNvSpPr/>
          <p:nvPr/>
        </p:nvSpPr>
        <p:spPr>
          <a:xfrm>
            <a:off x="10167382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26" name="Rettangolo 325"/>
          <p:cNvSpPr/>
          <p:nvPr/>
        </p:nvSpPr>
        <p:spPr>
          <a:xfrm>
            <a:off x="10752058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" name="Rettangolo 326"/>
          <p:cNvSpPr/>
          <p:nvPr/>
        </p:nvSpPr>
        <p:spPr>
          <a:xfrm>
            <a:off x="11332502" y="4938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9" name="Rettangolo 328"/>
          <p:cNvSpPr/>
          <p:nvPr/>
        </p:nvSpPr>
        <p:spPr>
          <a:xfrm>
            <a:off x="262896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Rettangolo 329"/>
          <p:cNvSpPr/>
          <p:nvPr/>
        </p:nvSpPr>
        <p:spPr>
          <a:xfrm>
            <a:off x="843339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1" name="Rettangolo 330"/>
          <p:cNvSpPr/>
          <p:nvPr/>
        </p:nvSpPr>
        <p:spPr>
          <a:xfrm>
            <a:off x="1428015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Rettangolo 331"/>
          <p:cNvSpPr/>
          <p:nvPr/>
        </p:nvSpPr>
        <p:spPr>
          <a:xfrm>
            <a:off x="2012691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Rettangolo 332"/>
          <p:cNvSpPr/>
          <p:nvPr/>
        </p:nvSpPr>
        <p:spPr>
          <a:xfrm>
            <a:off x="2597367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Rettangolo 333"/>
          <p:cNvSpPr/>
          <p:nvPr/>
        </p:nvSpPr>
        <p:spPr>
          <a:xfrm>
            <a:off x="3182043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Rettangolo 334"/>
          <p:cNvSpPr/>
          <p:nvPr/>
        </p:nvSpPr>
        <p:spPr>
          <a:xfrm>
            <a:off x="3766719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Rettangolo 335"/>
          <p:cNvSpPr/>
          <p:nvPr/>
        </p:nvSpPr>
        <p:spPr>
          <a:xfrm>
            <a:off x="4352413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Rettangolo 336"/>
          <p:cNvSpPr/>
          <p:nvPr/>
        </p:nvSpPr>
        <p:spPr>
          <a:xfrm>
            <a:off x="4927564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Rettangolo 337"/>
          <p:cNvSpPr/>
          <p:nvPr/>
        </p:nvSpPr>
        <p:spPr>
          <a:xfrm>
            <a:off x="5512240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Rettangolo 338"/>
          <p:cNvSpPr/>
          <p:nvPr/>
        </p:nvSpPr>
        <p:spPr>
          <a:xfrm>
            <a:off x="6088409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Rettangolo 339"/>
          <p:cNvSpPr/>
          <p:nvPr/>
        </p:nvSpPr>
        <p:spPr>
          <a:xfrm>
            <a:off x="6668851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Rettangolo 340"/>
          <p:cNvSpPr/>
          <p:nvPr/>
        </p:nvSpPr>
        <p:spPr>
          <a:xfrm>
            <a:off x="7253527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Rettangolo 341"/>
          <p:cNvSpPr/>
          <p:nvPr/>
        </p:nvSpPr>
        <p:spPr>
          <a:xfrm>
            <a:off x="7838203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43" name="Rettangolo 342"/>
          <p:cNvSpPr/>
          <p:nvPr/>
        </p:nvSpPr>
        <p:spPr>
          <a:xfrm>
            <a:off x="8422879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Rettangolo 343"/>
          <p:cNvSpPr/>
          <p:nvPr/>
        </p:nvSpPr>
        <p:spPr>
          <a:xfrm>
            <a:off x="9007555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Rettangolo 344"/>
          <p:cNvSpPr/>
          <p:nvPr/>
        </p:nvSpPr>
        <p:spPr>
          <a:xfrm>
            <a:off x="9582706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Rettangolo 345"/>
          <p:cNvSpPr/>
          <p:nvPr/>
        </p:nvSpPr>
        <p:spPr>
          <a:xfrm>
            <a:off x="10167382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" name="Rettangolo 346"/>
          <p:cNvSpPr/>
          <p:nvPr/>
        </p:nvSpPr>
        <p:spPr>
          <a:xfrm>
            <a:off x="10752058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" name="Rettangolo 347"/>
          <p:cNvSpPr/>
          <p:nvPr/>
        </p:nvSpPr>
        <p:spPr>
          <a:xfrm>
            <a:off x="11332502" y="5226526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Rettangolo 349"/>
          <p:cNvSpPr/>
          <p:nvPr/>
        </p:nvSpPr>
        <p:spPr>
          <a:xfrm>
            <a:off x="262896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1" name="Rettangolo 350"/>
          <p:cNvSpPr/>
          <p:nvPr/>
        </p:nvSpPr>
        <p:spPr>
          <a:xfrm>
            <a:off x="843339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Rettangolo 351"/>
          <p:cNvSpPr/>
          <p:nvPr/>
        </p:nvSpPr>
        <p:spPr>
          <a:xfrm>
            <a:off x="1428015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" name="Rettangolo 352"/>
          <p:cNvSpPr/>
          <p:nvPr/>
        </p:nvSpPr>
        <p:spPr>
          <a:xfrm>
            <a:off x="2012691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Rettangolo 353"/>
          <p:cNvSpPr/>
          <p:nvPr/>
        </p:nvSpPr>
        <p:spPr>
          <a:xfrm>
            <a:off x="2597367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Rettangolo 354"/>
          <p:cNvSpPr/>
          <p:nvPr/>
        </p:nvSpPr>
        <p:spPr>
          <a:xfrm>
            <a:off x="3182043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6" name="Rettangolo 355"/>
          <p:cNvSpPr/>
          <p:nvPr/>
        </p:nvSpPr>
        <p:spPr>
          <a:xfrm>
            <a:off x="3766719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57" name="Rettangolo 356"/>
          <p:cNvSpPr/>
          <p:nvPr/>
        </p:nvSpPr>
        <p:spPr>
          <a:xfrm>
            <a:off x="4352413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" name="Rettangolo 357"/>
          <p:cNvSpPr/>
          <p:nvPr/>
        </p:nvSpPr>
        <p:spPr>
          <a:xfrm>
            <a:off x="4927564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9" name="Rettangolo 358"/>
          <p:cNvSpPr/>
          <p:nvPr/>
        </p:nvSpPr>
        <p:spPr>
          <a:xfrm>
            <a:off x="5512240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0" name="Rettangolo 359"/>
          <p:cNvSpPr/>
          <p:nvPr/>
        </p:nvSpPr>
        <p:spPr>
          <a:xfrm>
            <a:off x="6088409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Rettangolo 360"/>
          <p:cNvSpPr/>
          <p:nvPr/>
        </p:nvSpPr>
        <p:spPr>
          <a:xfrm>
            <a:off x="6668851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Rettangolo 361"/>
          <p:cNvSpPr/>
          <p:nvPr/>
        </p:nvSpPr>
        <p:spPr>
          <a:xfrm>
            <a:off x="7253527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Rettangolo 362"/>
          <p:cNvSpPr/>
          <p:nvPr/>
        </p:nvSpPr>
        <p:spPr>
          <a:xfrm>
            <a:off x="7838203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Rettangolo 363"/>
          <p:cNvSpPr/>
          <p:nvPr/>
        </p:nvSpPr>
        <p:spPr>
          <a:xfrm>
            <a:off x="8422879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Rettangolo 364"/>
          <p:cNvSpPr/>
          <p:nvPr/>
        </p:nvSpPr>
        <p:spPr>
          <a:xfrm>
            <a:off x="9007555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Rettangolo 365"/>
          <p:cNvSpPr/>
          <p:nvPr/>
        </p:nvSpPr>
        <p:spPr>
          <a:xfrm>
            <a:off x="9582706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Rettangolo 366"/>
          <p:cNvSpPr/>
          <p:nvPr/>
        </p:nvSpPr>
        <p:spPr>
          <a:xfrm>
            <a:off x="10167382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Rettangolo 367"/>
          <p:cNvSpPr/>
          <p:nvPr/>
        </p:nvSpPr>
        <p:spPr>
          <a:xfrm>
            <a:off x="10752058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369" name="Rettangolo 368"/>
          <p:cNvSpPr/>
          <p:nvPr/>
        </p:nvSpPr>
        <p:spPr>
          <a:xfrm>
            <a:off x="11332502" y="5509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Rettangolo 370"/>
          <p:cNvSpPr/>
          <p:nvPr/>
        </p:nvSpPr>
        <p:spPr>
          <a:xfrm>
            <a:off x="262896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Rettangolo 371"/>
          <p:cNvSpPr/>
          <p:nvPr/>
        </p:nvSpPr>
        <p:spPr>
          <a:xfrm>
            <a:off x="843339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Rettangolo 372"/>
          <p:cNvSpPr/>
          <p:nvPr/>
        </p:nvSpPr>
        <p:spPr>
          <a:xfrm>
            <a:off x="1428015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Rettangolo 373"/>
          <p:cNvSpPr/>
          <p:nvPr/>
        </p:nvSpPr>
        <p:spPr>
          <a:xfrm>
            <a:off x="2012691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Rettangolo 374"/>
          <p:cNvSpPr/>
          <p:nvPr/>
        </p:nvSpPr>
        <p:spPr>
          <a:xfrm>
            <a:off x="2597367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Rettangolo 375"/>
          <p:cNvSpPr/>
          <p:nvPr/>
        </p:nvSpPr>
        <p:spPr>
          <a:xfrm>
            <a:off x="3182043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Rettangolo 376"/>
          <p:cNvSpPr/>
          <p:nvPr/>
        </p:nvSpPr>
        <p:spPr>
          <a:xfrm>
            <a:off x="3766719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Rettangolo 377"/>
          <p:cNvSpPr/>
          <p:nvPr/>
        </p:nvSpPr>
        <p:spPr>
          <a:xfrm>
            <a:off x="4352413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79" name="Rettangolo 378"/>
          <p:cNvSpPr/>
          <p:nvPr/>
        </p:nvSpPr>
        <p:spPr>
          <a:xfrm>
            <a:off x="4927564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0" name="Rettangolo 379"/>
          <p:cNvSpPr/>
          <p:nvPr/>
        </p:nvSpPr>
        <p:spPr>
          <a:xfrm>
            <a:off x="5512240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Rettangolo 380"/>
          <p:cNvSpPr/>
          <p:nvPr/>
        </p:nvSpPr>
        <p:spPr>
          <a:xfrm>
            <a:off x="6088409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Rettangolo 381"/>
          <p:cNvSpPr/>
          <p:nvPr/>
        </p:nvSpPr>
        <p:spPr>
          <a:xfrm>
            <a:off x="6668851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Rettangolo 382"/>
          <p:cNvSpPr/>
          <p:nvPr/>
        </p:nvSpPr>
        <p:spPr>
          <a:xfrm>
            <a:off x="7253527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Rettangolo 383"/>
          <p:cNvSpPr/>
          <p:nvPr/>
        </p:nvSpPr>
        <p:spPr>
          <a:xfrm>
            <a:off x="7838203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Rettangolo 384"/>
          <p:cNvSpPr/>
          <p:nvPr/>
        </p:nvSpPr>
        <p:spPr>
          <a:xfrm>
            <a:off x="8422879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Rettangolo 385"/>
          <p:cNvSpPr/>
          <p:nvPr/>
        </p:nvSpPr>
        <p:spPr>
          <a:xfrm>
            <a:off x="9007555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387" name="Rettangolo 386"/>
          <p:cNvSpPr/>
          <p:nvPr/>
        </p:nvSpPr>
        <p:spPr>
          <a:xfrm>
            <a:off x="9582706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Rettangolo 387"/>
          <p:cNvSpPr/>
          <p:nvPr/>
        </p:nvSpPr>
        <p:spPr>
          <a:xfrm>
            <a:off x="10167382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Rettangolo 388"/>
          <p:cNvSpPr/>
          <p:nvPr/>
        </p:nvSpPr>
        <p:spPr>
          <a:xfrm>
            <a:off x="10752058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Rettangolo 389"/>
          <p:cNvSpPr/>
          <p:nvPr/>
        </p:nvSpPr>
        <p:spPr>
          <a:xfrm>
            <a:off x="11332502" y="5797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Rettangolo 391"/>
          <p:cNvSpPr/>
          <p:nvPr/>
        </p:nvSpPr>
        <p:spPr>
          <a:xfrm>
            <a:off x="262896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Rettangolo 392"/>
          <p:cNvSpPr/>
          <p:nvPr/>
        </p:nvSpPr>
        <p:spPr>
          <a:xfrm>
            <a:off x="843339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Rettangolo 393"/>
          <p:cNvSpPr/>
          <p:nvPr/>
        </p:nvSpPr>
        <p:spPr>
          <a:xfrm>
            <a:off x="1428015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ttangolo 394"/>
          <p:cNvSpPr/>
          <p:nvPr/>
        </p:nvSpPr>
        <p:spPr>
          <a:xfrm>
            <a:off x="2012691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Rettangolo 395"/>
          <p:cNvSpPr/>
          <p:nvPr/>
        </p:nvSpPr>
        <p:spPr>
          <a:xfrm>
            <a:off x="2597367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ttangolo 396"/>
          <p:cNvSpPr/>
          <p:nvPr/>
        </p:nvSpPr>
        <p:spPr>
          <a:xfrm>
            <a:off x="3182043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398" name="Rettangolo 397"/>
          <p:cNvSpPr/>
          <p:nvPr/>
        </p:nvSpPr>
        <p:spPr>
          <a:xfrm>
            <a:off x="3766719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Rettangolo 398"/>
          <p:cNvSpPr/>
          <p:nvPr/>
        </p:nvSpPr>
        <p:spPr>
          <a:xfrm>
            <a:off x="4352413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Rettangolo 399"/>
          <p:cNvSpPr/>
          <p:nvPr/>
        </p:nvSpPr>
        <p:spPr>
          <a:xfrm>
            <a:off x="4927564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Rettangolo 400"/>
          <p:cNvSpPr/>
          <p:nvPr/>
        </p:nvSpPr>
        <p:spPr>
          <a:xfrm>
            <a:off x="5512240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Rettangolo 401"/>
          <p:cNvSpPr/>
          <p:nvPr/>
        </p:nvSpPr>
        <p:spPr>
          <a:xfrm>
            <a:off x="6088409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Rettangolo 402"/>
          <p:cNvSpPr/>
          <p:nvPr/>
        </p:nvSpPr>
        <p:spPr>
          <a:xfrm>
            <a:off x="6668851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Rettangolo 403"/>
          <p:cNvSpPr/>
          <p:nvPr/>
        </p:nvSpPr>
        <p:spPr>
          <a:xfrm>
            <a:off x="7253527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Rettangolo 404"/>
          <p:cNvSpPr/>
          <p:nvPr/>
        </p:nvSpPr>
        <p:spPr>
          <a:xfrm>
            <a:off x="7838203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Rettangolo 405"/>
          <p:cNvSpPr/>
          <p:nvPr/>
        </p:nvSpPr>
        <p:spPr>
          <a:xfrm>
            <a:off x="8422879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Rettangolo 406"/>
          <p:cNvSpPr/>
          <p:nvPr/>
        </p:nvSpPr>
        <p:spPr>
          <a:xfrm>
            <a:off x="9007555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Rettangolo 407"/>
          <p:cNvSpPr/>
          <p:nvPr/>
        </p:nvSpPr>
        <p:spPr>
          <a:xfrm>
            <a:off x="9582706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Rettangolo 408"/>
          <p:cNvSpPr/>
          <p:nvPr/>
        </p:nvSpPr>
        <p:spPr>
          <a:xfrm>
            <a:off x="10167382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Rettangolo 409"/>
          <p:cNvSpPr/>
          <p:nvPr/>
        </p:nvSpPr>
        <p:spPr>
          <a:xfrm>
            <a:off x="10752058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rgbClr val="8C0F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Rettangolo 410"/>
          <p:cNvSpPr/>
          <p:nvPr/>
        </p:nvSpPr>
        <p:spPr>
          <a:xfrm>
            <a:off x="11332502" y="6085160"/>
            <a:ext cx="576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GB" sz="11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41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1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2" dur="1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5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"/>
                            </p:stCondLst>
                            <p:childTnLst>
                              <p:par>
                                <p:cTn id="1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7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5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"/>
                            </p:stCondLst>
                            <p:childTnLst>
                              <p:par>
                                <p:cTn id="2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2" dur="1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7" dur="1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"/>
                            </p:stCondLst>
                            <p:childTnLst>
                              <p:par>
                                <p:cTn id="4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7" dur="1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5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1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1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7" dur="1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"/>
                            </p:stCondLst>
                            <p:childTnLst>
                              <p:par>
                                <p:cTn id="6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7" dur="1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5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"/>
                            </p:stCondLst>
                            <p:childTnLst>
                              <p:par>
                                <p:cTn id="7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1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2" dur="1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15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1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7" dur="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25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2" dur="1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7" dur="1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50"/>
                            </p:stCondLst>
                            <p:childTnLst>
                              <p:par>
                                <p:cTn id="9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2" dur="1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5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00"/>
                            </p:stCondLst>
                            <p:childTnLst>
                              <p:par>
                                <p:cTn id="9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1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97" dur="1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15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850"/>
                            </p:stCondLst>
                            <p:childTnLst>
                              <p:par>
                                <p:cTn id="10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02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1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204209" y="2511783"/>
            <a:ext cx="7783582" cy="874371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Come sta andando lo studio?</a:t>
            </a:r>
            <a:endParaRPr lang="it-IT" sz="4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2633" y="1172094"/>
            <a:ext cx="11463251" cy="49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181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Numero assoluto di risposte ricevute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406" t="663" b="525"/>
          <a:stretch/>
        </p:blipFill>
        <p:spPr>
          <a:xfrm>
            <a:off x="931017" y="1399811"/>
            <a:ext cx="1032996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471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L’indicatore di affollamento Fenice 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967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70288"/>
            <a:ext cx="7707086" cy="4556341"/>
          </a:xfrm>
          <a:prstGeom prst="rect">
            <a:avLst/>
          </a:prstGeom>
        </p:spPr>
      </p:pic>
      <p:pic>
        <p:nvPicPr>
          <p:cNvPr id="7" name="Immagine 6" descr="Immagine che contiene mappa, atlante, testo&#10;&#10;Il contenuto generato dall'IA potrebbe non essere corretto.">
            <a:extLst>
              <a:ext uri="{FF2B5EF4-FFF2-40B4-BE49-F238E27FC236}">
                <a16:creationId xmlns:a16="http://schemas.microsoft.com/office/drawing/2014/main" id="{C7118B07-F65D-5618-BBBC-94A3CBB884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0207"/>
          <a:stretch>
            <a:fillRect/>
          </a:stretch>
        </p:blipFill>
        <p:spPr>
          <a:xfrm>
            <a:off x="8676680" y="2304705"/>
            <a:ext cx="2905720" cy="328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77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342" r="318"/>
          <a:stretch/>
        </p:blipFill>
        <p:spPr>
          <a:xfrm>
            <a:off x="930993" y="1408122"/>
            <a:ext cx="10330014" cy="5400000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Numero assoluto di risposte ricevute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9" name="Fumetto 1 8"/>
          <p:cNvSpPr/>
          <p:nvPr/>
        </p:nvSpPr>
        <p:spPr>
          <a:xfrm>
            <a:off x="1662545" y="4663439"/>
            <a:ext cx="1446415" cy="748146"/>
          </a:xfrm>
          <a:prstGeom prst="wedgeRectCallout">
            <a:avLst>
              <a:gd name="adj1" fmla="val -41914"/>
              <a:gd name="adj2" fmla="val -7139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214/1360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15.7%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368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Numero assoluto di risposte ricevute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85" t="426" r="88" b="706"/>
          <a:stretch/>
        </p:blipFill>
        <p:spPr>
          <a:xfrm>
            <a:off x="902224" y="1424748"/>
            <a:ext cx="10387552" cy="540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/>
          <a:srcRect l="2214" t="20167" r="3318" b="11963"/>
          <a:stretch/>
        </p:blipFill>
        <p:spPr>
          <a:xfrm>
            <a:off x="182882" y="2024152"/>
            <a:ext cx="1172094" cy="21991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5"/>
          <a:srcRect l="911" t="29767" r="1652" b="6369"/>
          <a:stretch/>
        </p:blipFill>
        <p:spPr>
          <a:xfrm>
            <a:off x="182883" y="2311123"/>
            <a:ext cx="1039088" cy="12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50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% risposte ricevute su possibili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279" t="1037" r="256" b="760"/>
          <a:stretch/>
        </p:blipFill>
        <p:spPr>
          <a:xfrm>
            <a:off x="913068" y="1396537"/>
            <a:ext cx="1036586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769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% risposte ricevute su </a:t>
            </a:r>
            <a:r>
              <a:rPr lang="it-IT" dirty="0" smtClean="0"/>
              <a:t>possibili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567" r="360"/>
          <a:stretch/>
        </p:blipFill>
        <p:spPr>
          <a:xfrm>
            <a:off x="923256" y="1408122"/>
            <a:ext cx="1034548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52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% risposte ricevute su </a:t>
            </a:r>
            <a:r>
              <a:rPr lang="it-IT" dirty="0" smtClean="0"/>
              <a:t>possibili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-1" t="910" r="287"/>
          <a:stretch/>
        </p:blipFill>
        <p:spPr>
          <a:xfrm>
            <a:off x="926391" y="1413165"/>
            <a:ext cx="1033921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65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% risposte ricevute su possibili per centro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t="1176" b="483"/>
          <a:stretch/>
        </p:blipFill>
        <p:spPr>
          <a:xfrm>
            <a:off x="918693" y="1399809"/>
            <a:ext cx="1035461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85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% risposte ricevute per ruolo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5342" t="2508" r="11159" b="1181"/>
          <a:stretch/>
        </p:blipFill>
        <p:spPr>
          <a:xfrm>
            <a:off x="3392617" y="1359021"/>
            <a:ext cx="5406767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280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% risposte </a:t>
            </a:r>
            <a:r>
              <a:rPr lang="it-IT" dirty="0" smtClean="0"/>
              <a:t>per </a:t>
            </a:r>
            <a:r>
              <a:rPr lang="it-IT" dirty="0"/>
              <a:t>ruolo 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3" y="1415665"/>
            <a:ext cx="11172414" cy="5400000"/>
          </a:xfrm>
          <a:prstGeom prst="rect">
            <a:avLst/>
          </a:prstGeom>
        </p:spPr>
      </p:pic>
      <p:sp>
        <p:nvSpPr>
          <p:cNvPr id="6" name="Rettangolo arrotondato 5"/>
          <p:cNvSpPr/>
          <p:nvPr/>
        </p:nvSpPr>
        <p:spPr>
          <a:xfrm>
            <a:off x="5097829" y="1960029"/>
            <a:ext cx="956734" cy="4487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78.3%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3623735" y="1960029"/>
            <a:ext cx="956734" cy="4487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59.8%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arrotondato 10"/>
          <p:cNvSpPr/>
          <p:nvPr/>
        </p:nvSpPr>
        <p:spPr>
          <a:xfrm>
            <a:off x="1588397" y="1960029"/>
            <a:ext cx="956734" cy="4487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115.3%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6852545" y="1960029"/>
            <a:ext cx="956734" cy="4487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68.5%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arrotondato 12"/>
          <p:cNvSpPr/>
          <p:nvPr/>
        </p:nvSpPr>
        <p:spPr>
          <a:xfrm>
            <a:off x="10370126" y="1960029"/>
            <a:ext cx="956734" cy="4487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122.0%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8607262" y="1960029"/>
            <a:ext cx="956734" cy="448733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59.0%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429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Timing della risposta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703" r="456" b="884"/>
          <a:stretch/>
        </p:blipFill>
        <p:spPr>
          <a:xfrm>
            <a:off x="1506920" y="2018702"/>
            <a:ext cx="917815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39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Connettore 2 41"/>
          <p:cNvCxnSpPr/>
          <p:nvPr/>
        </p:nvCxnSpPr>
        <p:spPr>
          <a:xfrm flipV="1">
            <a:off x="8436084" y="2806434"/>
            <a:ext cx="3204000" cy="0"/>
          </a:xfrm>
          <a:prstGeom prst="straightConnector1">
            <a:avLst/>
          </a:prstGeom>
          <a:ln w="76200">
            <a:solidFill>
              <a:srgbClr val="8C0F45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flipV="1">
            <a:off x="6038193" y="2806434"/>
            <a:ext cx="2052000" cy="0"/>
          </a:xfrm>
          <a:prstGeom prst="straightConnector1">
            <a:avLst/>
          </a:prstGeom>
          <a:ln w="76200">
            <a:solidFill>
              <a:srgbClr val="8C0F4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flipV="1">
            <a:off x="1274712" y="2806434"/>
            <a:ext cx="2016000" cy="0"/>
          </a:xfrm>
          <a:prstGeom prst="straightConnector1">
            <a:avLst/>
          </a:prstGeom>
          <a:ln w="76200">
            <a:solidFill>
              <a:srgbClr val="8C0F4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523702" y="3391420"/>
            <a:ext cx="11155680" cy="170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/>
          <p:nvPr/>
        </p:nvCxnSpPr>
        <p:spPr>
          <a:xfrm flipV="1">
            <a:off x="648391" y="2806434"/>
            <a:ext cx="252000" cy="0"/>
          </a:xfrm>
          <a:prstGeom prst="straightConnector1">
            <a:avLst/>
          </a:prstGeom>
          <a:ln w="76200">
            <a:solidFill>
              <a:srgbClr val="8C0F4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263468" y="2651585"/>
            <a:ext cx="1665039" cy="994262"/>
            <a:chOff x="368668" y="432260"/>
            <a:chExt cx="1665039" cy="994262"/>
          </a:xfrm>
        </p:grpSpPr>
        <p:grpSp>
          <p:nvGrpSpPr>
            <p:cNvPr id="15" name="Gruppo 14"/>
            <p:cNvGrpSpPr/>
            <p:nvPr/>
          </p:nvGrpSpPr>
          <p:grpSpPr>
            <a:xfrm>
              <a:off x="648732" y="432260"/>
              <a:ext cx="1104912" cy="623249"/>
              <a:chOff x="648732" y="673330"/>
              <a:chExt cx="1104912" cy="623249"/>
            </a:xfrm>
          </p:grpSpPr>
          <p:sp>
            <p:nvSpPr>
              <p:cNvPr id="17" name="Ovale 16"/>
              <p:cNvSpPr/>
              <p:nvPr/>
            </p:nvSpPr>
            <p:spPr>
              <a:xfrm>
                <a:off x="1022465" y="673330"/>
                <a:ext cx="357447" cy="3241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C0F4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ttangolo 17"/>
              <p:cNvSpPr/>
              <p:nvPr/>
            </p:nvSpPr>
            <p:spPr>
              <a:xfrm>
                <a:off x="648732" y="958025"/>
                <a:ext cx="1104912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rgbClr val="8C0F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ottobre</a:t>
                </a:r>
              </a:p>
            </p:txBody>
          </p:sp>
        </p:grpSp>
        <p:sp>
          <p:nvSpPr>
            <p:cNvPr id="16" name="Rettangolo 15"/>
            <p:cNvSpPr/>
            <p:nvPr/>
          </p:nvSpPr>
          <p:spPr>
            <a:xfrm>
              <a:off x="368668" y="1087968"/>
              <a:ext cx="16650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Partenza!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668225" y="2651585"/>
            <a:ext cx="1665039" cy="996291"/>
            <a:chOff x="9874585" y="432260"/>
            <a:chExt cx="1665039" cy="996291"/>
          </a:xfrm>
        </p:grpSpPr>
        <p:grpSp>
          <p:nvGrpSpPr>
            <p:cNvPr id="20" name="Gruppo 19"/>
            <p:cNvGrpSpPr/>
            <p:nvPr/>
          </p:nvGrpSpPr>
          <p:grpSpPr>
            <a:xfrm>
              <a:off x="9980983" y="432260"/>
              <a:ext cx="1360177" cy="623249"/>
              <a:chOff x="9980983" y="673330"/>
              <a:chExt cx="1360177" cy="623249"/>
            </a:xfrm>
          </p:grpSpPr>
          <p:sp>
            <p:nvSpPr>
              <p:cNvPr id="22" name="Ovale 21"/>
              <p:cNvSpPr/>
              <p:nvPr/>
            </p:nvSpPr>
            <p:spPr>
              <a:xfrm>
                <a:off x="10482349" y="673330"/>
                <a:ext cx="357447" cy="3241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C0F4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ttangolo 22"/>
              <p:cNvSpPr/>
              <p:nvPr/>
            </p:nvSpPr>
            <p:spPr>
              <a:xfrm>
                <a:off x="9980983" y="958025"/>
                <a:ext cx="136017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rgbClr val="8C0F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13 dicembre</a:t>
                </a:r>
              </a:p>
            </p:txBody>
          </p:sp>
        </p:grpSp>
        <p:sp>
          <p:nvSpPr>
            <p:cNvPr id="21" name="Rettangolo 20"/>
            <p:cNvSpPr/>
            <p:nvPr/>
          </p:nvSpPr>
          <p:spPr>
            <a:xfrm>
              <a:off x="9874585" y="1089997"/>
              <a:ext cx="16650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Fine invio SMS</a:t>
              </a: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5072982" y="2651585"/>
            <a:ext cx="1665039" cy="1981176"/>
            <a:chOff x="9874585" y="432260"/>
            <a:chExt cx="1665039" cy="1981176"/>
          </a:xfrm>
        </p:grpSpPr>
        <p:grpSp>
          <p:nvGrpSpPr>
            <p:cNvPr id="25" name="Gruppo 24"/>
            <p:cNvGrpSpPr/>
            <p:nvPr/>
          </p:nvGrpSpPr>
          <p:grpSpPr>
            <a:xfrm>
              <a:off x="9980983" y="432260"/>
              <a:ext cx="1360177" cy="623249"/>
              <a:chOff x="9980983" y="673330"/>
              <a:chExt cx="1360177" cy="623249"/>
            </a:xfrm>
          </p:grpSpPr>
          <p:sp>
            <p:nvSpPr>
              <p:cNvPr id="27" name="Ovale 26"/>
              <p:cNvSpPr/>
              <p:nvPr/>
            </p:nvSpPr>
            <p:spPr>
              <a:xfrm>
                <a:off x="10482349" y="673330"/>
                <a:ext cx="357447" cy="32419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8C0F4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ttangolo 27"/>
              <p:cNvSpPr/>
              <p:nvPr/>
            </p:nvSpPr>
            <p:spPr>
              <a:xfrm>
                <a:off x="9980983" y="958025"/>
                <a:ext cx="136017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sz="1600" dirty="0" smtClean="0">
                    <a:solidFill>
                      <a:srgbClr val="8C0F4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31 dicembre</a:t>
                </a:r>
              </a:p>
            </p:txBody>
          </p:sp>
        </p:grpSp>
        <p:sp>
          <p:nvSpPr>
            <p:cNvPr id="26" name="Rettangolo 25"/>
            <p:cNvSpPr/>
            <p:nvPr/>
          </p:nvSpPr>
          <p:spPr>
            <a:xfrm>
              <a:off x="9874585" y="1089997"/>
              <a:ext cx="166503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Scadenza invio dati per calcolo indicatore Fenice e NEDOCS</a:t>
              </a:r>
            </a:p>
          </p:txBody>
        </p:sp>
      </p:grpSp>
      <p:grpSp>
        <p:nvGrpSpPr>
          <p:cNvPr id="29" name="Gruppo 28"/>
          <p:cNvGrpSpPr/>
          <p:nvPr/>
        </p:nvGrpSpPr>
        <p:grpSpPr>
          <a:xfrm>
            <a:off x="7431706" y="2651585"/>
            <a:ext cx="1665039" cy="994262"/>
            <a:chOff x="9828552" y="432260"/>
            <a:chExt cx="1665039" cy="994262"/>
          </a:xfrm>
        </p:grpSpPr>
        <p:sp>
          <p:nvSpPr>
            <p:cNvPr id="32" name="Ovale 31"/>
            <p:cNvSpPr/>
            <p:nvPr/>
          </p:nvSpPr>
          <p:spPr>
            <a:xfrm>
              <a:off x="10482349" y="432260"/>
              <a:ext cx="357447" cy="3241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C0F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9828552" y="1087968"/>
              <a:ext cx="16650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Analisi dati </a:t>
              </a: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9836463" y="2649556"/>
            <a:ext cx="1665039" cy="1242512"/>
            <a:chOff x="9828552" y="432260"/>
            <a:chExt cx="1665039" cy="1242512"/>
          </a:xfrm>
        </p:grpSpPr>
        <p:sp>
          <p:nvSpPr>
            <p:cNvPr id="35" name="Ovale 34"/>
            <p:cNvSpPr/>
            <p:nvPr/>
          </p:nvSpPr>
          <p:spPr>
            <a:xfrm>
              <a:off x="10482349" y="432260"/>
              <a:ext cx="357447" cy="32419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C0F4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9828552" y="1089997"/>
              <a:ext cx="166503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Divulgazione dei risultati</a:t>
              </a:r>
            </a:p>
          </p:txBody>
        </p:sp>
      </p:grpSp>
      <p:cxnSp>
        <p:nvCxnSpPr>
          <p:cNvPr id="45" name="Connettore 2 44"/>
          <p:cNvCxnSpPr/>
          <p:nvPr/>
        </p:nvCxnSpPr>
        <p:spPr>
          <a:xfrm flipV="1">
            <a:off x="3633436" y="2806434"/>
            <a:ext cx="2052000" cy="0"/>
          </a:xfrm>
          <a:prstGeom prst="straightConnector1">
            <a:avLst/>
          </a:prstGeom>
          <a:ln w="76200">
            <a:solidFill>
              <a:srgbClr val="8C0F45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72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Indicatore Fenice vs NEDOCS in Lombardia 2022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grpSp>
        <p:nvGrpSpPr>
          <p:cNvPr id="29" name="Gruppo 28"/>
          <p:cNvGrpSpPr/>
          <p:nvPr/>
        </p:nvGrpSpPr>
        <p:grpSpPr>
          <a:xfrm>
            <a:off x="788493" y="1542257"/>
            <a:ext cx="10615015" cy="4999133"/>
            <a:chOff x="787172" y="1542257"/>
            <a:chExt cx="10615015" cy="4999133"/>
          </a:xfrm>
        </p:grpSpPr>
        <p:grpSp>
          <p:nvGrpSpPr>
            <p:cNvPr id="7" name="Gruppo 6"/>
            <p:cNvGrpSpPr/>
            <p:nvPr/>
          </p:nvGrpSpPr>
          <p:grpSpPr>
            <a:xfrm>
              <a:off x="787172" y="1542257"/>
              <a:ext cx="10615015" cy="4999133"/>
              <a:chOff x="787172" y="1542257"/>
              <a:chExt cx="10615015" cy="4999133"/>
            </a:xfrm>
          </p:grpSpPr>
          <p:sp>
            <p:nvSpPr>
              <p:cNvPr id="6" name="Rettangolo 5"/>
              <p:cNvSpPr/>
              <p:nvPr/>
            </p:nvSpPr>
            <p:spPr>
              <a:xfrm>
                <a:off x="5051555" y="6233613"/>
                <a:ext cx="14782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Pronto soccorso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" name="Rettangolo 8"/>
              <p:cNvSpPr/>
              <p:nvPr/>
            </p:nvSpPr>
            <p:spPr>
              <a:xfrm rot="16200000">
                <a:off x="9813483" y="3734046"/>
                <a:ext cx="286963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:r>
                  <a:rPr lang="en-GB" sz="1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livello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di </a:t>
                </a:r>
                <a:r>
                  <a:rPr lang="en-GB" sz="1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affollamento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 err="1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nell’anno</a:t>
                </a:r>
                <a:r>
                  <a:rPr lang="en-GB" sz="1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42512D1C-3B36-45C8-DA3F-825AC7CF4D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68" t="514" r="48561" b="2435"/>
              <a:stretch/>
            </p:blipFill>
            <p:spPr>
              <a:xfrm rot="16200000">
                <a:off x="3445023" y="-1115594"/>
                <a:ext cx="4691355" cy="10007058"/>
              </a:xfrm>
              <a:prstGeom prst="rect">
                <a:avLst/>
              </a:prstGeom>
            </p:spPr>
          </p:pic>
        </p:grpSp>
        <p:sp>
          <p:nvSpPr>
            <p:cNvPr id="10" name="Rettangolo 9"/>
            <p:cNvSpPr/>
            <p:nvPr/>
          </p:nvSpPr>
          <p:spPr>
            <a:xfrm>
              <a:off x="10570192" y="1542257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ttangolo 10"/>
            <p:cNvSpPr/>
            <p:nvPr/>
          </p:nvSpPr>
          <p:spPr>
            <a:xfrm>
              <a:off x="10570192" y="2077318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10570192" y="2598731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ttangolo 12"/>
            <p:cNvSpPr/>
            <p:nvPr/>
          </p:nvSpPr>
          <p:spPr>
            <a:xfrm>
              <a:off x="10570192" y="3113320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ttangolo 13"/>
            <p:cNvSpPr/>
            <p:nvPr/>
          </p:nvSpPr>
          <p:spPr>
            <a:xfrm>
              <a:off x="10570192" y="3586965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ttangolo 3"/>
            <p:cNvSpPr/>
            <p:nvPr/>
          </p:nvSpPr>
          <p:spPr>
            <a:xfrm>
              <a:off x="10536072" y="1601656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0570192" y="3896806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10570192" y="4397747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ttangolo 17"/>
            <p:cNvSpPr/>
            <p:nvPr/>
          </p:nvSpPr>
          <p:spPr>
            <a:xfrm>
              <a:off x="10570192" y="4919160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ttangolo 18"/>
            <p:cNvSpPr/>
            <p:nvPr/>
          </p:nvSpPr>
          <p:spPr>
            <a:xfrm>
              <a:off x="10570192" y="5433749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10570192" y="5886922"/>
              <a:ext cx="163772" cy="3070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0536072" y="3966295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0536072" y="5989193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ttangolo 21"/>
            <p:cNvSpPr/>
            <p:nvPr/>
          </p:nvSpPr>
          <p:spPr>
            <a:xfrm>
              <a:off x="10570192" y="3658518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ttangolo 22"/>
            <p:cNvSpPr/>
            <p:nvPr/>
          </p:nvSpPr>
          <p:spPr>
            <a:xfrm>
              <a:off x="10570192" y="2119511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0536072" y="4460588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ttangolo 24"/>
            <p:cNvSpPr/>
            <p:nvPr/>
          </p:nvSpPr>
          <p:spPr>
            <a:xfrm>
              <a:off x="10570192" y="4985383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ttangolo 25"/>
            <p:cNvSpPr/>
            <p:nvPr/>
          </p:nvSpPr>
          <p:spPr>
            <a:xfrm>
              <a:off x="10570192" y="5496576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0575424" y="3155087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ttangolo 27"/>
            <p:cNvSpPr/>
            <p:nvPr/>
          </p:nvSpPr>
          <p:spPr>
            <a:xfrm>
              <a:off x="10570192" y="2640815"/>
              <a:ext cx="576000" cy="174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50%</a:t>
              </a:r>
              <a:endParaRPr lang="en-GB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9227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001982" y="2991815"/>
            <a:ext cx="8188036" cy="874371"/>
          </a:xfrm>
        </p:spPr>
        <p:txBody>
          <a:bodyPr>
            <a:noAutofit/>
          </a:bodyPr>
          <a:lstStyle/>
          <a:p>
            <a:pPr algn="ctr"/>
            <a:r>
              <a:rPr lang="it-IT" sz="4000" dirty="0" smtClean="0"/>
              <a:t>Come possiamo validare l’</a:t>
            </a:r>
            <a:r>
              <a:rPr lang="it-IT" sz="4000" dirty="0" smtClean="0">
                <a:solidFill>
                  <a:srgbClr val="8C0F45"/>
                </a:solidFill>
              </a:rPr>
              <a:t>indicatore Fenice</a:t>
            </a:r>
            <a:r>
              <a:rPr lang="it-IT" sz="4000" dirty="0" smtClean="0"/>
              <a:t>? </a:t>
            </a:r>
            <a:endParaRPr lang="it-IT" sz="4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2633" y="1172094"/>
            <a:ext cx="11463251" cy="4904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23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</a:t>
            </a:r>
            <a:r>
              <a:rPr lang="it-IT" dirty="0" smtClean="0"/>
              <a:t>onfronto con il NEDOCS?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609600" y="1900490"/>
            <a:ext cx="9590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NEDOCS = 85.5(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+ 600(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+ 13.4(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+ 0.93(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+ 5.64(</a:t>
            </a:r>
            <a:r>
              <a:rPr lang="pt-BR" sz="2400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- 20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09600" y="3063440"/>
            <a:ext cx="6096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b="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letti del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200" b="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letti in ospedale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200" b="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pazienti in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200" b="1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pazienti ventilati in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endParaRPr lang="it-IT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200" b="1" dirty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tempo di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</a:t>
            </a:r>
            <a:endParaRPr lang="it-IT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200" b="1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Numero di pazienti in </a:t>
            </a:r>
            <a:r>
              <a:rPr lang="it-IT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boarding</a:t>
            </a:r>
            <a:endParaRPr lang="it-IT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it-IT" sz="2200" b="1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Massimo tempo di attesa alla presa in carico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7676009" y="4491088"/>
            <a:ext cx="32533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Approssimazioni eterogenee!</a:t>
            </a:r>
            <a:endParaRPr lang="it-IT" sz="2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ttore 2 16"/>
          <p:cNvCxnSpPr/>
          <p:nvPr/>
        </p:nvCxnSpPr>
        <p:spPr>
          <a:xfrm>
            <a:off x="3873731" y="3283527"/>
            <a:ext cx="4165369" cy="1356338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475018" y="3761838"/>
            <a:ext cx="3564082" cy="95473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5228705" y="4561816"/>
            <a:ext cx="2810395" cy="258036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651765" y="4913193"/>
            <a:ext cx="3387335" cy="8080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V="1">
            <a:off x="4929447" y="5043204"/>
            <a:ext cx="3109653" cy="27331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ettangolo 29"/>
          <p:cNvSpPr/>
          <p:nvPr/>
        </p:nvSpPr>
        <p:spPr>
          <a:xfrm>
            <a:off x="7686834" y="2853152"/>
            <a:ext cx="32533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200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Sviluppati in 8 ospedali universitari statunitensi nel 2002</a:t>
            </a:r>
            <a:endParaRPr lang="it-IT" sz="22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ttore 2 38"/>
          <p:cNvCxnSpPr/>
          <p:nvPr/>
        </p:nvCxnSpPr>
        <p:spPr>
          <a:xfrm>
            <a:off x="4269192" y="2329985"/>
            <a:ext cx="3406817" cy="79872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2671807" y="2329985"/>
            <a:ext cx="5004202" cy="986031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>
            <a:off x="5895845" y="2309715"/>
            <a:ext cx="1780164" cy="641482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>
            <a:off x="7236748" y="2327948"/>
            <a:ext cx="1047347" cy="54255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>
            <a:off x="8577651" y="2309715"/>
            <a:ext cx="0" cy="560783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>
            <a:off x="9682240" y="2309715"/>
            <a:ext cx="0" cy="561600"/>
          </a:xfrm>
          <a:prstGeom prst="straightConnector1">
            <a:avLst/>
          </a:prstGeom>
          <a:ln>
            <a:solidFill>
              <a:srgbClr val="FF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022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Validazione dell’indicatore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01091" y="2233865"/>
            <a:ext cx="93764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 con la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percezione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affollamento degli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sanitari in PS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 flipH="1">
            <a:off x="5783754" y="2814923"/>
            <a:ext cx="0" cy="705241"/>
          </a:xfrm>
          <a:prstGeom prst="straightConnector1">
            <a:avLst/>
          </a:prstGeom>
          <a:ln w="38100">
            <a:solidFill>
              <a:srgbClr val="F1BC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2612891" y="3639557"/>
            <a:ext cx="635281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possibile raccogliere questi dati nei PS italiani? </a:t>
            </a:r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5789296" y="4220615"/>
            <a:ext cx="0" cy="705241"/>
          </a:xfrm>
          <a:prstGeom prst="straightConnector1">
            <a:avLst/>
          </a:prstGeom>
          <a:ln w="38100">
            <a:solidFill>
              <a:srgbClr val="F1BC8A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2565266" y="5045248"/>
            <a:ext cx="64480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</a:t>
            </a: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monocentrico nel PS di </a:t>
            </a: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Alessandria</a:t>
            </a:r>
          </a:p>
        </p:txBody>
      </p:sp>
    </p:spTree>
    <p:extLst>
      <p:ext uri="{BB962C8B-B14F-4D97-AF65-F5344CB8AC3E}">
        <p14:creationId xmlns:p14="http://schemas.microsoft.com/office/powerpoint/2010/main" val="3770964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pilota – obiettivi 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609600" y="1910015"/>
            <a:ext cx="1097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 primario: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Fattibilità della raccolta della percezione di affollamento degli operatori 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0" y="3509202"/>
            <a:ext cx="94571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secondari: 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del livello di concordanza tra la percezione di affollamento e l’</a:t>
            </a:r>
            <a:r>
              <a:rPr lang="pt-BR" sz="2200" dirty="0" smtClean="0">
                <a:solidFill>
                  <a:srgbClr val="8C0F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Fenice </a:t>
            </a:r>
            <a:endParaRPr lang="pt-BR" sz="2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Confronto con la concordanza osservata per l’</a:t>
            </a:r>
            <a:r>
              <a:rPr lang="pt-BR" sz="2200" dirty="0" smtClean="0">
                <a:solidFill>
                  <a:srgbClr val="FFA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indicatore NEDOCS</a:t>
            </a:r>
          </a:p>
        </p:txBody>
      </p:sp>
    </p:spTree>
    <p:extLst>
      <p:ext uri="{BB962C8B-B14F-4D97-AF65-F5344CB8AC3E}">
        <p14:creationId xmlns:p14="http://schemas.microsoft.com/office/powerpoint/2010/main" val="284640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Studio pilota – disegno 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628" y="322856"/>
            <a:ext cx="1002913" cy="100291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9601" y="1680015"/>
            <a:ext cx="55415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Operatori coinvolti: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</a:p>
          <a:p>
            <a:pPr marL="3086100" lvl="6" indent="-342900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irettore</a:t>
            </a:r>
          </a:p>
          <a:p>
            <a:pPr marL="3086100" lvl="6" indent="-342900">
              <a:buFont typeface="Wingdings" panose="05000000000000000000" pitchFamily="2" charset="2"/>
              <a:buChar char="§"/>
            </a:pP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oordinatore</a:t>
            </a:r>
          </a:p>
          <a:p>
            <a:pPr marL="3086100" lvl="6" indent="-342900"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medici </a:t>
            </a:r>
          </a:p>
          <a:p>
            <a:pPr marL="3086100" lvl="6" indent="-342900"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infermieri</a:t>
            </a:r>
          </a:p>
          <a:p>
            <a:pPr marL="3086100" lvl="6" indent="-342900"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OSS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09601" y="4065894"/>
            <a:ext cx="5541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Periodo: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20/12/2024 – 20/02/2025 </a:t>
            </a:r>
            <a:endParaRPr lang="it-IT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6280439" y="322856"/>
            <a:ext cx="5736297" cy="6074293"/>
            <a:chOff x="6280439" y="322856"/>
            <a:chExt cx="5736297" cy="6074293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0439" y="322857"/>
              <a:ext cx="2803520" cy="607429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216" y="322856"/>
              <a:ext cx="2803520" cy="6074292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</p:grpSp>
      <p:sp>
        <p:nvSpPr>
          <p:cNvPr id="12" name="Rettangolo 11"/>
          <p:cNvSpPr/>
          <p:nvPr/>
        </p:nvSpPr>
        <p:spPr>
          <a:xfrm>
            <a:off x="609600" y="4759002"/>
            <a:ext cx="53721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SMS al giorno alle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10:00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contenenti il </a:t>
            </a:r>
            <a:r>
              <a:rPr lang="it-IT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 al 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questionario (totale di </a:t>
            </a:r>
            <a:r>
              <a:rPr lang="it-IT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6047</a:t>
            </a:r>
            <a:r>
              <a:rPr lang="it-IT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SMS inviati)</a:t>
            </a:r>
            <a:endParaRPr lang="it-IT" sz="2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2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5335</TotalTime>
  <Words>903</Words>
  <Application>Microsoft Office PowerPoint</Application>
  <PresentationFormat>Widescreen</PresentationFormat>
  <Paragraphs>457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39</vt:i4>
      </vt:variant>
    </vt:vector>
  </HeadingPairs>
  <TitlesOfParts>
    <vt:vector size="49" baseType="lpstr">
      <vt:lpstr>Arial</vt:lpstr>
      <vt:lpstr>Assistant</vt:lpstr>
      <vt:lpstr>Calibri</vt:lpstr>
      <vt:lpstr>Calibri Light</vt:lpstr>
      <vt:lpstr>Helvetica Neue</vt:lpstr>
      <vt:lpstr>Times New Roman</vt:lpstr>
      <vt:lpstr>Times Roman</vt:lpstr>
      <vt:lpstr>Wingdings</vt:lpstr>
      <vt:lpstr>Tema di Office</vt:lpstr>
      <vt:lpstr>Custom Design</vt:lpstr>
      <vt:lpstr>Presentazione standard di PowerPoint</vt:lpstr>
      <vt:lpstr>CAOS </vt:lpstr>
      <vt:lpstr>L’indicatore di affollamento Fenice </vt:lpstr>
      <vt:lpstr>Indicatore Fenice vs NEDOCS in Lombardia 2022</vt:lpstr>
      <vt:lpstr>Come possiamo validare l’indicatore Fenice? </vt:lpstr>
      <vt:lpstr>Confronto con il NEDOCS?</vt:lpstr>
      <vt:lpstr>Validazione dell’indicatore  </vt:lpstr>
      <vt:lpstr>Studio pilota – obiettivi  </vt:lpstr>
      <vt:lpstr>Studio pilota – disegno </vt:lpstr>
      <vt:lpstr>Studio pilota - partecipazione </vt:lpstr>
      <vt:lpstr>Studio pilota – risultati  </vt:lpstr>
      <vt:lpstr>Studio pilota – obiettivi  </vt:lpstr>
      <vt:lpstr>Studio pilota – risultati </vt:lpstr>
      <vt:lpstr>Coefficiente di correlazione  </vt:lpstr>
      <vt:lpstr>Coefficiente di correlazione  </vt:lpstr>
      <vt:lpstr>Studio pilota – obiettivi  </vt:lpstr>
      <vt:lpstr>Studio pilota – risultati </vt:lpstr>
      <vt:lpstr>Studio pilota – risultati  </vt:lpstr>
      <vt:lpstr>Studio pilota – risultati  </vt:lpstr>
      <vt:lpstr>Studio pilota – risultati  </vt:lpstr>
      <vt:lpstr>CAOS </vt:lpstr>
      <vt:lpstr>Centri partecipanti</vt:lpstr>
      <vt:lpstr>Partecipazione per ruolo</vt:lpstr>
      <vt:lpstr>Numero di partecipanti per centro</vt:lpstr>
      <vt:lpstr>Numero di partecipanti per centro</vt:lpstr>
      <vt:lpstr>Presentazione standard di PowerPoint</vt:lpstr>
      <vt:lpstr>Orario di invio messaggi (al 03/11) </vt:lpstr>
      <vt:lpstr>Come sta andando lo studio?</vt:lpstr>
      <vt:lpstr>Numero assoluto di risposte ricevute</vt:lpstr>
      <vt:lpstr>Numero assoluto di risposte ricevute</vt:lpstr>
      <vt:lpstr>Numero assoluto di risposte ricevute</vt:lpstr>
      <vt:lpstr>% risposte ricevute su possibili </vt:lpstr>
      <vt:lpstr>% risposte ricevute su possibili</vt:lpstr>
      <vt:lpstr>% risposte ricevute su possibili</vt:lpstr>
      <vt:lpstr>% risposte ricevute su possibili per centro</vt:lpstr>
      <vt:lpstr>% risposte ricevute per ruolo</vt:lpstr>
      <vt:lpstr>% risposte per ruolo </vt:lpstr>
      <vt:lpstr>Timing della risposta</vt:lpstr>
      <vt:lpstr>Next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Giovanni Nattino</dc:creator>
  <cp:lastModifiedBy>Fabiola Signorini</cp:lastModifiedBy>
  <cp:revision>444</cp:revision>
  <dcterms:created xsi:type="dcterms:W3CDTF">2022-07-04T15:03:12Z</dcterms:created>
  <dcterms:modified xsi:type="dcterms:W3CDTF">2025-11-04T23:07:48Z</dcterms:modified>
</cp:coreProperties>
</file>