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61" r:id="rId2"/>
  </p:sldMasterIdLst>
  <p:notesMasterIdLst>
    <p:notesMasterId r:id="rId25"/>
  </p:notesMasterIdLst>
  <p:sldIdLst>
    <p:sldId id="256" r:id="rId3"/>
    <p:sldId id="555" r:id="rId4"/>
    <p:sldId id="269" r:id="rId5"/>
    <p:sldId id="270" r:id="rId6"/>
    <p:sldId id="550" r:id="rId7"/>
    <p:sldId id="271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72" r:id="rId19"/>
    <p:sldId id="551" r:id="rId20"/>
    <p:sldId id="554" r:id="rId21"/>
    <p:sldId id="552" r:id="rId22"/>
    <p:sldId id="267" r:id="rId23"/>
    <p:sldId id="553" r:id="rId24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7" roundtripDataSignature="AMtx7mhVfkzwPlWV7tUNfiXegbA6OAXwh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138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microsoft.com/office/2016/11/relationships/changesInfo" Target="changesInfos/changesInfo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customschemas.google.com/relationships/presentationmetadata" Target="metadata"/><Relationship Id="rId30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men Bosco" userId="d6e7e5cfc1420e6f" providerId="LiveId" clId="{DFFC41D0-DFAE-4A30-9FD1-C97B6EEE0502}"/>
    <pc:docChg chg="custSel modSld">
      <pc:chgData name="Carmen Bosco" userId="d6e7e5cfc1420e6f" providerId="LiveId" clId="{DFFC41D0-DFAE-4A30-9FD1-C97B6EEE0502}" dt="2025-10-26T18:13:57.650" v="114" actId="20577"/>
      <pc:docMkLst>
        <pc:docMk/>
      </pc:docMkLst>
      <pc:sldChg chg="modSp mod">
        <pc:chgData name="Carmen Bosco" userId="d6e7e5cfc1420e6f" providerId="LiveId" clId="{DFFC41D0-DFAE-4A30-9FD1-C97B6EEE0502}" dt="2025-10-26T18:13:57.650" v="114" actId="20577"/>
        <pc:sldMkLst>
          <pc:docMk/>
          <pc:sldMk cId="0" sldId="256"/>
        </pc:sldMkLst>
        <pc:spChg chg="mod">
          <ac:chgData name="Carmen Bosco" userId="d6e7e5cfc1420e6f" providerId="LiveId" clId="{DFFC41D0-DFAE-4A30-9FD1-C97B6EEE0502}" dt="2025-10-26T18:13:15.099" v="38" actId="255"/>
          <ac:spMkLst>
            <pc:docMk/>
            <pc:sldMk cId="0" sldId="256"/>
            <ac:spMk id="100" creationId="{00000000-0000-0000-0000-000000000000}"/>
          </ac:spMkLst>
        </pc:spChg>
        <pc:spChg chg="mod">
          <ac:chgData name="Carmen Bosco" userId="d6e7e5cfc1420e6f" providerId="LiveId" clId="{DFFC41D0-DFAE-4A30-9FD1-C97B6EEE0502}" dt="2025-10-26T18:13:43.340" v="100" actId="14100"/>
          <ac:spMkLst>
            <pc:docMk/>
            <pc:sldMk cId="0" sldId="256"/>
            <ac:spMk id="101" creationId="{00000000-0000-0000-0000-000000000000}"/>
          </ac:spMkLst>
        </pc:spChg>
        <pc:spChg chg="mod">
          <ac:chgData name="Carmen Bosco" userId="d6e7e5cfc1420e6f" providerId="LiveId" clId="{DFFC41D0-DFAE-4A30-9FD1-C97B6EEE0502}" dt="2025-10-26T18:13:57.650" v="114" actId="20577"/>
          <ac:spMkLst>
            <pc:docMk/>
            <pc:sldMk cId="0" sldId="256"/>
            <ac:spMk id="102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397facda6e5_0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g397facda6e5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397facda6e5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g397facda6e5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" name="Google Shape;14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397facda6e5_0_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6" name="Google Shape;156;g397facda6e5_0_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397facda6e5_1_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4" name="Google Shape;164;g397facda6e5_1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397facda6e5_1_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" name="Google Shape;172;g397facda6e5_1_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g397facda6e5_0_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1" name="Google Shape;181;g397facda6e5_0_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>
          <a:extLst>
            <a:ext uri="{FF2B5EF4-FFF2-40B4-BE49-F238E27FC236}">
              <a16:creationId xmlns:a16="http://schemas.microsoft.com/office/drawing/2014/main" id="{7EDA4245-D2B1-D055-525E-13FF2C2E63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397facda6e5_1_17:notes">
            <a:extLst>
              <a:ext uri="{FF2B5EF4-FFF2-40B4-BE49-F238E27FC236}">
                <a16:creationId xmlns:a16="http://schemas.microsoft.com/office/drawing/2014/main" id="{64249D91-3066-8BD6-1DDC-E7C1231FB02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g397facda6e5_1_17:notes">
            <a:extLst>
              <a:ext uri="{FF2B5EF4-FFF2-40B4-BE49-F238E27FC236}">
                <a16:creationId xmlns:a16="http://schemas.microsoft.com/office/drawing/2014/main" id="{CF0F2771-663C-58F5-BA11-F0E14EA7209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7144614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>
          <a:extLst>
            <a:ext uri="{FF2B5EF4-FFF2-40B4-BE49-F238E27FC236}">
              <a16:creationId xmlns:a16="http://schemas.microsoft.com/office/drawing/2014/main" id="{01792967-94A9-55C9-C184-749440D58F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397facda6e5_1_17:notes">
            <a:extLst>
              <a:ext uri="{FF2B5EF4-FFF2-40B4-BE49-F238E27FC236}">
                <a16:creationId xmlns:a16="http://schemas.microsoft.com/office/drawing/2014/main" id="{240956E5-5A7A-E225-3522-0AAFE7695BF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g397facda6e5_1_17:notes">
            <a:extLst>
              <a:ext uri="{FF2B5EF4-FFF2-40B4-BE49-F238E27FC236}">
                <a16:creationId xmlns:a16="http://schemas.microsoft.com/office/drawing/2014/main" id="{F97493B5-8A74-12D2-3917-511A1525BE5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0156798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>
          <a:extLst>
            <a:ext uri="{FF2B5EF4-FFF2-40B4-BE49-F238E27FC236}">
              <a16:creationId xmlns:a16="http://schemas.microsoft.com/office/drawing/2014/main" id="{8DDD5239-5E22-061C-1D9C-CC2C6ABF60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397facda6e5_1_17:notes">
            <a:extLst>
              <a:ext uri="{FF2B5EF4-FFF2-40B4-BE49-F238E27FC236}">
                <a16:creationId xmlns:a16="http://schemas.microsoft.com/office/drawing/2014/main" id="{9389506D-6FFF-C67B-DA0E-8DAC6BF655C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g397facda6e5_1_17:notes">
            <a:extLst>
              <a:ext uri="{FF2B5EF4-FFF2-40B4-BE49-F238E27FC236}">
                <a16:creationId xmlns:a16="http://schemas.microsoft.com/office/drawing/2014/main" id="{5E39C1ED-4CF6-F9FE-2072-01699125E85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329818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>
          <a:extLst>
            <a:ext uri="{FF2B5EF4-FFF2-40B4-BE49-F238E27FC236}">
              <a16:creationId xmlns:a16="http://schemas.microsoft.com/office/drawing/2014/main" id="{EBBEA1B5-13E4-02EA-E727-9F98304123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397facda6e5_1_17:notes">
            <a:extLst>
              <a:ext uri="{FF2B5EF4-FFF2-40B4-BE49-F238E27FC236}">
                <a16:creationId xmlns:a16="http://schemas.microsoft.com/office/drawing/2014/main" id="{71D170BC-1845-675C-9B96-46C8E22B249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g397facda6e5_1_17:notes">
            <a:extLst>
              <a:ext uri="{FF2B5EF4-FFF2-40B4-BE49-F238E27FC236}">
                <a16:creationId xmlns:a16="http://schemas.microsoft.com/office/drawing/2014/main" id="{27985330-6708-3A99-A146-D68531DEE76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9488093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>
          <a:extLst>
            <a:ext uri="{FF2B5EF4-FFF2-40B4-BE49-F238E27FC236}">
              <a16:creationId xmlns:a16="http://schemas.microsoft.com/office/drawing/2014/main" id="{157A0ED9-9392-C312-0162-1B9BFC40C1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397facda6e5_1_17:notes">
            <a:extLst>
              <a:ext uri="{FF2B5EF4-FFF2-40B4-BE49-F238E27FC236}">
                <a16:creationId xmlns:a16="http://schemas.microsoft.com/office/drawing/2014/main" id="{A8EE8F03-53E8-CC66-49E9-F5A29782770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g397facda6e5_1_17:notes">
            <a:extLst>
              <a:ext uri="{FF2B5EF4-FFF2-40B4-BE49-F238E27FC236}">
                <a16:creationId xmlns:a16="http://schemas.microsoft.com/office/drawing/2014/main" id="{B38DC603-372A-31C8-F527-C527906F94B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9379225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2" name="Google Shape;19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>
          <a:extLst>
            <a:ext uri="{FF2B5EF4-FFF2-40B4-BE49-F238E27FC236}">
              <a16:creationId xmlns:a16="http://schemas.microsoft.com/office/drawing/2014/main" id="{A3397045-5344-6399-F751-91F4DC08EB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397facda6e5_1_17:notes">
            <a:extLst>
              <a:ext uri="{FF2B5EF4-FFF2-40B4-BE49-F238E27FC236}">
                <a16:creationId xmlns:a16="http://schemas.microsoft.com/office/drawing/2014/main" id="{9C45315F-D453-6045-3758-00405BC0AC6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g397facda6e5_1_17:notes">
            <a:extLst>
              <a:ext uri="{FF2B5EF4-FFF2-40B4-BE49-F238E27FC236}">
                <a16:creationId xmlns:a16="http://schemas.microsoft.com/office/drawing/2014/main" id="{6BDA77BE-7FAD-EDC1-DCCD-56569AAFB24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021062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>
          <a:extLst>
            <a:ext uri="{FF2B5EF4-FFF2-40B4-BE49-F238E27FC236}">
              <a16:creationId xmlns:a16="http://schemas.microsoft.com/office/drawing/2014/main" id="{81210073-4D83-3552-1621-39415CB42E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397facda6e5_1_17:notes">
            <a:extLst>
              <a:ext uri="{FF2B5EF4-FFF2-40B4-BE49-F238E27FC236}">
                <a16:creationId xmlns:a16="http://schemas.microsoft.com/office/drawing/2014/main" id="{3304EC08-ED82-1982-7A5D-8E2A58F8B32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g397facda6e5_1_17:notes">
            <a:extLst>
              <a:ext uri="{FF2B5EF4-FFF2-40B4-BE49-F238E27FC236}">
                <a16:creationId xmlns:a16="http://schemas.microsoft.com/office/drawing/2014/main" id="{ED0A5D13-1640-F685-AAD4-E401D4AF54B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792431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>
          <a:extLst>
            <a:ext uri="{FF2B5EF4-FFF2-40B4-BE49-F238E27FC236}">
              <a16:creationId xmlns:a16="http://schemas.microsoft.com/office/drawing/2014/main" id="{2C4831EC-9B63-3413-E48F-D4028CFBE6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397facda6e5_1_17:notes">
            <a:extLst>
              <a:ext uri="{FF2B5EF4-FFF2-40B4-BE49-F238E27FC236}">
                <a16:creationId xmlns:a16="http://schemas.microsoft.com/office/drawing/2014/main" id="{C41E3148-3AE6-CC5C-0F2E-4C63E5018C3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g397facda6e5_1_17:notes">
            <a:extLst>
              <a:ext uri="{FF2B5EF4-FFF2-40B4-BE49-F238E27FC236}">
                <a16:creationId xmlns:a16="http://schemas.microsoft.com/office/drawing/2014/main" id="{79FBB23E-5765-7FD4-3EAD-8F1EEAFD6F0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906902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endParaRPr dirty="0"/>
          </a:p>
        </p:txBody>
      </p:sp>
      <p:sp>
        <p:nvSpPr>
          <p:cNvPr id="136" name="Google Shape;13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>
          <a:extLst>
            <a:ext uri="{FF2B5EF4-FFF2-40B4-BE49-F238E27FC236}">
              <a16:creationId xmlns:a16="http://schemas.microsoft.com/office/drawing/2014/main" id="{78DCF7B3-39A6-2C3D-4534-DB9AE49058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397facda6e5_1_17:notes">
            <a:extLst>
              <a:ext uri="{FF2B5EF4-FFF2-40B4-BE49-F238E27FC236}">
                <a16:creationId xmlns:a16="http://schemas.microsoft.com/office/drawing/2014/main" id="{75B88376-673D-DE2D-C315-8522C7145E8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g397facda6e5_1_17:notes">
            <a:extLst>
              <a:ext uri="{FF2B5EF4-FFF2-40B4-BE49-F238E27FC236}">
                <a16:creationId xmlns:a16="http://schemas.microsoft.com/office/drawing/2014/main" id="{F254F9F1-4B0F-0922-60A6-73C1C5AEAEC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702514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397facda6e5_1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g397facda6e5_1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97facda6e5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22;g397facda6e5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6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700" b="0" i="0" u="none" strike="noStrike" cap="none">
                <a:solidFill>
                  <a:srgbClr val="58595B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spcBef>
                <a:spcPts val="0"/>
              </a:spcBef>
              <a:buNone/>
              <a:defRPr sz="700" b="0" i="0" u="none" strike="noStrike" cap="none">
                <a:solidFill>
                  <a:srgbClr val="58595B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spcBef>
                <a:spcPts val="0"/>
              </a:spcBef>
              <a:buNone/>
              <a:defRPr sz="700" b="0" i="0" u="none" strike="noStrike" cap="none">
                <a:solidFill>
                  <a:srgbClr val="58595B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spcBef>
                <a:spcPts val="0"/>
              </a:spcBef>
              <a:buNone/>
              <a:defRPr sz="700" b="0" i="0" u="none" strike="noStrike" cap="none">
                <a:solidFill>
                  <a:srgbClr val="58595B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spcBef>
                <a:spcPts val="0"/>
              </a:spcBef>
              <a:buNone/>
              <a:defRPr sz="700" b="0" i="0" u="none" strike="noStrike" cap="none">
                <a:solidFill>
                  <a:srgbClr val="58595B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spcBef>
                <a:spcPts val="0"/>
              </a:spcBef>
              <a:buNone/>
              <a:defRPr sz="700" b="0" i="0" u="none" strike="noStrike" cap="none">
                <a:solidFill>
                  <a:srgbClr val="58595B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spcBef>
                <a:spcPts val="0"/>
              </a:spcBef>
              <a:buNone/>
              <a:defRPr sz="700" b="0" i="0" u="none" strike="noStrike" cap="none">
                <a:solidFill>
                  <a:srgbClr val="58595B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spcBef>
                <a:spcPts val="0"/>
              </a:spcBef>
              <a:buNone/>
              <a:defRPr sz="700" b="0" i="0" u="none" strike="noStrike" cap="none">
                <a:solidFill>
                  <a:srgbClr val="58595B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spcBef>
                <a:spcPts val="0"/>
              </a:spcBef>
              <a:buNone/>
              <a:defRPr sz="700" b="0" i="0" u="none" strike="noStrike" cap="none">
                <a:solidFill>
                  <a:srgbClr val="58595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  <p:sp>
        <p:nvSpPr>
          <p:cNvPr id="13" name="Google Shape;13;p6"/>
          <p:cNvSpPr txBox="1">
            <a:spLocks noGrp="1"/>
          </p:cNvSpPr>
          <p:nvPr>
            <p:ph type="title"/>
          </p:nvPr>
        </p:nvSpPr>
        <p:spPr>
          <a:xfrm>
            <a:off x="609600" y="322856"/>
            <a:ext cx="10972800" cy="8743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6"/>
          <p:cNvSpPr txBox="1"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 b="0" i="0"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lvl="1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 b="0" i="0"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lvl="2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 b="0" i="0"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lvl="3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 b="0" i="0"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lvl="4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 b="0" i="0"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testo verticale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8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olo e testo verticale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9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9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8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700" b="0" i="0">
                <a:solidFill>
                  <a:srgbClr val="58595B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spcBef>
                <a:spcPts val="0"/>
              </a:spcBef>
              <a:buNone/>
              <a:defRPr sz="700" b="0" i="0">
                <a:solidFill>
                  <a:srgbClr val="58595B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spcBef>
                <a:spcPts val="0"/>
              </a:spcBef>
              <a:buNone/>
              <a:defRPr sz="700" b="0" i="0">
                <a:solidFill>
                  <a:srgbClr val="58595B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spcBef>
                <a:spcPts val="0"/>
              </a:spcBef>
              <a:buNone/>
              <a:defRPr sz="700" b="0" i="0">
                <a:solidFill>
                  <a:srgbClr val="58595B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spcBef>
                <a:spcPts val="0"/>
              </a:spcBef>
              <a:buNone/>
              <a:defRPr sz="700" b="0" i="0">
                <a:solidFill>
                  <a:srgbClr val="58595B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spcBef>
                <a:spcPts val="0"/>
              </a:spcBef>
              <a:buNone/>
              <a:defRPr sz="700" b="0" i="0">
                <a:solidFill>
                  <a:srgbClr val="58595B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spcBef>
                <a:spcPts val="0"/>
              </a:spcBef>
              <a:buNone/>
              <a:defRPr sz="700" b="0" i="0">
                <a:solidFill>
                  <a:srgbClr val="58595B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spcBef>
                <a:spcPts val="0"/>
              </a:spcBef>
              <a:buNone/>
              <a:defRPr sz="700" b="0" i="0">
                <a:solidFill>
                  <a:srgbClr val="58595B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spcBef>
                <a:spcPts val="0"/>
              </a:spcBef>
              <a:buNone/>
              <a:defRPr sz="700" b="0" i="0">
                <a:solidFill>
                  <a:srgbClr val="58595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  <p:sp>
        <p:nvSpPr>
          <p:cNvPr id="90" name="Google Shape;90;p8"/>
          <p:cNvSpPr txBox="1">
            <a:spLocks noGrp="1"/>
          </p:cNvSpPr>
          <p:nvPr>
            <p:ph type="title"/>
          </p:nvPr>
        </p:nvSpPr>
        <p:spPr>
          <a:xfrm>
            <a:off x="609600" y="322856"/>
            <a:ext cx="10972800" cy="8743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58595B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8"/>
          <p:cNvSpPr txBox="1"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58595B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58595B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58595B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58595B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58595B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58595B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58595B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58595B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58595B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58595B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2921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921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921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21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contenuto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estazione sezione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1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1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e contenuti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2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fronto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3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3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3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3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3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titolo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uota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uto con didascalia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6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16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magine con didascalia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7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7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7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7"/>
          <p:cNvSpPr txBox="1">
            <a:spLocks noGrp="1"/>
          </p:cNvSpPr>
          <p:nvPr>
            <p:ph type="title"/>
          </p:nvPr>
        </p:nvSpPr>
        <p:spPr>
          <a:xfrm>
            <a:off x="609600" y="322856"/>
            <a:ext cx="10972800" cy="8743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rgbClr val="58595B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58595B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6" name="Google Shape;86;p7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700" b="0" i="0">
                <a:solidFill>
                  <a:srgbClr val="58595B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700" b="0" i="0">
                <a:solidFill>
                  <a:srgbClr val="58595B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700" b="0" i="0">
                <a:solidFill>
                  <a:srgbClr val="58595B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700" b="0" i="0">
                <a:solidFill>
                  <a:srgbClr val="58595B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700" b="0" i="0">
                <a:solidFill>
                  <a:srgbClr val="58595B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700" b="0" i="0">
                <a:solidFill>
                  <a:srgbClr val="58595B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700" b="0" i="0">
                <a:solidFill>
                  <a:srgbClr val="58595B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700" b="0" i="0">
                <a:solidFill>
                  <a:srgbClr val="58595B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700" b="0" i="0">
                <a:solidFill>
                  <a:srgbClr val="58595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  <p:cxnSp>
        <p:nvCxnSpPr>
          <p:cNvPr id="87" name="Google Shape;87;p7"/>
          <p:cNvCxnSpPr/>
          <p:nvPr/>
        </p:nvCxnSpPr>
        <p:spPr>
          <a:xfrm>
            <a:off x="609600" y="1286566"/>
            <a:ext cx="10972800" cy="0"/>
          </a:xfrm>
          <a:prstGeom prst="straightConnector1">
            <a:avLst/>
          </a:prstGeom>
          <a:noFill/>
          <a:ln w="25400" cap="flat" cmpd="sng">
            <a:solidFill>
              <a:srgbClr val="F1BC8A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2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Google Shape;96;p1" descr="IMN_Orizzontale_RGB_Negativo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697303" y="6036781"/>
            <a:ext cx="2904490" cy="478790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326419" y="784985"/>
            <a:ext cx="6205215" cy="6205215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Google Shape;98;p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514850" y="3935"/>
            <a:ext cx="7677150" cy="781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99;p1" descr="Untitled-3-azzurro.png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0" y="3935"/>
            <a:ext cx="7393258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1"/>
          <p:cNvSpPr txBox="1"/>
          <p:nvPr/>
        </p:nvSpPr>
        <p:spPr>
          <a:xfrm>
            <a:off x="128932" y="1208333"/>
            <a:ext cx="7591382" cy="707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50" tIns="45700" rIns="22850" bIns="45700" anchor="ctr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3600" dirty="0">
                <a:solidFill>
                  <a:srgbClr val="83193F"/>
                </a:solidFill>
              </a:rPr>
              <a:t>CODICE ROSA</a:t>
            </a:r>
            <a:r>
              <a:rPr lang="it-IT" sz="4000" dirty="0">
                <a:solidFill>
                  <a:srgbClr val="83193F"/>
                </a:solidFill>
              </a:rPr>
              <a:t>: «Ni una </a:t>
            </a:r>
            <a:r>
              <a:rPr lang="it-IT" sz="4000" dirty="0" err="1">
                <a:solidFill>
                  <a:srgbClr val="83193F"/>
                </a:solidFill>
              </a:rPr>
              <a:t>menos</a:t>
            </a:r>
            <a:r>
              <a:rPr lang="it-IT" sz="4000" dirty="0">
                <a:solidFill>
                  <a:srgbClr val="83193F"/>
                </a:solidFill>
              </a:rPr>
              <a:t>!»</a:t>
            </a:r>
            <a:r>
              <a:rPr lang="it-IT" sz="4000" b="0" i="0" u="none" strike="noStrike" cap="none" dirty="0">
                <a:solidFill>
                  <a:srgbClr val="A8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4000" b="0" i="0" u="none" strike="noStrike" cap="none" dirty="0">
              <a:solidFill>
                <a:srgbClr val="A8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1"/>
          <p:cNvSpPr/>
          <p:nvPr/>
        </p:nvSpPr>
        <p:spPr>
          <a:xfrm>
            <a:off x="128932" y="5192132"/>
            <a:ext cx="5068101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600" b="1" dirty="0">
                <a:solidFill>
                  <a:schemeClr val="dk1"/>
                </a:solidFill>
              </a:rPr>
              <a:t>Anna Agosta e Carmen Bosco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6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Centro Antiviolenza </a:t>
            </a:r>
            <a:r>
              <a:rPr lang="it-IT" sz="16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Thamaia</a:t>
            </a:r>
            <a:r>
              <a:rPr lang="it-IT" sz="16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1"/>
          <p:cNvSpPr txBox="1"/>
          <p:nvPr/>
        </p:nvSpPr>
        <p:spPr>
          <a:xfrm>
            <a:off x="237972" y="6276176"/>
            <a:ext cx="1949978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07</a:t>
            </a:r>
            <a:r>
              <a:rPr lang="it-IT" sz="14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Novembre 2025</a:t>
            </a:r>
            <a:endParaRPr sz="1400" i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397facda6e5_0_13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28449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10</a:t>
            </a:fld>
            <a:endParaRPr/>
          </a:p>
        </p:txBody>
      </p:sp>
      <p:sp>
        <p:nvSpPr>
          <p:cNvPr id="133" name="Google Shape;133;g397facda6e5_0_13"/>
          <p:cNvSpPr txBox="1">
            <a:spLocks noGrp="1"/>
          </p:cNvSpPr>
          <p:nvPr>
            <p:ph type="title"/>
          </p:nvPr>
        </p:nvSpPr>
        <p:spPr>
          <a:xfrm>
            <a:off x="609600" y="322856"/>
            <a:ext cx="10972800" cy="8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58595B"/>
              </a:buClr>
              <a:buSzPts val="2400"/>
              <a:buFont typeface="Arial"/>
              <a:buNone/>
            </a:pPr>
            <a:r>
              <a:rPr lang="it-IT"/>
              <a:t>FORMAZIONE DEL PERSONALE</a:t>
            </a:r>
            <a:endParaRPr/>
          </a:p>
        </p:txBody>
      </p:sp>
      <p:pic>
        <p:nvPicPr>
          <p:cNvPr id="134" name="Google Shape;134;g397facda6e5_0_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818967" y="322856"/>
            <a:ext cx="1002913" cy="1002913"/>
          </a:xfrm>
          <a:prstGeom prst="rect">
            <a:avLst/>
          </a:prstGeom>
          <a:noFill/>
          <a:ln>
            <a:noFill/>
          </a:ln>
        </p:spPr>
      </p:pic>
      <p:sp>
        <p:nvSpPr>
          <p:cNvPr id="135" name="Google Shape;135;g397facda6e5_0_13"/>
          <p:cNvSpPr txBox="1">
            <a:spLocks noGrp="1"/>
          </p:cNvSpPr>
          <p:nvPr>
            <p:ph type="title"/>
          </p:nvPr>
        </p:nvSpPr>
        <p:spPr>
          <a:xfrm>
            <a:off x="453750" y="1809896"/>
            <a:ext cx="11047800" cy="373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457200" lvl="0" indent="-33147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75000"/>
              <a:buChar char="●"/>
            </a:pPr>
            <a:r>
              <a:rPr lang="it-IT" b="0"/>
              <a:t>Mancanza di formazione specifica</a:t>
            </a:r>
            <a:endParaRPr b="0"/>
          </a:p>
          <a:p>
            <a:pPr marL="457200" lvl="0" indent="-33147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75000"/>
              <a:buChar char="●"/>
            </a:pPr>
            <a:r>
              <a:rPr lang="it-IT" b="0"/>
              <a:t>Mancanza di protocolli e procedure scritte</a:t>
            </a:r>
            <a:endParaRPr b="0"/>
          </a:p>
          <a:p>
            <a:pPr marL="457200" lvl="0" indent="-33147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75000"/>
              <a:buChar char="●"/>
            </a:pPr>
            <a:r>
              <a:rPr lang="it-IT" b="0"/>
              <a:t>Dubbi su quando e come refertare e segnalare all’AG</a:t>
            </a:r>
            <a:endParaRPr b="0"/>
          </a:p>
          <a:p>
            <a:pPr marL="457200" lvl="0" indent="-33147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75000"/>
              <a:buChar char="●"/>
            </a:pPr>
            <a:r>
              <a:rPr lang="it-IT" b="0"/>
              <a:t>Documentazione clinica incompleta</a:t>
            </a:r>
            <a:endParaRPr b="0"/>
          </a:p>
          <a:p>
            <a:pPr marL="457200" lvl="0" indent="-33147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75000"/>
              <a:buChar char="●"/>
            </a:pPr>
            <a:r>
              <a:rPr lang="it-IT" b="0"/>
              <a:t>Nessun Follow up strutturato</a:t>
            </a:r>
            <a:endParaRPr b="0"/>
          </a:p>
          <a:p>
            <a:pPr marL="457200" lvl="0" indent="-33147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75000"/>
              <a:buChar char="●"/>
            </a:pPr>
            <a:r>
              <a:rPr lang="it-IT" b="0"/>
              <a:t>Scarsa conoscenza della rete territoriale (pochi invii al Centro Antiviolenza)</a:t>
            </a:r>
            <a:endParaRPr b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58595B"/>
              </a:buClr>
              <a:buSzPct val="100000"/>
              <a:buFont typeface="Arial"/>
              <a:buNone/>
            </a:pPr>
            <a:r>
              <a:rPr lang="it-IT" b="0"/>
              <a:t> </a:t>
            </a:r>
            <a:endParaRPr b="0"/>
          </a:p>
        </p:txBody>
      </p:sp>
      <p:sp>
        <p:nvSpPr>
          <p:cNvPr id="136" name="Google Shape;136;g397facda6e5_0_13"/>
          <p:cNvSpPr txBox="1"/>
          <p:nvPr/>
        </p:nvSpPr>
        <p:spPr>
          <a:xfrm>
            <a:off x="4640734" y="5530220"/>
            <a:ext cx="6525300" cy="554100"/>
          </a:xfrm>
          <a:prstGeom prst="rect">
            <a:avLst/>
          </a:prstGeom>
          <a:solidFill>
            <a:srgbClr val="A64D79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400" b="1">
                <a:solidFill>
                  <a:schemeClr val="lt1"/>
                </a:solidFill>
              </a:rPr>
              <a:t>PERDITA DI PROVE E TUTELA RIDOTTA</a:t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397facda6e5_0_21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28449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11</a:t>
            </a:fld>
            <a:endParaRPr/>
          </a:p>
        </p:txBody>
      </p:sp>
      <p:sp>
        <p:nvSpPr>
          <p:cNvPr id="142" name="Google Shape;142;g397facda6e5_0_21"/>
          <p:cNvSpPr txBox="1">
            <a:spLocks noGrp="1"/>
          </p:cNvSpPr>
          <p:nvPr>
            <p:ph type="title"/>
          </p:nvPr>
        </p:nvSpPr>
        <p:spPr>
          <a:xfrm>
            <a:off x="609600" y="322856"/>
            <a:ext cx="10972800" cy="8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58595B"/>
              </a:buClr>
              <a:buSzPts val="2400"/>
              <a:buFont typeface="Arial"/>
              <a:buNone/>
            </a:pPr>
            <a:r>
              <a:rPr lang="it-IT"/>
              <a:t>RIFERITI E VISSUTI DELLE DONNE</a:t>
            </a:r>
            <a:endParaRPr/>
          </a:p>
        </p:txBody>
      </p:sp>
      <p:pic>
        <p:nvPicPr>
          <p:cNvPr id="143" name="Google Shape;143;g397facda6e5_0_2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818967" y="322856"/>
            <a:ext cx="1002913" cy="1002913"/>
          </a:xfrm>
          <a:prstGeom prst="rect">
            <a:avLst/>
          </a:prstGeom>
          <a:noFill/>
          <a:ln>
            <a:noFill/>
          </a:ln>
        </p:spPr>
      </p:pic>
      <p:sp>
        <p:nvSpPr>
          <p:cNvPr id="144" name="Google Shape;144;g397facda6e5_0_21"/>
          <p:cNvSpPr txBox="1">
            <a:spLocks noGrp="1"/>
          </p:cNvSpPr>
          <p:nvPr>
            <p:ph type="title"/>
          </p:nvPr>
        </p:nvSpPr>
        <p:spPr>
          <a:xfrm>
            <a:off x="609600" y="1955287"/>
            <a:ext cx="10972800" cy="305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it-IT" b="0"/>
              <a:t>Sensazione di non essere creduta</a:t>
            </a:r>
            <a:endParaRPr b="0"/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it-IT" b="0"/>
              <a:t>Domande ripetute e inappropriate</a:t>
            </a:r>
            <a:endParaRPr b="0"/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it-IT" b="0"/>
              <a:t>Scarse informazioni sull’eventuale segnalazione all’AG</a:t>
            </a:r>
            <a:endParaRPr/>
          </a:p>
        </p:txBody>
      </p:sp>
      <p:sp>
        <p:nvSpPr>
          <p:cNvPr id="145" name="Google Shape;145;g397facda6e5_0_21"/>
          <p:cNvSpPr txBox="1"/>
          <p:nvPr/>
        </p:nvSpPr>
        <p:spPr>
          <a:xfrm>
            <a:off x="4614958" y="5594680"/>
            <a:ext cx="6822000" cy="554100"/>
          </a:xfrm>
          <a:prstGeom prst="rect">
            <a:avLst/>
          </a:prstGeom>
          <a:solidFill>
            <a:srgbClr val="A64D79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58595B"/>
              </a:buClr>
              <a:buSzPts val="2400"/>
              <a:buFont typeface="Arial"/>
              <a:buNone/>
            </a:pPr>
            <a:r>
              <a:rPr lang="it-IT" sz="2400" b="1">
                <a:solidFill>
                  <a:schemeClr val="lt1"/>
                </a:solidFill>
              </a:rPr>
              <a:t>RISCHIO DI VITTIMIZZAZIONE SECONDARIA</a:t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3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12</a:t>
            </a:fld>
            <a:endParaRPr/>
          </a:p>
        </p:txBody>
      </p:sp>
      <p:sp>
        <p:nvSpPr>
          <p:cNvPr id="151" name="Google Shape;151;p3"/>
          <p:cNvSpPr txBox="1">
            <a:spLocks noGrp="1"/>
          </p:cNvSpPr>
          <p:nvPr>
            <p:ph type="title"/>
          </p:nvPr>
        </p:nvSpPr>
        <p:spPr>
          <a:xfrm>
            <a:off x="609600" y="322856"/>
            <a:ext cx="10972800" cy="8743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58595B"/>
              </a:buClr>
              <a:buSzPts val="2400"/>
              <a:buFont typeface="Arial"/>
              <a:buNone/>
            </a:pPr>
            <a:r>
              <a:rPr lang="it-IT"/>
              <a:t>SUGGERIMENTI</a:t>
            </a:r>
            <a:endParaRPr/>
          </a:p>
        </p:txBody>
      </p:sp>
      <p:pic>
        <p:nvPicPr>
          <p:cNvPr id="152" name="Google Shape;152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818967" y="322856"/>
            <a:ext cx="1002913" cy="1002913"/>
          </a:xfrm>
          <a:prstGeom prst="rect">
            <a:avLst/>
          </a:prstGeom>
          <a:noFill/>
          <a:ln>
            <a:noFill/>
          </a:ln>
        </p:spPr>
      </p:pic>
      <p:sp>
        <p:nvSpPr>
          <p:cNvPr id="153" name="Google Shape;153;p3"/>
          <p:cNvSpPr txBox="1">
            <a:spLocks noGrp="1"/>
          </p:cNvSpPr>
          <p:nvPr>
            <p:ph type="title"/>
          </p:nvPr>
        </p:nvSpPr>
        <p:spPr>
          <a:xfrm>
            <a:off x="350625" y="2181465"/>
            <a:ext cx="11231700" cy="328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it-IT" b="0"/>
              <a:t>Migliorare l’accoglienza e la comunicazione con le donne</a:t>
            </a:r>
            <a:endParaRPr b="0"/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it-IT" b="0"/>
              <a:t>Screening e protocolli condivisi</a:t>
            </a:r>
            <a:endParaRPr b="0"/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it-IT" b="0"/>
              <a:t>Procedure chiare e spazi protetti</a:t>
            </a:r>
            <a:endParaRPr b="0"/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it-IT" b="0"/>
              <a:t>Formazione continua al personale</a:t>
            </a:r>
            <a:endParaRPr b="0"/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it-IT" b="0"/>
              <a:t>Collegamento stabile con la rete antiviolenza</a:t>
            </a:r>
            <a:endParaRPr b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58595B"/>
              </a:buClr>
              <a:buSzPts val="2400"/>
              <a:buFont typeface="Arial"/>
              <a:buNone/>
            </a:pP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397facda6e5_0_42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28449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13</a:t>
            </a:fld>
            <a:endParaRPr/>
          </a:p>
        </p:txBody>
      </p:sp>
      <p:sp>
        <p:nvSpPr>
          <p:cNvPr id="159" name="Google Shape;159;g397facda6e5_0_42"/>
          <p:cNvSpPr txBox="1">
            <a:spLocks noGrp="1"/>
          </p:cNvSpPr>
          <p:nvPr>
            <p:ph type="title"/>
          </p:nvPr>
        </p:nvSpPr>
        <p:spPr>
          <a:xfrm>
            <a:off x="609600" y="322856"/>
            <a:ext cx="10972800" cy="8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50000"/>
              <a:buFont typeface="Calibri"/>
              <a:buNone/>
            </a:pPr>
            <a:r>
              <a:rPr lang="it-IT" sz="2600">
                <a:solidFill>
                  <a:srgbClr val="58595B"/>
                </a:solidFill>
              </a:rPr>
              <a:t>Linee guida di indirizzo e orientamento per le Aziende sanitarie e le Aziende ospedaliere in tema di soccorso e assistenza socio-sanitaria (2018)</a:t>
            </a:r>
            <a:endParaRPr>
              <a:solidFill>
                <a:srgbClr val="58595B"/>
              </a:solidFill>
            </a:endParaRPr>
          </a:p>
        </p:txBody>
      </p:sp>
      <p:pic>
        <p:nvPicPr>
          <p:cNvPr id="160" name="Google Shape;160;g397facda6e5_0_4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818967" y="322856"/>
            <a:ext cx="1002913" cy="1002913"/>
          </a:xfrm>
          <a:prstGeom prst="rect">
            <a:avLst/>
          </a:prstGeom>
          <a:noFill/>
          <a:ln>
            <a:noFill/>
          </a:ln>
        </p:spPr>
      </p:pic>
      <p:sp>
        <p:nvSpPr>
          <p:cNvPr id="161" name="Google Shape;161;g397facda6e5_0_42"/>
          <p:cNvSpPr txBox="1">
            <a:spLocks noGrp="1"/>
          </p:cNvSpPr>
          <p:nvPr>
            <p:ph type="title"/>
          </p:nvPr>
        </p:nvSpPr>
        <p:spPr>
          <a:xfrm>
            <a:off x="609600" y="1962587"/>
            <a:ext cx="10972800" cy="361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it-IT" b="0"/>
              <a:t>Approccio condiviso e integrato</a:t>
            </a:r>
            <a:endParaRPr b="0"/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it-IT" b="0"/>
              <a:t>Ad esclusivo vantaggio della donna</a:t>
            </a:r>
            <a:endParaRPr b="0"/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it-IT" b="0"/>
              <a:t>Garanzia della sua autodeteminazione nelle scelte da intraprendere</a:t>
            </a:r>
            <a:endParaRPr b="0"/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it-IT" b="0"/>
              <a:t>Attivare la rete antiviolenza con il consenso della donna</a:t>
            </a:r>
            <a:endParaRPr b="0"/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it-IT" b="0"/>
              <a:t>Protocolli operativi e interventi condivisi con la rete</a:t>
            </a:r>
            <a:endParaRPr b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58595B"/>
              </a:buClr>
              <a:buSzPts val="2400"/>
              <a:buFont typeface="Arial"/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58595B"/>
              </a:buClr>
              <a:buSzPts val="2400"/>
              <a:buFont typeface="Arial"/>
              <a:buNone/>
            </a:pP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397facda6e5_1_25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28449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14</a:t>
            </a:fld>
            <a:endParaRPr/>
          </a:p>
        </p:txBody>
      </p:sp>
      <p:sp>
        <p:nvSpPr>
          <p:cNvPr id="167" name="Google Shape;167;g397facda6e5_1_25"/>
          <p:cNvSpPr txBox="1">
            <a:spLocks noGrp="1"/>
          </p:cNvSpPr>
          <p:nvPr>
            <p:ph type="title"/>
          </p:nvPr>
        </p:nvSpPr>
        <p:spPr>
          <a:xfrm>
            <a:off x="609600" y="322856"/>
            <a:ext cx="10972800" cy="8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58595B"/>
              </a:buClr>
              <a:buSzPts val="2400"/>
              <a:buFont typeface="Arial"/>
              <a:buNone/>
            </a:pPr>
            <a:r>
              <a:rPr lang="it-IT"/>
              <a:t>SE EMERGE VIOLENZA</a:t>
            </a:r>
            <a:endParaRPr/>
          </a:p>
        </p:txBody>
      </p:sp>
      <p:pic>
        <p:nvPicPr>
          <p:cNvPr id="168" name="Google Shape;168;g397facda6e5_1_2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818967" y="322856"/>
            <a:ext cx="1002913" cy="1002913"/>
          </a:xfrm>
          <a:prstGeom prst="rect">
            <a:avLst/>
          </a:prstGeom>
          <a:noFill/>
          <a:ln>
            <a:noFill/>
          </a:ln>
        </p:spPr>
      </p:pic>
      <p:sp>
        <p:nvSpPr>
          <p:cNvPr id="169" name="Google Shape;169;g397facda6e5_1_25"/>
          <p:cNvSpPr txBox="1"/>
          <p:nvPr/>
        </p:nvSpPr>
        <p:spPr>
          <a:xfrm>
            <a:off x="763150" y="1642300"/>
            <a:ext cx="9745800" cy="48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8595B"/>
              </a:buClr>
              <a:buSzPts val="2500"/>
              <a:buFont typeface="Calibri"/>
              <a:buChar char="●"/>
            </a:pPr>
            <a:r>
              <a:rPr lang="it-IT" sz="2500">
                <a:solidFill>
                  <a:srgbClr val="58595B"/>
                </a:solidFill>
              </a:rPr>
              <a:t>Fare una prima </a:t>
            </a:r>
            <a:r>
              <a:rPr lang="it-IT" sz="2500" b="1">
                <a:solidFill>
                  <a:srgbClr val="58595B"/>
                </a:solidFill>
              </a:rPr>
              <a:t>Valutazione del Rischio</a:t>
            </a:r>
            <a:endParaRPr sz="2500" b="1">
              <a:solidFill>
                <a:srgbClr val="58595B"/>
              </a:solidFill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8595B"/>
              </a:buClr>
              <a:buSzPts val="2500"/>
              <a:buFont typeface="Arial"/>
              <a:buChar char="●"/>
            </a:pPr>
            <a:r>
              <a:rPr lang="it-IT" sz="2500">
                <a:solidFill>
                  <a:srgbClr val="58595B"/>
                </a:solidFill>
              </a:rPr>
              <a:t>Messa in Sicurezza</a:t>
            </a:r>
            <a:endParaRPr sz="2500">
              <a:solidFill>
                <a:srgbClr val="58595B"/>
              </a:solidFill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8595B"/>
              </a:buClr>
              <a:buSzPts val="2500"/>
              <a:buFont typeface="Arial"/>
              <a:buChar char="●"/>
            </a:pPr>
            <a:r>
              <a:rPr lang="it-IT" sz="2500">
                <a:solidFill>
                  <a:srgbClr val="58595B"/>
                </a:solidFill>
              </a:rPr>
              <a:t>Empatia, Negoziazione e Consenso</a:t>
            </a:r>
            <a:endParaRPr sz="2500">
              <a:solidFill>
                <a:srgbClr val="58595B"/>
              </a:solidFill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8595B"/>
              </a:buClr>
              <a:buSzPts val="2500"/>
              <a:buFont typeface="Arial"/>
              <a:buChar char="●"/>
            </a:pPr>
            <a:r>
              <a:rPr lang="it-IT" sz="2500">
                <a:solidFill>
                  <a:srgbClr val="58595B"/>
                </a:solidFill>
              </a:rPr>
              <a:t>fornire i recapiti del Centro Antiviolenza e dei servizi sociali di riferimento</a:t>
            </a:r>
            <a:endParaRPr sz="2500">
              <a:solidFill>
                <a:srgbClr val="58595B"/>
              </a:solidFill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8595B"/>
              </a:buClr>
              <a:buSzPts val="2500"/>
              <a:buFont typeface="Arial"/>
              <a:buChar char="●"/>
            </a:pPr>
            <a:r>
              <a:rPr lang="it-IT" sz="2500">
                <a:solidFill>
                  <a:srgbClr val="58595B"/>
                </a:solidFill>
              </a:rPr>
              <a:t>Appuntamento di Follow Up</a:t>
            </a:r>
            <a:endParaRPr sz="2500">
              <a:solidFill>
                <a:srgbClr val="58595B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g397facda6e5_1_33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28449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15</a:t>
            </a:fld>
            <a:endParaRPr/>
          </a:p>
        </p:txBody>
      </p:sp>
      <p:sp>
        <p:nvSpPr>
          <p:cNvPr id="175" name="Google Shape;175;g397facda6e5_1_33"/>
          <p:cNvSpPr txBox="1">
            <a:spLocks noGrp="1"/>
          </p:cNvSpPr>
          <p:nvPr>
            <p:ph type="title"/>
          </p:nvPr>
        </p:nvSpPr>
        <p:spPr>
          <a:xfrm>
            <a:off x="609600" y="322856"/>
            <a:ext cx="10972800" cy="8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58595B"/>
              </a:buClr>
              <a:buSzPts val="2400"/>
              <a:buFont typeface="Arial"/>
              <a:buNone/>
            </a:pPr>
            <a:r>
              <a:rPr lang="it-IT"/>
              <a:t>LA VALUTAZIONE DEL RISCHIO</a:t>
            </a:r>
            <a:endParaRPr/>
          </a:p>
        </p:txBody>
      </p:sp>
      <p:pic>
        <p:nvPicPr>
          <p:cNvPr id="176" name="Google Shape;176;g397facda6e5_1_3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818967" y="322856"/>
            <a:ext cx="1002913" cy="1002913"/>
          </a:xfrm>
          <a:prstGeom prst="rect">
            <a:avLst/>
          </a:prstGeom>
          <a:noFill/>
          <a:ln>
            <a:noFill/>
          </a:ln>
        </p:spPr>
      </p:pic>
      <p:sp>
        <p:nvSpPr>
          <p:cNvPr id="177" name="Google Shape;177;g397facda6e5_1_33"/>
          <p:cNvSpPr txBox="1"/>
          <p:nvPr/>
        </p:nvSpPr>
        <p:spPr>
          <a:xfrm>
            <a:off x="285375" y="2272028"/>
            <a:ext cx="10752000" cy="253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300">
                <a:solidFill>
                  <a:srgbClr val="58595B"/>
                </a:solidFill>
              </a:rPr>
              <a:t>″</a:t>
            </a:r>
            <a:r>
              <a:rPr lang="it-IT" sz="2300" i="1">
                <a:solidFill>
                  <a:srgbClr val="58595B"/>
                </a:solidFill>
              </a:rPr>
              <a:t>Gli organi statali devono adottare le necessarie misure legislative o di altro tipo per garantire che la valutazione del rischio di letalità, la gravità della situazione e il rischio di violenza ripetuta siano condotti </a:t>
            </a:r>
            <a:r>
              <a:rPr lang="it-IT" sz="2300" b="1" i="1">
                <a:solidFill>
                  <a:srgbClr val="58595B"/>
                </a:solidFill>
              </a:rPr>
              <a:t>da tutte le autorità competenti </a:t>
            </a:r>
            <a:r>
              <a:rPr lang="it-IT" sz="2300" i="1">
                <a:solidFill>
                  <a:srgbClr val="58595B"/>
                </a:solidFill>
              </a:rPr>
              <a:t>al fine di gestire il rischio e, se necessario, fornire una </a:t>
            </a:r>
            <a:r>
              <a:rPr lang="it-IT" sz="2300" b="1" i="1">
                <a:solidFill>
                  <a:srgbClr val="58595B"/>
                </a:solidFill>
              </a:rPr>
              <a:t>sicurezza coordinata</a:t>
            </a:r>
            <a:r>
              <a:rPr lang="it-IT" sz="2300" i="1">
                <a:solidFill>
                  <a:srgbClr val="58595B"/>
                </a:solidFill>
              </a:rPr>
              <a:t> e di supporto.</a:t>
            </a:r>
            <a:r>
              <a:rPr lang="it-IT" sz="2300">
                <a:solidFill>
                  <a:srgbClr val="58595B"/>
                </a:solidFill>
              </a:rPr>
              <a:t>″</a:t>
            </a:r>
            <a:endParaRPr sz="2300">
              <a:solidFill>
                <a:srgbClr val="58595B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100">
              <a:solidFill>
                <a:srgbClr val="58595B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900" i="1">
                <a:solidFill>
                  <a:srgbClr val="F28C00"/>
                </a:solidFill>
              </a:rPr>
              <a:t>Convenzione di Istanbul, art. 51</a:t>
            </a:r>
            <a:endParaRPr sz="2300" b="1">
              <a:solidFill>
                <a:srgbClr val="000000"/>
              </a:solidFill>
            </a:endParaRPr>
          </a:p>
        </p:txBody>
      </p:sp>
      <p:sp>
        <p:nvSpPr>
          <p:cNvPr id="178" name="Google Shape;178;g397facda6e5_1_33"/>
          <p:cNvSpPr txBox="1"/>
          <p:nvPr/>
        </p:nvSpPr>
        <p:spPr>
          <a:xfrm>
            <a:off x="2529201" y="5063862"/>
            <a:ext cx="9036600" cy="503400"/>
          </a:xfrm>
          <a:prstGeom prst="rect">
            <a:avLst/>
          </a:prstGeom>
          <a:solidFill>
            <a:srgbClr val="A64D79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300" i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BRIEF RISK ASSESSMENT FOR THE EMERGENCY DEPARTMENT e non solo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g397facda6e5_0_48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28449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16</a:t>
            </a:fld>
            <a:endParaRPr/>
          </a:p>
        </p:txBody>
      </p:sp>
      <p:sp>
        <p:nvSpPr>
          <p:cNvPr id="184" name="Google Shape;184;g397facda6e5_0_48"/>
          <p:cNvSpPr txBox="1">
            <a:spLocks noGrp="1"/>
          </p:cNvSpPr>
          <p:nvPr>
            <p:ph type="title"/>
          </p:nvPr>
        </p:nvSpPr>
        <p:spPr>
          <a:xfrm>
            <a:off x="609600" y="322856"/>
            <a:ext cx="10972800" cy="8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58595B"/>
              </a:buClr>
              <a:buSzPts val="2400"/>
              <a:buFont typeface="Arial"/>
              <a:buNone/>
            </a:pPr>
            <a:r>
              <a:rPr lang="it-IT"/>
              <a:t>Nella relazione con la donna</a:t>
            </a:r>
            <a:endParaRPr/>
          </a:p>
        </p:txBody>
      </p:sp>
      <p:pic>
        <p:nvPicPr>
          <p:cNvPr id="185" name="Google Shape;185;g397facda6e5_0_4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818967" y="322856"/>
            <a:ext cx="1002913" cy="1002913"/>
          </a:xfrm>
          <a:prstGeom prst="rect">
            <a:avLst/>
          </a:prstGeom>
          <a:noFill/>
          <a:ln>
            <a:noFill/>
          </a:ln>
        </p:spPr>
      </p:pic>
      <p:sp>
        <p:nvSpPr>
          <p:cNvPr id="186" name="Google Shape;186;g397facda6e5_0_48"/>
          <p:cNvSpPr txBox="1"/>
          <p:nvPr/>
        </p:nvSpPr>
        <p:spPr>
          <a:xfrm>
            <a:off x="592600" y="2506000"/>
            <a:ext cx="4617900" cy="420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marR="0" lvl="0" indent="-3429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8712"/>
              </a:buClr>
              <a:buSzPts val="1800"/>
              <a:buFont typeface="Arial"/>
              <a:buChar char="•"/>
            </a:pPr>
            <a:r>
              <a:rPr lang="it-IT" sz="1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La violenza che subisce non è colpa sua</a:t>
            </a:r>
            <a:endParaRPr sz="1800" b="0" i="0" u="none" strike="noStrike" cap="none">
              <a:solidFill>
                <a:srgbClr val="40404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42900" algn="just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78712"/>
              </a:buClr>
              <a:buSzPts val="1800"/>
              <a:buFont typeface="Arial"/>
              <a:buChar char="•"/>
            </a:pPr>
            <a:r>
              <a:rPr lang="it-IT" sz="1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La violenza non è mai giustificabile (condannarla sempre in modo esplicito)</a:t>
            </a:r>
            <a:endParaRPr sz="1800" b="0" i="0" u="none" strike="noStrike" cap="none">
              <a:solidFill>
                <a:srgbClr val="40404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42900" algn="just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78712"/>
              </a:buClr>
              <a:buSzPts val="1800"/>
              <a:buFont typeface="Arial"/>
              <a:buChar char="•"/>
            </a:pPr>
            <a:r>
              <a:rPr lang="it-IT" sz="1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Il momento della separazione è quello che la espone ad un maggior rischio di vita</a:t>
            </a:r>
            <a:endParaRPr sz="1800" b="0" i="0" u="none" strike="noStrike" cap="none">
              <a:solidFill>
                <a:srgbClr val="40404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42900" algn="just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78712"/>
              </a:buClr>
              <a:buSzPts val="1800"/>
              <a:buFont typeface="Arial"/>
              <a:buChar char="•"/>
            </a:pPr>
            <a:r>
              <a:rPr lang="it-IT" sz="1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Separarsi è una scelta difficile e coraggiosa</a:t>
            </a:r>
            <a:endParaRPr sz="1800" b="0" i="0" u="none" strike="noStrike" cap="none">
              <a:solidFill>
                <a:srgbClr val="40404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42900" algn="just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78712"/>
              </a:buClr>
              <a:buSzPts val="1800"/>
              <a:buFont typeface="Arial"/>
              <a:buChar char="•"/>
            </a:pPr>
            <a:r>
              <a:rPr lang="it-IT" sz="1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Fornire tutte le informazioni relative ai servizi presso i quali potrà rivolgersi per ricevere aiuto</a:t>
            </a:r>
            <a:endParaRPr sz="1100" b="0" i="0" u="none" strike="noStrike" cap="non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7" name="Google Shape;187;g397facda6e5_0_48"/>
          <p:cNvSpPr txBox="1"/>
          <p:nvPr/>
        </p:nvSpPr>
        <p:spPr>
          <a:xfrm>
            <a:off x="6086485" y="2659957"/>
            <a:ext cx="3615900" cy="3386400"/>
          </a:xfrm>
          <a:prstGeom prst="rect">
            <a:avLst/>
          </a:prstGeom>
          <a:solidFill>
            <a:srgbClr val="A64D79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marR="0" lvl="0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•"/>
            </a:pPr>
            <a:r>
              <a:rPr lang="it-IT" sz="2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Domandare alla donna cos’ha fatto per evitare la violenza</a:t>
            </a:r>
            <a:endParaRPr sz="20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556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•"/>
            </a:pPr>
            <a:r>
              <a:rPr lang="it-IT" sz="2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Giudicare le sue scelte e le sue azioni</a:t>
            </a:r>
            <a:endParaRPr sz="20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556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•"/>
            </a:pPr>
            <a:r>
              <a:rPr lang="it-IT" sz="2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Minimizzare la situazione di pericolo che racconta</a:t>
            </a:r>
            <a:endParaRPr sz="20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556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•"/>
            </a:pPr>
            <a:r>
              <a:rPr lang="it-IT" sz="2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Prendere delle scelte per lei (indurla a lasciare il marito o denunciarlo..)</a:t>
            </a:r>
            <a:endParaRPr sz="20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" name="Google Shape;188;g397facda6e5_0_48"/>
          <p:cNvSpPr txBox="1"/>
          <p:nvPr/>
        </p:nvSpPr>
        <p:spPr>
          <a:xfrm>
            <a:off x="648291" y="1785949"/>
            <a:ext cx="2032500" cy="38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it-IT" sz="1900" b="1">
                <a:solidFill>
                  <a:srgbClr val="741B47"/>
                </a:solidFill>
              </a:rPr>
              <a:t>R</a:t>
            </a:r>
            <a:r>
              <a:rPr lang="it-IT" sz="1900" b="1" i="0" u="none" strike="noStrike" cap="none">
                <a:solidFill>
                  <a:srgbClr val="741B47"/>
                </a:solidFill>
                <a:latin typeface="Arial"/>
                <a:ea typeface="Arial"/>
                <a:cs typeface="Arial"/>
                <a:sym typeface="Arial"/>
              </a:rPr>
              <a:t>icordarsi che</a:t>
            </a:r>
            <a:r>
              <a:rPr lang="it-IT" sz="1700" b="1">
                <a:solidFill>
                  <a:srgbClr val="741B47"/>
                </a:solidFill>
              </a:rPr>
              <a:t>:</a:t>
            </a:r>
            <a:endParaRPr sz="1700" b="0" i="0" u="none" strike="noStrike" cap="none">
              <a:solidFill>
                <a:srgbClr val="741B47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Google Shape;189;g397facda6e5_0_48"/>
          <p:cNvSpPr txBox="1"/>
          <p:nvPr/>
        </p:nvSpPr>
        <p:spPr>
          <a:xfrm>
            <a:off x="6086477" y="1773055"/>
            <a:ext cx="20325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it-IT" sz="2000" b="1">
                <a:solidFill>
                  <a:srgbClr val="741B47"/>
                </a:solidFill>
              </a:rPr>
              <a:t>Evitare di</a:t>
            </a:r>
            <a:r>
              <a:rPr lang="it-IT" sz="1800" b="1">
                <a:solidFill>
                  <a:srgbClr val="741B47"/>
                </a:solidFill>
              </a:rPr>
              <a:t>:</a:t>
            </a:r>
            <a:endParaRPr sz="1800" b="0" i="0" u="none" strike="noStrike" cap="none">
              <a:solidFill>
                <a:srgbClr val="741B47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>
          <a:extLst>
            <a:ext uri="{FF2B5EF4-FFF2-40B4-BE49-F238E27FC236}">
              <a16:creationId xmlns:a16="http://schemas.microsoft.com/office/drawing/2014/main" id="{0936B7C2-580B-C6A7-DEEE-1326398F6D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397facda6e5_1_17">
            <a:extLst>
              <a:ext uri="{FF2B5EF4-FFF2-40B4-BE49-F238E27FC236}">
                <a16:creationId xmlns:a16="http://schemas.microsoft.com/office/drawing/2014/main" id="{650452F2-6E81-5415-625B-EB03AEF51CE3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28449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17</a:t>
            </a:fld>
            <a:endParaRPr/>
          </a:p>
        </p:txBody>
      </p:sp>
      <p:sp>
        <p:nvSpPr>
          <p:cNvPr id="108" name="Google Shape;108;g397facda6e5_1_17">
            <a:extLst>
              <a:ext uri="{FF2B5EF4-FFF2-40B4-BE49-F238E27FC236}">
                <a16:creationId xmlns:a16="http://schemas.microsoft.com/office/drawing/2014/main" id="{2ADB9139-91E7-8538-5024-56B9DD2776E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00743" y="816428"/>
            <a:ext cx="11081657" cy="3809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>
              <a:buClr>
                <a:srgbClr val="58595B"/>
              </a:buClr>
              <a:buSzPts val="2400"/>
            </a:pPr>
            <a:r>
              <a:rPr lang="it-IT" b="1" dirty="0">
                <a:solidFill>
                  <a:srgbClr val="C00000"/>
                </a:solidFill>
                <a:latin typeface="Bodoni MT" panose="02070603080606020203" pitchFamily="18" charset="0"/>
                <a:cs typeface="Arial"/>
              </a:rPr>
              <a:t>Cosa significa «accogliere» in un Centro Antiviolenza </a:t>
            </a:r>
            <a:br>
              <a:rPr lang="it-IT" b="1" dirty="0">
                <a:solidFill>
                  <a:srgbClr val="C00000"/>
                </a:solidFill>
                <a:latin typeface="Bodoni MT" panose="02070603080606020203" pitchFamily="18" charset="0"/>
                <a:cs typeface="Arial"/>
              </a:rPr>
            </a:br>
            <a:endParaRPr dirty="0"/>
          </a:p>
        </p:txBody>
      </p:sp>
      <p:pic>
        <p:nvPicPr>
          <p:cNvPr id="109" name="Google Shape;109;g397facda6e5_1_17">
            <a:extLst>
              <a:ext uri="{FF2B5EF4-FFF2-40B4-BE49-F238E27FC236}">
                <a16:creationId xmlns:a16="http://schemas.microsoft.com/office/drawing/2014/main" id="{186F6119-404B-FD8F-A94A-4DF1E9CD8262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818967" y="322856"/>
            <a:ext cx="1002913" cy="1002913"/>
          </a:xfrm>
          <a:prstGeom prst="rect">
            <a:avLst/>
          </a:prstGeom>
          <a:noFill/>
          <a:ln>
            <a:noFill/>
          </a:ln>
        </p:spPr>
      </p:pic>
      <p:sp>
        <p:nvSpPr>
          <p:cNvPr id="110" name="Google Shape;110;g397facda6e5_1_17">
            <a:extLst>
              <a:ext uri="{FF2B5EF4-FFF2-40B4-BE49-F238E27FC236}">
                <a16:creationId xmlns:a16="http://schemas.microsoft.com/office/drawing/2014/main" id="{9838B2E3-B2E1-175F-07A0-53B17B0A8FF3}"/>
              </a:ext>
            </a:extLst>
          </p:cNvPr>
          <p:cNvSpPr txBox="1"/>
          <p:nvPr/>
        </p:nvSpPr>
        <p:spPr>
          <a:xfrm>
            <a:off x="261263" y="1197355"/>
            <a:ext cx="11059526" cy="50415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indent="-285750" defTabSz="584200">
              <a:lnSpc>
                <a:spcPct val="150000"/>
              </a:lnSpc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1800" dirty="0">
                <a:solidFill>
                  <a:srgbClr val="455A6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Ascolto senza giudizio</a:t>
            </a:r>
          </a:p>
          <a:p>
            <a:pPr marL="285750" indent="-285750" defTabSz="584200">
              <a:lnSpc>
                <a:spcPct val="150000"/>
              </a:lnSpc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1800" dirty="0">
                <a:solidFill>
                  <a:srgbClr val="455A6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Ricostruzione insieme alla donna della sua storia anche con l’aiuto della mediatrice culturale</a:t>
            </a:r>
          </a:p>
          <a:p>
            <a:pPr marL="285750" indent="-285750" defTabSz="584200">
              <a:lnSpc>
                <a:spcPct val="150000"/>
              </a:lnSpc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1800" dirty="0">
                <a:solidFill>
                  <a:srgbClr val="455A6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Valutazione e monitoraggio del rischio</a:t>
            </a:r>
          </a:p>
          <a:p>
            <a:pPr marL="285750" indent="-285750" defTabSz="584200">
              <a:lnSpc>
                <a:spcPct val="150000"/>
              </a:lnSpc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1800" dirty="0">
                <a:solidFill>
                  <a:srgbClr val="455A6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Definizione insieme alla donna del progetto di uscita dalla violenza e di ricostruzione delle autonomie</a:t>
            </a:r>
          </a:p>
          <a:p>
            <a:pPr marL="285750" indent="-285750" defTabSz="584200">
              <a:lnSpc>
                <a:spcPct val="150000"/>
              </a:lnSpc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1800" dirty="0">
                <a:solidFill>
                  <a:srgbClr val="455A6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Costruzione della rete interna (legali, psicologhe, esperte del lavoro) e esterna (sistema socio sanitario, sistema giudiziario…)</a:t>
            </a:r>
          </a:p>
          <a:p>
            <a:pPr marL="285750" indent="-285750" defTabSz="584200">
              <a:lnSpc>
                <a:spcPct val="150000"/>
              </a:lnSpc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1800" dirty="0">
                <a:solidFill>
                  <a:srgbClr val="455A6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Accompagnamenti</a:t>
            </a:r>
          </a:p>
          <a:p>
            <a:pPr marL="285750" indent="-285750" defTabSz="584200">
              <a:lnSpc>
                <a:spcPct val="150000"/>
              </a:lnSpc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1800" dirty="0">
                <a:solidFill>
                  <a:srgbClr val="455A6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Elaborazione del vissuto legato alla violenza</a:t>
            </a:r>
          </a:p>
          <a:p>
            <a:pPr marL="285750" indent="-285750" defTabSz="584200">
              <a:lnSpc>
                <a:spcPct val="150000"/>
              </a:lnSpc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1800" dirty="0">
                <a:solidFill>
                  <a:srgbClr val="455A6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Elaborazione del trauma</a:t>
            </a:r>
          </a:p>
          <a:p>
            <a:pPr marL="285750" indent="-285750" defTabSz="584200">
              <a:lnSpc>
                <a:spcPct val="150000"/>
              </a:lnSpc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1800" dirty="0">
                <a:solidFill>
                  <a:srgbClr val="455A6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Percorso di empowerment: favorire la riemersione delle risorse personali, competenze, </a:t>
            </a:r>
            <a:br>
              <a:rPr lang="it-IT" sz="1800" dirty="0">
                <a:solidFill>
                  <a:srgbClr val="455A6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it-IT" sz="1800" dirty="0">
                <a:solidFill>
                  <a:srgbClr val="455A6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capacità, forza, energia vitale, drenate dal vissuto legato alla violenza.</a:t>
            </a:r>
          </a:p>
        </p:txBody>
      </p:sp>
    </p:spTree>
    <p:extLst>
      <p:ext uri="{BB962C8B-B14F-4D97-AF65-F5344CB8AC3E}">
        <p14:creationId xmlns:p14="http://schemas.microsoft.com/office/powerpoint/2010/main" val="14562352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>
          <a:extLst>
            <a:ext uri="{FF2B5EF4-FFF2-40B4-BE49-F238E27FC236}">
              <a16:creationId xmlns:a16="http://schemas.microsoft.com/office/drawing/2014/main" id="{171EFD9E-AD26-443A-AC9B-CF3DF4C42F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397facda6e5_1_17">
            <a:extLst>
              <a:ext uri="{FF2B5EF4-FFF2-40B4-BE49-F238E27FC236}">
                <a16:creationId xmlns:a16="http://schemas.microsoft.com/office/drawing/2014/main" id="{CC2CBBDD-8531-BAC0-B668-89D63FE821B6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28449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18</a:t>
            </a:fld>
            <a:endParaRPr/>
          </a:p>
        </p:txBody>
      </p:sp>
      <p:sp>
        <p:nvSpPr>
          <p:cNvPr id="108" name="Google Shape;108;g397facda6e5_1_17">
            <a:extLst>
              <a:ext uri="{FF2B5EF4-FFF2-40B4-BE49-F238E27FC236}">
                <a16:creationId xmlns:a16="http://schemas.microsoft.com/office/drawing/2014/main" id="{D9D5DB94-0790-E22C-FD17-9531232AAEF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76943" y="1001486"/>
            <a:ext cx="11005457" cy="1958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>
              <a:buClr>
                <a:srgbClr val="58595B"/>
              </a:buClr>
              <a:buSzPts val="2400"/>
            </a:pPr>
            <a:r>
              <a:rPr lang="it-IT" b="1" dirty="0">
                <a:solidFill>
                  <a:srgbClr val="C00000"/>
                </a:solidFill>
                <a:latin typeface="Bodoni MT" panose="02070603080606020203" pitchFamily="18" charset="0"/>
                <a:cs typeface="Arial"/>
              </a:rPr>
              <a:t>METODOLOGIA</a:t>
            </a:r>
            <a:br>
              <a:rPr lang="it-IT" b="1" dirty="0">
                <a:solidFill>
                  <a:srgbClr val="C00000"/>
                </a:solidFill>
                <a:latin typeface="Bodoni MT" panose="02070603080606020203" pitchFamily="18" charset="0"/>
                <a:cs typeface="Arial"/>
              </a:rPr>
            </a:br>
            <a:endParaRPr dirty="0"/>
          </a:p>
        </p:txBody>
      </p:sp>
      <p:pic>
        <p:nvPicPr>
          <p:cNvPr id="109" name="Google Shape;109;g397facda6e5_1_17">
            <a:extLst>
              <a:ext uri="{FF2B5EF4-FFF2-40B4-BE49-F238E27FC236}">
                <a16:creationId xmlns:a16="http://schemas.microsoft.com/office/drawing/2014/main" id="{72F1DAF6-F0D7-22F4-54C0-E1ACC4CC7E3B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818967" y="322856"/>
            <a:ext cx="1002913" cy="1002913"/>
          </a:xfrm>
          <a:prstGeom prst="rect">
            <a:avLst/>
          </a:prstGeom>
          <a:noFill/>
          <a:ln>
            <a:noFill/>
          </a:ln>
        </p:spPr>
      </p:pic>
      <p:sp>
        <p:nvSpPr>
          <p:cNvPr id="110" name="Google Shape;110;g397facda6e5_1_17">
            <a:extLst>
              <a:ext uri="{FF2B5EF4-FFF2-40B4-BE49-F238E27FC236}">
                <a16:creationId xmlns:a16="http://schemas.microsoft.com/office/drawing/2014/main" id="{787E09E2-A11F-AC17-DE4F-E2EB38910364}"/>
              </a:ext>
            </a:extLst>
          </p:cNvPr>
          <p:cNvSpPr txBox="1"/>
          <p:nvPr/>
        </p:nvSpPr>
        <p:spPr>
          <a:xfrm>
            <a:off x="414289" y="1612583"/>
            <a:ext cx="10906500" cy="462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indent="-285750" defTabSz="584200">
              <a:lnSpc>
                <a:spcPct val="150000"/>
              </a:lnSpc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400" dirty="0">
                <a:solidFill>
                  <a:srgbClr val="455A6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Segretezza e anonimato</a:t>
            </a:r>
          </a:p>
          <a:p>
            <a:pPr marL="285750" indent="-285750" defTabSz="584200">
              <a:lnSpc>
                <a:spcPct val="150000"/>
              </a:lnSpc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400" dirty="0">
                <a:solidFill>
                  <a:srgbClr val="455A6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Nessun giudizio</a:t>
            </a:r>
          </a:p>
          <a:p>
            <a:pPr marL="285750" indent="-285750" defTabSz="584200">
              <a:lnSpc>
                <a:spcPct val="150000"/>
              </a:lnSpc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400" dirty="0">
                <a:solidFill>
                  <a:srgbClr val="455A6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Ascolto profondo </a:t>
            </a:r>
          </a:p>
          <a:p>
            <a:pPr marL="285750" indent="-285750" defTabSz="584200">
              <a:lnSpc>
                <a:spcPct val="150000"/>
              </a:lnSpc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400" dirty="0">
                <a:solidFill>
                  <a:srgbClr val="455A6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Libertà di scelta</a:t>
            </a:r>
          </a:p>
          <a:p>
            <a:pPr marL="285750" indent="-285750" defTabSz="584200">
              <a:lnSpc>
                <a:spcPct val="150000"/>
              </a:lnSpc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400" dirty="0">
                <a:solidFill>
                  <a:srgbClr val="455A6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Nessun obbligo di denuncia o segnalazione </a:t>
            </a:r>
          </a:p>
          <a:p>
            <a:pPr marL="285750" indent="-285750" defTabSz="584200">
              <a:lnSpc>
                <a:spcPct val="150000"/>
              </a:lnSpc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400" dirty="0">
                <a:solidFill>
                  <a:srgbClr val="455A6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Valutazione del rischio Rispetto dei tempi della donna</a:t>
            </a:r>
          </a:p>
          <a:p>
            <a:pPr marL="285750" indent="-285750" defTabSz="584200">
              <a:lnSpc>
                <a:spcPct val="150000"/>
              </a:lnSpc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400" dirty="0">
                <a:solidFill>
                  <a:srgbClr val="455A6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Partire da quello che ci porta la donna</a:t>
            </a:r>
          </a:p>
          <a:p>
            <a:pPr defTabSz="192871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2400" dirty="0">
              <a:latin typeface="Arial" pitchFamily="34"/>
              <a:cs typeface="Arial" pitchFamily="34"/>
            </a:endParaRPr>
          </a:p>
          <a:p>
            <a:pPr marL="457200" lvl="0" indent="-3492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8595B"/>
              </a:buClr>
              <a:buSzPts val="1900"/>
              <a:buChar char="●"/>
            </a:pPr>
            <a:endParaRPr sz="1900" b="1" dirty="0">
              <a:solidFill>
                <a:srgbClr val="58595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36755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>
          <a:extLst>
            <a:ext uri="{FF2B5EF4-FFF2-40B4-BE49-F238E27FC236}">
              <a16:creationId xmlns:a16="http://schemas.microsoft.com/office/drawing/2014/main" id="{C01AB0F0-C165-5D9E-2619-0DB8AC8453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397facda6e5_1_17">
            <a:extLst>
              <a:ext uri="{FF2B5EF4-FFF2-40B4-BE49-F238E27FC236}">
                <a16:creationId xmlns:a16="http://schemas.microsoft.com/office/drawing/2014/main" id="{25C26F43-BFB3-FB96-EF29-96E11D7A97E7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28449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19</a:t>
            </a:fld>
            <a:endParaRPr/>
          </a:p>
        </p:txBody>
      </p:sp>
      <p:sp>
        <p:nvSpPr>
          <p:cNvPr id="108" name="Google Shape;108;g397facda6e5_1_17">
            <a:extLst>
              <a:ext uri="{FF2B5EF4-FFF2-40B4-BE49-F238E27FC236}">
                <a16:creationId xmlns:a16="http://schemas.microsoft.com/office/drawing/2014/main" id="{BD57127F-4725-1DE9-9EDF-E393156B8FE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600" y="322856"/>
            <a:ext cx="10972800" cy="8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>
              <a:buClr>
                <a:srgbClr val="58595B"/>
              </a:buClr>
              <a:buSzPts val="2400"/>
            </a:pPr>
            <a:r>
              <a:rPr lang="it-IT" b="1" dirty="0">
                <a:solidFill>
                  <a:srgbClr val="C00000"/>
                </a:solidFill>
                <a:latin typeface="Bodoni MT" panose="02070603080606020203" pitchFamily="18" charset="0"/>
                <a:cs typeface="Arial"/>
              </a:rPr>
              <a:t>Come fare da ponte</a:t>
            </a:r>
            <a:br>
              <a:rPr lang="it-IT" b="1" dirty="0">
                <a:solidFill>
                  <a:srgbClr val="C00000"/>
                </a:solidFill>
                <a:latin typeface="Bodoni MT" panose="02070603080606020203" pitchFamily="18" charset="0"/>
                <a:cs typeface="Arial"/>
              </a:rPr>
            </a:br>
            <a:endParaRPr dirty="0"/>
          </a:p>
        </p:txBody>
      </p:sp>
      <p:pic>
        <p:nvPicPr>
          <p:cNvPr id="109" name="Google Shape;109;g397facda6e5_1_17">
            <a:extLst>
              <a:ext uri="{FF2B5EF4-FFF2-40B4-BE49-F238E27FC236}">
                <a16:creationId xmlns:a16="http://schemas.microsoft.com/office/drawing/2014/main" id="{814BA947-5114-0DE0-4DD3-4C1BF8133FF4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818967" y="322856"/>
            <a:ext cx="1002913" cy="1002913"/>
          </a:xfrm>
          <a:prstGeom prst="rect">
            <a:avLst/>
          </a:prstGeom>
          <a:noFill/>
          <a:ln>
            <a:noFill/>
          </a:ln>
        </p:spPr>
      </p:pic>
      <p:sp>
        <p:nvSpPr>
          <p:cNvPr id="110" name="Google Shape;110;g397facda6e5_1_17">
            <a:extLst>
              <a:ext uri="{FF2B5EF4-FFF2-40B4-BE49-F238E27FC236}">
                <a16:creationId xmlns:a16="http://schemas.microsoft.com/office/drawing/2014/main" id="{00295ED5-1FDD-5E0F-E598-E9CA2EA47D0E}"/>
              </a:ext>
            </a:extLst>
          </p:cNvPr>
          <p:cNvSpPr txBox="1"/>
          <p:nvPr/>
        </p:nvSpPr>
        <p:spPr>
          <a:xfrm>
            <a:off x="370120" y="936171"/>
            <a:ext cx="10950669" cy="5302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42900" indent="-342900" algn="just" defTabSz="584200" hangingPunct="0">
              <a:lnSpc>
                <a:spcPct val="150000"/>
              </a:lnSpc>
              <a:buClrTx/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rgbClr val="455A6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Helvetica Neue"/>
              </a:rPr>
              <a:t>Non pensare al classico «invio» ma attivarsi affinché la donna possa fare un accesso al </a:t>
            </a:r>
            <a:r>
              <a:rPr lang="it-IT" sz="2000" dirty="0" err="1">
                <a:solidFill>
                  <a:srgbClr val="455A6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Helvetica Neue"/>
              </a:rPr>
              <a:t>cav</a:t>
            </a:r>
            <a:r>
              <a:rPr lang="it-IT" sz="2000" dirty="0">
                <a:solidFill>
                  <a:srgbClr val="455A6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Helvetica Neue"/>
              </a:rPr>
              <a:t> il più possibile autonomo/scelto/nel rispetto dei suoi tempi;</a:t>
            </a:r>
          </a:p>
          <a:p>
            <a:pPr marL="342900" indent="-342900" algn="just" defTabSz="584200" hangingPunct="0">
              <a:lnSpc>
                <a:spcPct val="150000"/>
              </a:lnSpc>
              <a:buClrTx/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rgbClr val="455A6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Per aiutarla: descrivere il </a:t>
            </a:r>
            <a:r>
              <a:rPr lang="it-IT" sz="2000" dirty="0" err="1">
                <a:solidFill>
                  <a:srgbClr val="455A6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cav</a:t>
            </a:r>
            <a:r>
              <a:rPr lang="it-IT" sz="2000" dirty="0">
                <a:solidFill>
                  <a:srgbClr val="455A6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come uno spazio di sole donne; non è un «ufficio» come gli altri- distinguere dalle istituzioni verso cui nutre diffidenza/paura;</a:t>
            </a:r>
          </a:p>
          <a:p>
            <a:pPr marL="342900" indent="-342900" algn="just" defTabSz="584200" hangingPunct="0">
              <a:lnSpc>
                <a:spcPct val="150000"/>
              </a:lnSpc>
              <a:buClrTx/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rgbClr val="455A6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Helvetica Neue"/>
              </a:rPr>
              <a:t>Sottolineare che lavoriamo in anonimato e che quello che lei racconterà non verrà riferito a nessuno;</a:t>
            </a:r>
          </a:p>
          <a:p>
            <a:pPr marL="342900" indent="-342900" algn="just" defTabSz="584200" hangingPunct="0">
              <a:lnSpc>
                <a:spcPct val="150000"/>
              </a:lnSpc>
              <a:buClrTx/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rgbClr val="455A6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Comunicare che il </a:t>
            </a:r>
            <a:r>
              <a:rPr lang="it-IT" sz="2000" dirty="0" err="1">
                <a:solidFill>
                  <a:srgbClr val="455A6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cav</a:t>
            </a:r>
            <a:r>
              <a:rPr lang="it-IT" sz="2000" dirty="0">
                <a:solidFill>
                  <a:srgbClr val="455A6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può aiutarla a gestire il disagio che sente: paura, stress, preoccupazione, rabbia, tristezza);</a:t>
            </a:r>
          </a:p>
          <a:p>
            <a:pPr marL="342900" indent="-342900" algn="just" defTabSz="584200" hangingPunct="0">
              <a:lnSpc>
                <a:spcPct val="150000"/>
              </a:lnSpc>
              <a:buClrTx/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rgbClr val="455A6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Comunicare che possiamo aiutarla a sentirsi più al sicuro/proteggersi;</a:t>
            </a:r>
          </a:p>
          <a:p>
            <a:pPr algn="just" defTabSz="584200" hangingPunct="0">
              <a:lnSpc>
                <a:spcPct val="150000"/>
              </a:lnSpc>
              <a:buClrTx/>
            </a:pPr>
            <a:r>
              <a:rPr lang="it-IT" sz="2000" dirty="0">
                <a:solidFill>
                  <a:srgbClr val="455A6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Fasi aiutare dal centro antiviolenza per la lettura dei segnali.</a:t>
            </a:r>
          </a:p>
        </p:txBody>
      </p:sp>
    </p:spTree>
    <p:extLst>
      <p:ext uri="{BB962C8B-B14F-4D97-AF65-F5344CB8AC3E}">
        <p14:creationId xmlns:p14="http://schemas.microsoft.com/office/powerpoint/2010/main" val="29873472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>
          <a:extLst>
            <a:ext uri="{FF2B5EF4-FFF2-40B4-BE49-F238E27FC236}">
              <a16:creationId xmlns:a16="http://schemas.microsoft.com/office/drawing/2014/main" id="{2F2C1AE6-5B9A-6C7D-7EE6-1C1FBA9CB5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397facda6e5_1_17">
            <a:extLst>
              <a:ext uri="{FF2B5EF4-FFF2-40B4-BE49-F238E27FC236}">
                <a16:creationId xmlns:a16="http://schemas.microsoft.com/office/drawing/2014/main" id="{2AA795C2-4E98-82E2-5ADA-DBFF9E1A2EF8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28449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2</a:t>
            </a:fld>
            <a:endParaRPr/>
          </a:p>
        </p:txBody>
      </p:sp>
      <p:sp>
        <p:nvSpPr>
          <p:cNvPr id="108" name="Google Shape;108;g397facda6e5_1_17">
            <a:extLst>
              <a:ext uri="{FF2B5EF4-FFF2-40B4-BE49-F238E27FC236}">
                <a16:creationId xmlns:a16="http://schemas.microsoft.com/office/drawing/2014/main" id="{54731A46-4875-2A95-B358-683DF0499DE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600" y="322856"/>
            <a:ext cx="10972800" cy="8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>
              <a:buClr>
                <a:srgbClr val="58595B"/>
              </a:buClr>
              <a:buSzPts val="2400"/>
            </a:pPr>
            <a:r>
              <a:rPr lang="it-IT" altLang="it-IT" b="1" dirty="0">
                <a:solidFill>
                  <a:srgbClr val="C00000"/>
                </a:solidFill>
                <a:latin typeface="Bodoni MT" panose="02070603080606020203" pitchFamily="18" charset="0"/>
                <a:cs typeface="Arial"/>
                <a:sym typeface="Open Sans" panose="020B0606030504020204" pitchFamily="34" charset="0"/>
              </a:rPr>
              <a:t>La violenza maschile sulle donne: definizione</a:t>
            </a:r>
            <a:br>
              <a:rPr lang="it-IT" altLang="it-IT" b="1" dirty="0">
                <a:solidFill>
                  <a:srgbClr val="C00000"/>
                </a:solidFill>
                <a:latin typeface="Bodoni MT" panose="02070603080606020203" pitchFamily="18" charset="0"/>
                <a:cs typeface="Arial"/>
                <a:sym typeface="Open Sans" panose="020B0606030504020204" pitchFamily="34" charset="0"/>
              </a:rPr>
            </a:br>
            <a:endParaRPr dirty="0"/>
          </a:p>
        </p:txBody>
      </p:sp>
      <p:pic>
        <p:nvPicPr>
          <p:cNvPr id="109" name="Google Shape;109;g397facda6e5_1_17">
            <a:extLst>
              <a:ext uri="{FF2B5EF4-FFF2-40B4-BE49-F238E27FC236}">
                <a16:creationId xmlns:a16="http://schemas.microsoft.com/office/drawing/2014/main" id="{DDA70098-70A4-8696-DEEF-FD2AA11EEBFE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818967" y="322856"/>
            <a:ext cx="1002913" cy="1002913"/>
          </a:xfrm>
          <a:prstGeom prst="rect">
            <a:avLst/>
          </a:prstGeom>
          <a:noFill/>
          <a:ln>
            <a:noFill/>
          </a:ln>
        </p:spPr>
      </p:pic>
      <p:sp>
        <p:nvSpPr>
          <p:cNvPr id="110" name="Google Shape;110;g397facda6e5_1_17">
            <a:extLst>
              <a:ext uri="{FF2B5EF4-FFF2-40B4-BE49-F238E27FC236}">
                <a16:creationId xmlns:a16="http://schemas.microsoft.com/office/drawing/2014/main" id="{C3016245-F87C-E60C-D682-5B2F396CFC5E}"/>
              </a:ext>
            </a:extLst>
          </p:cNvPr>
          <p:cNvSpPr txBox="1"/>
          <p:nvPr/>
        </p:nvSpPr>
        <p:spPr>
          <a:xfrm>
            <a:off x="370120" y="1197353"/>
            <a:ext cx="10950669" cy="50415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92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8595B"/>
              </a:buClr>
              <a:buSzPts val="1900"/>
              <a:buChar char="●"/>
            </a:pPr>
            <a:endParaRPr sz="1900" b="1" dirty="0">
              <a:solidFill>
                <a:srgbClr val="58595B"/>
              </a:solidFill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6E05251F-C1D2-31C6-3B82-7D298F07951F}"/>
              </a:ext>
            </a:extLst>
          </p:cNvPr>
          <p:cNvSpPr txBox="1"/>
          <p:nvPr/>
        </p:nvSpPr>
        <p:spPr>
          <a:xfrm>
            <a:off x="871211" y="1197353"/>
            <a:ext cx="10449578" cy="36625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defTabSz="914378">
              <a:buSzPts val="1100"/>
            </a:pPr>
            <a:r>
              <a:rPr lang="it-IT" sz="2800" dirty="0">
                <a:solidFill>
                  <a:srgbClr val="455A6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La violenza fatta alle donne designa tutti gli atti di violenza fondati sull’appartenenza al sesso femminile, che causano o sono suscettibili di causare alle donne danno o delle sofferenze fisiche, sessuali, psicologiche e che comprendono la minaccia di tali atti, la coercizione o la privazione arbitraria della libertà, sia nella vita pubblica che in quella privata».</a:t>
            </a:r>
          </a:p>
          <a:p>
            <a:pPr defTabSz="914378">
              <a:buSzPts val="1100"/>
            </a:pPr>
            <a:endParaRPr lang="it-IT" sz="2400" dirty="0">
              <a:solidFill>
                <a:srgbClr val="455A64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defTabSz="914378">
              <a:buSzPts val="1100"/>
            </a:pPr>
            <a:r>
              <a:rPr lang="it-IT" sz="2000" dirty="0">
                <a:solidFill>
                  <a:srgbClr val="455A6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Dichiarazione dell’ONU sull’eliminazione della violenza contro le donne, 1993.</a:t>
            </a:r>
          </a:p>
          <a:p>
            <a:pPr defTabSz="914378">
              <a:buSzPts val="1100"/>
            </a:pPr>
            <a:r>
              <a:rPr lang="it-IT" sz="2000" dirty="0">
                <a:solidFill>
                  <a:srgbClr val="455A6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Art.3 Convenzione di Istanbul</a:t>
            </a:r>
          </a:p>
        </p:txBody>
      </p:sp>
    </p:spTree>
    <p:extLst>
      <p:ext uri="{BB962C8B-B14F-4D97-AF65-F5344CB8AC3E}">
        <p14:creationId xmlns:p14="http://schemas.microsoft.com/office/powerpoint/2010/main" val="38863388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>
          <a:extLst>
            <a:ext uri="{FF2B5EF4-FFF2-40B4-BE49-F238E27FC236}">
              <a16:creationId xmlns:a16="http://schemas.microsoft.com/office/drawing/2014/main" id="{392193E8-F4EF-4D90-315F-E1A1AB0C2B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397facda6e5_1_17">
            <a:extLst>
              <a:ext uri="{FF2B5EF4-FFF2-40B4-BE49-F238E27FC236}">
                <a16:creationId xmlns:a16="http://schemas.microsoft.com/office/drawing/2014/main" id="{49DA1A33-8C43-F99B-A8E5-E50D05ECFBEA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28449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20</a:t>
            </a:fld>
            <a:endParaRPr/>
          </a:p>
        </p:txBody>
      </p:sp>
      <p:sp>
        <p:nvSpPr>
          <p:cNvPr id="108" name="Google Shape;108;g397facda6e5_1_17">
            <a:extLst>
              <a:ext uri="{FF2B5EF4-FFF2-40B4-BE49-F238E27FC236}">
                <a16:creationId xmlns:a16="http://schemas.microsoft.com/office/drawing/2014/main" id="{A4E9473D-C525-4FE1-7E80-C4D8BA9ED95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600" y="322856"/>
            <a:ext cx="10972800" cy="8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>
              <a:buClr>
                <a:srgbClr val="58595B"/>
              </a:buClr>
              <a:buSzPts val="2400"/>
            </a:pPr>
            <a:r>
              <a:rPr lang="it-IT" b="1" dirty="0">
                <a:solidFill>
                  <a:srgbClr val="C00000"/>
                </a:solidFill>
                <a:latin typeface="Bodoni MT" panose="02070603080606020203" pitchFamily="18" charset="0"/>
                <a:cs typeface="Arial"/>
              </a:rPr>
              <a:t>Come fare da ponte</a:t>
            </a:r>
            <a:br>
              <a:rPr lang="it-IT" b="1" dirty="0">
                <a:solidFill>
                  <a:srgbClr val="C00000"/>
                </a:solidFill>
                <a:latin typeface="Bodoni MT" panose="02070603080606020203" pitchFamily="18" charset="0"/>
                <a:cs typeface="Arial"/>
              </a:rPr>
            </a:br>
            <a:endParaRPr dirty="0"/>
          </a:p>
        </p:txBody>
      </p:sp>
      <p:pic>
        <p:nvPicPr>
          <p:cNvPr id="109" name="Google Shape;109;g397facda6e5_1_17">
            <a:extLst>
              <a:ext uri="{FF2B5EF4-FFF2-40B4-BE49-F238E27FC236}">
                <a16:creationId xmlns:a16="http://schemas.microsoft.com/office/drawing/2014/main" id="{20E8F3AB-69FB-0CF7-48A8-00BAC2F3DFF2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818967" y="322856"/>
            <a:ext cx="1002913" cy="1002913"/>
          </a:xfrm>
          <a:prstGeom prst="rect">
            <a:avLst/>
          </a:prstGeom>
          <a:noFill/>
          <a:ln>
            <a:noFill/>
          </a:ln>
        </p:spPr>
      </p:pic>
      <p:sp>
        <p:nvSpPr>
          <p:cNvPr id="110" name="Google Shape;110;g397facda6e5_1_17">
            <a:extLst>
              <a:ext uri="{FF2B5EF4-FFF2-40B4-BE49-F238E27FC236}">
                <a16:creationId xmlns:a16="http://schemas.microsoft.com/office/drawing/2014/main" id="{9AFE5565-4ADC-2790-59E0-1F2CF8B486A3}"/>
              </a:ext>
            </a:extLst>
          </p:cNvPr>
          <p:cNvSpPr txBox="1"/>
          <p:nvPr/>
        </p:nvSpPr>
        <p:spPr>
          <a:xfrm>
            <a:off x="370120" y="936171"/>
            <a:ext cx="10950669" cy="5302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42900" indent="-342900" algn="just" defTabSz="584200" hangingPunct="0">
              <a:lnSpc>
                <a:spcPct val="150000"/>
              </a:lnSpc>
              <a:buClrTx/>
              <a:buFont typeface="Arial" panose="020B0604020202020204" pitchFamily="34" charset="0"/>
              <a:buChar char="•"/>
            </a:pPr>
            <a:r>
              <a:rPr lang="it-IT" sz="2000">
                <a:solidFill>
                  <a:srgbClr val="455A6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Helvetica Neue"/>
              </a:rPr>
              <a:t>Non pensare al classico «invio» ma attivarsi affinché la donna possa fare un accesso al cav il più possibile autonomo/scelto/nel rispetto dei suoi tempi;</a:t>
            </a:r>
          </a:p>
          <a:p>
            <a:pPr marL="342900" indent="-342900" algn="just" defTabSz="584200" hangingPunct="0">
              <a:lnSpc>
                <a:spcPct val="150000"/>
              </a:lnSpc>
              <a:buClrTx/>
              <a:buFont typeface="Arial" panose="020B0604020202020204" pitchFamily="34" charset="0"/>
              <a:buChar char="•"/>
            </a:pPr>
            <a:r>
              <a:rPr lang="it-IT" sz="2000">
                <a:solidFill>
                  <a:srgbClr val="455A6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Per aiutarla: descrivere il cav come uno spazio di sole donne; non è un «ufficio» come gli altri- distinguere dalle istituzioni verso cui nutre diffidenza/paura;</a:t>
            </a:r>
          </a:p>
          <a:p>
            <a:pPr marL="342900" indent="-342900" algn="just" defTabSz="584200" hangingPunct="0">
              <a:lnSpc>
                <a:spcPct val="150000"/>
              </a:lnSpc>
              <a:buClrTx/>
              <a:buFont typeface="Arial" panose="020B0604020202020204" pitchFamily="34" charset="0"/>
              <a:buChar char="•"/>
            </a:pPr>
            <a:r>
              <a:rPr lang="it-IT" sz="2000">
                <a:solidFill>
                  <a:srgbClr val="455A6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Helvetica Neue"/>
              </a:rPr>
              <a:t>Sottolineare che lavoriamo in anonimato e che quello che lei racconterà non verrà riferito a nessuno;</a:t>
            </a:r>
          </a:p>
          <a:p>
            <a:pPr marL="342900" indent="-342900" algn="just" defTabSz="584200" hangingPunct="0">
              <a:lnSpc>
                <a:spcPct val="150000"/>
              </a:lnSpc>
              <a:buClrTx/>
              <a:buFont typeface="Arial" panose="020B0604020202020204" pitchFamily="34" charset="0"/>
              <a:buChar char="•"/>
            </a:pPr>
            <a:r>
              <a:rPr lang="it-IT" sz="2000">
                <a:solidFill>
                  <a:srgbClr val="455A6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Comunicare che il cav può aiutarla a gestire il disagio che sente: paura, stress, preoccupazione, rabbia, tristezza);</a:t>
            </a:r>
          </a:p>
          <a:p>
            <a:pPr marL="342900" indent="-342900" algn="just" defTabSz="584200" hangingPunct="0">
              <a:lnSpc>
                <a:spcPct val="150000"/>
              </a:lnSpc>
              <a:buClrTx/>
              <a:buFont typeface="Arial" panose="020B0604020202020204" pitchFamily="34" charset="0"/>
              <a:buChar char="•"/>
            </a:pPr>
            <a:r>
              <a:rPr lang="it-IT" sz="2000">
                <a:solidFill>
                  <a:srgbClr val="455A6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Comunicare che possiamo aiutarla a sentirsi più al sicuro/proteggersi;</a:t>
            </a:r>
          </a:p>
          <a:p>
            <a:pPr algn="just" defTabSz="584200" hangingPunct="0">
              <a:lnSpc>
                <a:spcPct val="150000"/>
              </a:lnSpc>
              <a:buClrTx/>
            </a:pPr>
            <a:r>
              <a:rPr lang="it-IT" sz="2000">
                <a:solidFill>
                  <a:srgbClr val="455A6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Fasi aiutare dal centro antiviolenza per la lettura dei segnali.</a:t>
            </a:r>
            <a:endParaRPr lang="it-IT" sz="2000" dirty="0">
              <a:solidFill>
                <a:srgbClr val="455A64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68203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DCACB"/>
        </a:solidFill>
        <a:effectLst/>
      </p:bgPr>
    </p:bg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" name="Google Shape;194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828272" y="2485577"/>
            <a:ext cx="4535671" cy="4535671"/>
          </a:xfrm>
          <a:prstGeom prst="rect">
            <a:avLst/>
          </a:prstGeom>
          <a:noFill/>
          <a:ln>
            <a:noFill/>
          </a:ln>
        </p:spPr>
      </p:pic>
      <p:sp>
        <p:nvSpPr>
          <p:cNvPr id="195" name="Google Shape;195;p4"/>
          <p:cNvSpPr txBox="1"/>
          <p:nvPr/>
        </p:nvSpPr>
        <p:spPr>
          <a:xfrm>
            <a:off x="2318378" y="1337803"/>
            <a:ext cx="7555461" cy="923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50" tIns="45700" rIns="22850" bIns="457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5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Grazie per l’attenzione! </a:t>
            </a:r>
            <a:endParaRPr sz="5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>
          <a:extLst>
            <a:ext uri="{FF2B5EF4-FFF2-40B4-BE49-F238E27FC236}">
              <a16:creationId xmlns:a16="http://schemas.microsoft.com/office/drawing/2014/main" id="{32C637EA-D03B-2AF5-E053-06176DEBA3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397facda6e5_1_17">
            <a:extLst>
              <a:ext uri="{FF2B5EF4-FFF2-40B4-BE49-F238E27FC236}">
                <a16:creationId xmlns:a16="http://schemas.microsoft.com/office/drawing/2014/main" id="{01394426-C66B-B5D8-4914-E16013979044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28449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22</a:t>
            </a:fld>
            <a:endParaRPr/>
          </a:p>
        </p:txBody>
      </p:sp>
      <p:sp>
        <p:nvSpPr>
          <p:cNvPr id="108" name="Google Shape;108;g397facda6e5_1_17">
            <a:extLst>
              <a:ext uri="{FF2B5EF4-FFF2-40B4-BE49-F238E27FC236}">
                <a16:creationId xmlns:a16="http://schemas.microsoft.com/office/drawing/2014/main" id="{7048D478-A1A5-B9A1-C54A-7468142A9DB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600" y="322856"/>
            <a:ext cx="10972800" cy="8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58595B"/>
              </a:buClr>
              <a:buSzPts val="2400"/>
              <a:buFont typeface="Arial"/>
              <a:buNone/>
            </a:pPr>
            <a:endParaRPr dirty="0"/>
          </a:p>
        </p:txBody>
      </p:sp>
      <p:pic>
        <p:nvPicPr>
          <p:cNvPr id="109" name="Google Shape;109;g397facda6e5_1_17">
            <a:extLst>
              <a:ext uri="{FF2B5EF4-FFF2-40B4-BE49-F238E27FC236}">
                <a16:creationId xmlns:a16="http://schemas.microsoft.com/office/drawing/2014/main" id="{A0CB856A-495A-3E73-26B1-B24C566DFF35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818967" y="322856"/>
            <a:ext cx="1002913" cy="1002913"/>
          </a:xfrm>
          <a:prstGeom prst="rect">
            <a:avLst/>
          </a:prstGeom>
          <a:noFill/>
          <a:ln>
            <a:noFill/>
          </a:ln>
        </p:spPr>
      </p:pic>
      <p:sp>
        <p:nvSpPr>
          <p:cNvPr id="110" name="Google Shape;110;g397facda6e5_1_17">
            <a:extLst>
              <a:ext uri="{FF2B5EF4-FFF2-40B4-BE49-F238E27FC236}">
                <a16:creationId xmlns:a16="http://schemas.microsoft.com/office/drawing/2014/main" id="{C8959102-671B-66C0-F256-45E6D803982A}"/>
              </a:ext>
            </a:extLst>
          </p:cNvPr>
          <p:cNvSpPr txBox="1"/>
          <p:nvPr/>
        </p:nvSpPr>
        <p:spPr>
          <a:xfrm>
            <a:off x="414289" y="1612583"/>
            <a:ext cx="10906500" cy="462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92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8595B"/>
              </a:buClr>
              <a:buSzPts val="1900"/>
              <a:buChar char="●"/>
            </a:pPr>
            <a:endParaRPr sz="1900" b="1" dirty="0">
              <a:solidFill>
                <a:srgbClr val="58595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07990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>
          <a:extLst>
            <a:ext uri="{FF2B5EF4-FFF2-40B4-BE49-F238E27FC236}">
              <a16:creationId xmlns:a16="http://schemas.microsoft.com/office/drawing/2014/main" id="{6F4482D0-9C87-1004-9EFB-0BB0E54352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397facda6e5_1_17">
            <a:extLst>
              <a:ext uri="{FF2B5EF4-FFF2-40B4-BE49-F238E27FC236}">
                <a16:creationId xmlns:a16="http://schemas.microsoft.com/office/drawing/2014/main" id="{2C873226-A9C1-51C7-020C-D3BF7DE7D144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28449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3</a:t>
            </a:fld>
            <a:endParaRPr/>
          </a:p>
        </p:txBody>
      </p:sp>
      <p:sp>
        <p:nvSpPr>
          <p:cNvPr id="108" name="Google Shape;108;g397facda6e5_1_17">
            <a:extLst>
              <a:ext uri="{FF2B5EF4-FFF2-40B4-BE49-F238E27FC236}">
                <a16:creationId xmlns:a16="http://schemas.microsoft.com/office/drawing/2014/main" id="{C26D2898-9226-48FC-37DB-DFFA583C8E8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44286" y="979714"/>
            <a:ext cx="11038114" cy="2176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>
              <a:buClr>
                <a:srgbClr val="58595B"/>
              </a:buClr>
              <a:buSzPts val="2400"/>
            </a:pPr>
            <a:r>
              <a:rPr lang="it-IT" b="1" dirty="0">
                <a:solidFill>
                  <a:srgbClr val="C00000"/>
                </a:solidFill>
                <a:latin typeface="Bodoni MT" panose="02070603080606020203" pitchFamily="18" charset="0"/>
                <a:ea typeface="ＭＳ Ｐゴシック" panose="020B0600070205080204" pitchFamily="34" charset="-128"/>
              </a:rPr>
              <a:t>La violenza maschile sulle donne</a:t>
            </a:r>
            <a:br>
              <a:rPr lang="it-IT" b="1" dirty="0">
                <a:solidFill>
                  <a:srgbClr val="C00000"/>
                </a:solidFill>
                <a:latin typeface="Bodoni MT" panose="02070603080606020203" pitchFamily="18" charset="0"/>
                <a:ea typeface="ＭＳ Ｐゴシック" panose="020B0600070205080204" pitchFamily="34" charset="-128"/>
              </a:rPr>
            </a:br>
            <a:endParaRPr dirty="0"/>
          </a:p>
        </p:txBody>
      </p:sp>
      <p:pic>
        <p:nvPicPr>
          <p:cNvPr id="109" name="Google Shape;109;g397facda6e5_1_17">
            <a:extLst>
              <a:ext uri="{FF2B5EF4-FFF2-40B4-BE49-F238E27FC236}">
                <a16:creationId xmlns:a16="http://schemas.microsoft.com/office/drawing/2014/main" id="{08BE29B3-55A6-0E77-EF09-BB7C8F83CEC2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818967" y="322856"/>
            <a:ext cx="1002913" cy="1002913"/>
          </a:xfrm>
          <a:prstGeom prst="rect">
            <a:avLst/>
          </a:prstGeom>
          <a:noFill/>
          <a:ln>
            <a:noFill/>
          </a:ln>
        </p:spPr>
      </p:pic>
      <p:sp>
        <p:nvSpPr>
          <p:cNvPr id="110" name="Google Shape;110;g397facda6e5_1_17">
            <a:extLst>
              <a:ext uri="{FF2B5EF4-FFF2-40B4-BE49-F238E27FC236}">
                <a16:creationId xmlns:a16="http://schemas.microsoft.com/office/drawing/2014/main" id="{F8E12566-2E80-497D-E843-F4FF55ECC9AF}"/>
              </a:ext>
            </a:extLst>
          </p:cNvPr>
          <p:cNvSpPr txBox="1"/>
          <p:nvPr/>
        </p:nvSpPr>
        <p:spPr>
          <a:xfrm>
            <a:off x="414289" y="1612583"/>
            <a:ext cx="10906500" cy="462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it-IT" sz="2800" dirty="0">
                <a:solidFill>
                  <a:srgbClr val="455A6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 dati di realtà da cui partire per un giudizio privo di pregiudizi;</a:t>
            </a:r>
          </a:p>
          <a:p>
            <a:endParaRPr lang="it-IT" sz="2800" dirty="0">
              <a:solidFill>
                <a:srgbClr val="455A64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it-IT" sz="2800" dirty="0">
                <a:solidFill>
                  <a:srgbClr val="455A6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- la violenza ha radici culturali;</a:t>
            </a:r>
          </a:p>
          <a:p>
            <a:endParaRPr lang="it-IT" sz="2800" dirty="0">
              <a:solidFill>
                <a:srgbClr val="455A64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it-IT" sz="2800" dirty="0">
                <a:solidFill>
                  <a:srgbClr val="455A6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- la violenza è strutturale: </a:t>
            </a:r>
            <a:r>
              <a:rPr lang="it-IT" sz="2800" i="1" dirty="0">
                <a:solidFill>
                  <a:srgbClr val="455A6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prodotta dall’organizzazione sociale che si fonda sulla  </a:t>
            </a:r>
          </a:p>
          <a:p>
            <a:r>
              <a:rPr lang="it-IT" sz="2800" i="1" dirty="0">
                <a:solidFill>
                  <a:srgbClr val="455A6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 disparità di potere tra i generi</a:t>
            </a:r>
            <a:r>
              <a:rPr lang="it-IT" sz="2800" dirty="0">
                <a:solidFill>
                  <a:srgbClr val="455A6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;</a:t>
            </a:r>
          </a:p>
          <a:p>
            <a:r>
              <a:rPr lang="it-IT" sz="2800" dirty="0">
                <a:solidFill>
                  <a:srgbClr val="455A6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    </a:t>
            </a:r>
          </a:p>
          <a:p>
            <a:r>
              <a:rPr lang="it-IT" sz="2800" dirty="0">
                <a:solidFill>
                  <a:srgbClr val="455A6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- la trasversalità;</a:t>
            </a:r>
          </a:p>
          <a:p>
            <a:r>
              <a:rPr lang="it-IT" sz="2800" dirty="0">
                <a:solidFill>
                  <a:srgbClr val="455A6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      </a:t>
            </a:r>
          </a:p>
          <a:p>
            <a:r>
              <a:rPr lang="it-IT" sz="2800" dirty="0">
                <a:solidFill>
                  <a:srgbClr val="455A6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- la diffusione: </a:t>
            </a:r>
            <a:r>
              <a:rPr lang="it-IT" sz="2800" i="1" dirty="0">
                <a:solidFill>
                  <a:srgbClr val="455A6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 donna su 3</a:t>
            </a:r>
            <a:r>
              <a:rPr lang="it-IT" sz="2800" dirty="0">
                <a:solidFill>
                  <a:srgbClr val="455A6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  </a:t>
            </a:r>
          </a:p>
        </p:txBody>
      </p:sp>
    </p:spTree>
    <p:extLst>
      <p:ext uri="{BB962C8B-B14F-4D97-AF65-F5344CB8AC3E}">
        <p14:creationId xmlns:p14="http://schemas.microsoft.com/office/powerpoint/2010/main" val="40208610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>
          <a:extLst>
            <a:ext uri="{FF2B5EF4-FFF2-40B4-BE49-F238E27FC236}">
              <a16:creationId xmlns:a16="http://schemas.microsoft.com/office/drawing/2014/main" id="{877DED21-F244-23B4-CF12-CC853015CF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397facda6e5_1_17">
            <a:extLst>
              <a:ext uri="{FF2B5EF4-FFF2-40B4-BE49-F238E27FC236}">
                <a16:creationId xmlns:a16="http://schemas.microsoft.com/office/drawing/2014/main" id="{8223B932-F742-DA37-9FD4-2B6535F98462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28449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4</a:t>
            </a:fld>
            <a:endParaRPr/>
          </a:p>
        </p:txBody>
      </p:sp>
      <p:sp>
        <p:nvSpPr>
          <p:cNvPr id="108" name="Google Shape;108;g397facda6e5_1_17">
            <a:extLst>
              <a:ext uri="{FF2B5EF4-FFF2-40B4-BE49-F238E27FC236}">
                <a16:creationId xmlns:a16="http://schemas.microsoft.com/office/drawing/2014/main" id="{B07E64CA-6E62-65A8-AE20-56ED7F820EA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600" y="322856"/>
            <a:ext cx="10972800" cy="8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>
              <a:buClr>
                <a:srgbClr val="58595B"/>
              </a:buClr>
              <a:buSzPts val="2400"/>
            </a:pPr>
            <a:r>
              <a:rPr lang="it-IT" altLang="it-IT" b="1" dirty="0">
                <a:solidFill>
                  <a:srgbClr val="C00000"/>
                </a:solidFill>
                <a:latin typeface="Bodoni MT" panose="02070603080606020203" pitchFamily="18" charset="0"/>
                <a:cs typeface="Arial"/>
                <a:sym typeface="Lato" panose="020F0502020204030203" pitchFamily="34" charset="0"/>
              </a:rPr>
              <a:t>Quante sono le donne colpite?</a:t>
            </a:r>
            <a:br>
              <a:rPr lang="it-IT" altLang="it-IT" b="1" dirty="0">
                <a:solidFill>
                  <a:srgbClr val="C00000"/>
                </a:solidFill>
                <a:latin typeface="Bodoni MT" panose="02070603080606020203" pitchFamily="18" charset="0"/>
                <a:cs typeface="Arial"/>
                <a:sym typeface="Open Sans" panose="020B0606030504020204" pitchFamily="34" charset="0"/>
              </a:rPr>
            </a:br>
            <a:endParaRPr dirty="0"/>
          </a:p>
        </p:txBody>
      </p:sp>
      <p:pic>
        <p:nvPicPr>
          <p:cNvPr id="109" name="Google Shape;109;g397facda6e5_1_17">
            <a:extLst>
              <a:ext uri="{FF2B5EF4-FFF2-40B4-BE49-F238E27FC236}">
                <a16:creationId xmlns:a16="http://schemas.microsoft.com/office/drawing/2014/main" id="{0952748D-1337-D7F7-2C6C-E256093A408F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818967" y="322856"/>
            <a:ext cx="1002913" cy="1002913"/>
          </a:xfrm>
          <a:prstGeom prst="rect">
            <a:avLst/>
          </a:prstGeom>
          <a:noFill/>
          <a:ln>
            <a:noFill/>
          </a:ln>
        </p:spPr>
      </p:pic>
      <p:sp>
        <p:nvSpPr>
          <p:cNvPr id="110" name="Google Shape;110;g397facda6e5_1_17">
            <a:extLst>
              <a:ext uri="{FF2B5EF4-FFF2-40B4-BE49-F238E27FC236}">
                <a16:creationId xmlns:a16="http://schemas.microsoft.com/office/drawing/2014/main" id="{59D698A1-84B0-5C2C-5230-027BEE6A847D}"/>
              </a:ext>
            </a:extLst>
          </p:cNvPr>
          <p:cNvSpPr txBox="1"/>
          <p:nvPr/>
        </p:nvSpPr>
        <p:spPr>
          <a:xfrm>
            <a:off x="414289" y="1612583"/>
            <a:ext cx="10906500" cy="462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92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8595B"/>
              </a:buClr>
              <a:buSzPts val="1900"/>
              <a:buChar char="●"/>
            </a:pPr>
            <a:endParaRPr sz="1900" b="1" dirty="0">
              <a:solidFill>
                <a:srgbClr val="58595B"/>
              </a:solidFill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73BEBC7A-226F-A3A3-EBCF-0B48BD87BA56}"/>
              </a:ext>
            </a:extLst>
          </p:cNvPr>
          <p:cNvSpPr txBox="1"/>
          <p:nvPr/>
        </p:nvSpPr>
        <p:spPr>
          <a:xfrm>
            <a:off x="609600" y="1197356"/>
            <a:ext cx="8534400" cy="50445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450"/>
              </a:spcBef>
              <a:buClr>
                <a:srgbClr val="F20253"/>
              </a:buClr>
              <a:buSzPts val="1100"/>
              <a:defRPr/>
            </a:pPr>
            <a:r>
              <a:rPr lang="it-IT" sz="2000" kern="0" dirty="0">
                <a:solidFill>
                  <a:srgbClr val="455A6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Lato"/>
              </a:rPr>
              <a:t>Indagine Istat dedicate al fenomeno della violenza contro le donne (2006, 2014, 2018)</a:t>
            </a:r>
          </a:p>
          <a:p>
            <a:pPr algn="just">
              <a:lnSpc>
                <a:spcPct val="150000"/>
              </a:lnSpc>
              <a:spcBef>
                <a:spcPts val="450"/>
              </a:spcBef>
              <a:buClr>
                <a:srgbClr val="F20253"/>
              </a:buClr>
              <a:buSzPts val="1100"/>
              <a:defRPr/>
            </a:pPr>
            <a:r>
              <a:rPr lang="it-IT" sz="2000" kern="0" dirty="0">
                <a:solidFill>
                  <a:srgbClr val="455A6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Lato"/>
              </a:rPr>
              <a:t>Campione di donne di età compresa  in età 16-70 residenti in Italia:</a:t>
            </a:r>
          </a:p>
          <a:p>
            <a:pPr marL="214313" indent="-214313" algn="just">
              <a:lnSpc>
                <a:spcPct val="150000"/>
              </a:lnSpc>
              <a:spcBef>
                <a:spcPts val="450"/>
              </a:spcBef>
              <a:buClr>
                <a:srgbClr val="F20253"/>
              </a:buClr>
              <a:buSzPts val="1100"/>
              <a:buFont typeface="Arial" panose="020B0604020202020204" pitchFamily="34" charset="0"/>
              <a:buChar char="•"/>
              <a:defRPr/>
            </a:pPr>
            <a:r>
              <a:rPr lang="it-IT" sz="2000" kern="0" dirty="0">
                <a:solidFill>
                  <a:srgbClr val="455A6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Lato"/>
              </a:rPr>
              <a:t>31,5% delle 16-70enni (6 milioni 788 mila) ha subìto nel corso della propria vita una qualche forma di violenza fisica o sessuale; </a:t>
            </a:r>
          </a:p>
          <a:p>
            <a:pPr marL="214313" indent="-214313" algn="just">
              <a:lnSpc>
                <a:spcPct val="150000"/>
              </a:lnSpc>
              <a:spcBef>
                <a:spcPts val="450"/>
              </a:spcBef>
              <a:buClr>
                <a:srgbClr val="F20253"/>
              </a:buClr>
              <a:buSzPts val="1100"/>
              <a:buFont typeface="Arial" panose="020B0604020202020204" pitchFamily="34" charset="0"/>
              <a:buChar char="•"/>
              <a:defRPr/>
            </a:pPr>
            <a:r>
              <a:rPr lang="it-IT" sz="2000" kern="0" dirty="0">
                <a:solidFill>
                  <a:srgbClr val="455A6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Lato"/>
              </a:rPr>
              <a:t>20,2% (4 milioni 353 mila) ha subìto violenza fisica;</a:t>
            </a:r>
          </a:p>
          <a:p>
            <a:pPr marL="214313" indent="-214313" algn="just">
              <a:lnSpc>
                <a:spcPct val="150000"/>
              </a:lnSpc>
              <a:spcBef>
                <a:spcPts val="450"/>
              </a:spcBef>
              <a:buClr>
                <a:srgbClr val="F20253"/>
              </a:buClr>
              <a:buSzPts val="1100"/>
              <a:buFont typeface="Arial" panose="020B0604020202020204" pitchFamily="34" charset="0"/>
              <a:buChar char="•"/>
              <a:defRPr/>
            </a:pPr>
            <a:r>
              <a:rPr lang="it-IT" sz="2000" kern="0" dirty="0">
                <a:solidFill>
                  <a:srgbClr val="455A6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Lato"/>
              </a:rPr>
              <a:t>21% (4 milioni 520 mila) violenza sessuale;</a:t>
            </a:r>
          </a:p>
          <a:p>
            <a:pPr marL="214313" indent="-214313" algn="just">
              <a:lnSpc>
                <a:spcPct val="150000"/>
              </a:lnSpc>
              <a:spcBef>
                <a:spcPts val="450"/>
              </a:spcBef>
              <a:buClr>
                <a:srgbClr val="F20253"/>
              </a:buClr>
              <a:buSzPts val="1100"/>
              <a:buFont typeface="Arial" panose="020B0604020202020204" pitchFamily="34" charset="0"/>
              <a:buChar char="•"/>
              <a:defRPr/>
            </a:pPr>
            <a:r>
              <a:rPr lang="it-IT" sz="2000" kern="0" dirty="0">
                <a:solidFill>
                  <a:srgbClr val="455A6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Lato"/>
              </a:rPr>
              <a:t>5,4% (1 milione 157 mila) le forme più gravi della violenza sessuale come lo stupro </a:t>
            </a:r>
          </a:p>
          <a:p>
            <a:pPr algn="just">
              <a:lnSpc>
                <a:spcPct val="150000"/>
              </a:lnSpc>
              <a:spcBef>
                <a:spcPts val="450"/>
              </a:spcBef>
              <a:buClr>
                <a:srgbClr val="F20253"/>
              </a:buClr>
              <a:buSzPts val="1100"/>
              <a:defRPr/>
            </a:pPr>
            <a:r>
              <a:rPr lang="it-IT" sz="2000" kern="0" dirty="0">
                <a:solidFill>
                  <a:srgbClr val="455A6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Lato"/>
              </a:rPr>
              <a:t>     (652 mila) e il tentato stupro (746 mila).</a:t>
            </a:r>
          </a:p>
        </p:txBody>
      </p:sp>
    </p:spTree>
    <p:extLst>
      <p:ext uri="{BB962C8B-B14F-4D97-AF65-F5344CB8AC3E}">
        <p14:creationId xmlns:p14="http://schemas.microsoft.com/office/powerpoint/2010/main" val="12014643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5"/>
          <p:cNvSpPr txBox="1"/>
          <p:nvPr/>
        </p:nvSpPr>
        <p:spPr>
          <a:xfrm>
            <a:off x="2467181" y="700310"/>
            <a:ext cx="7255600" cy="3447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lnSpc>
                <a:spcPct val="140012"/>
              </a:lnSpc>
              <a:buSzPts val="2667"/>
            </a:pPr>
            <a:endParaRPr sz="1600" b="1" dirty="0">
              <a:latin typeface="Poppins"/>
              <a:ea typeface="Poppins"/>
              <a:cs typeface="Poppins"/>
              <a:sym typeface="Poppins"/>
            </a:endParaRPr>
          </a:p>
        </p:txBody>
      </p:sp>
      <p:grpSp>
        <p:nvGrpSpPr>
          <p:cNvPr id="140" name="Google Shape;140;p5"/>
          <p:cNvGrpSpPr/>
          <p:nvPr/>
        </p:nvGrpSpPr>
        <p:grpSpPr>
          <a:xfrm>
            <a:off x="2159563" y="2277320"/>
            <a:ext cx="3248515" cy="3385693"/>
            <a:chOff x="-247938" y="-19050"/>
            <a:chExt cx="6556874" cy="6719848"/>
          </a:xfrm>
        </p:grpSpPr>
        <p:sp>
          <p:nvSpPr>
            <p:cNvPr id="141" name="Google Shape;141;p5"/>
            <p:cNvSpPr txBox="1"/>
            <p:nvPr/>
          </p:nvSpPr>
          <p:spPr>
            <a:xfrm>
              <a:off x="4484063" y="-19050"/>
              <a:ext cx="1250889" cy="798329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spcFirstLastPara="1" wrap="square" lIns="0" tIns="0" rIns="0" bIns="0" anchor="t" anchorCtr="0">
              <a:spAutoFit/>
            </a:bodyPr>
            <a:lstStyle/>
            <a:p>
              <a:pPr algn="ctr">
                <a:lnSpc>
                  <a:spcPct val="139957"/>
                </a:lnSpc>
                <a:buSzPts val="939"/>
              </a:pPr>
              <a:r>
                <a:rPr lang="en-US" sz="1867" b="1" dirty="0">
                  <a:solidFill>
                    <a:srgbClr val="455A64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  <a:sym typeface="Open Sans Light"/>
                </a:rPr>
                <a:t>16%</a:t>
              </a:r>
              <a:endParaRPr sz="1867" b="1" dirty="0">
                <a:solidFill>
                  <a:srgbClr val="455A6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grpSp>
          <p:nvGrpSpPr>
            <p:cNvPr id="142" name="Google Shape;142;p5"/>
            <p:cNvGrpSpPr/>
            <p:nvPr/>
          </p:nvGrpSpPr>
          <p:grpSpPr>
            <a:xfrm>
              <a:off x="-247938" y="369819"/>
              <a:ext cx="6556874" cy="6330979"/>
              <a:chOff x="-104259" y="0"/>
              <a:chExt cx="2757199" cy="2662209"/>
            </a:xfrm>
          </p:grpSpPr>
          <p:sp>
            <p:nvSpPr>
              <p:cNvPr id="143" name="Google Shape;143;p5"/>
              <p:cNvSpPr/>
              <p:nvPr/>
            </p:nvSpPr>
            <p:spPr>
              <a:xfrm>
                <a:off x="1270001" y="54656"/>
                <a:ext cx="1104967" cy="1215344"/>
              </a:xfrm>
              <a:custGeom>
                <a:avLst/>
                <a:gdLst/>
                <a:ahLst/>
                <a:cxnLst/>
                <a:rect l="l" t="t" r="r" b="b"/>
                <a:pathLst>
                  <a:path w="1104967" h="1270000" extrusionOk="0">
                    <a:moveTo>
                      <a:pt x="0" y="0"/>
                    </a:moveTo>
                    <a:cubicBezTo>
                      <a:pt x="457410" y="0"/>
                      <a:pt x="879483" y="245972"/>
                      <a:pt x="1104967" y="643943"/>
                    </a:cubicBezTo>
                    <a:lnTo>
                      <a:pt x="0" y="127000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4">
                      <a:lumMod val="60000"/>
                      <a:lumOff val="40000"/>
                    </a:schemeClr>
                  </a:gs>
                  <a:gs pos="100000">
                    <a:schemeClr val="accent4"/>
                  </a:gs>
                </a:gsLst>
              </a:gradFill>
              <a:ln/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spcFirstLastPara="1" wrap="square" lIns="60951" tIns="60951" rIns="60951" bIns="60951" anchor="ctr" anchorCtr="0">
                <a:noAutofit/>
              </a:bodyPr>
              <a:lstStyle/>
              <a:p>
                <a:pPr>
                  <a:buSzPts val="933"/>
                </a:pPr>
                <a:endParaRPr sz="933" dirty="0">
                  <a:solidFill>
                    <a:srgbClr val="000000"/>
                  </a:solidFill>
                  <a:latin typeface="Arial"/>
                  <a:ea typeface="Arial"/>
                  <a:cs typeface="Arial"/>
                </a:endParaRPr>
              </a:p>
            </p:txBody>
          </p:sp>
          <p:sp>
            <p:nvSpPr>
              <p:cNvPr id="144" name="Google Shape;144;p5"/>
              <p:cNvSpPr/>
              <p:nvPr/>
            </p:nvSpPr>
            <p:spPr>
              <a:xfrm>
                <a:off x="-104259" y="0"/>
                <a:ext cx="2757199" cy="2662209"/>
              </a:xfrm>
              <a:custGeom>
                <a:avLst/>
                <a:gdLst/>
                <a:ahLst/>
                <a:cxnLst/>
                <a:rect l="l" t="t" r="r" b="b"/>
                <a:pathLst>
                  <a:path w="2757199" h="2662209" extrusionOk="0">
                    <a:moveTo>
                      <a:pt x="2446556" y="589500"/>
                    </a:moveTo>
                    <a:cubicBezTo>
                      <a:pt x="2757199" y="1078995"/>
                      <a:pt x="2696924" y="1716725"/>
                      <a:pt x="2300071" y="2139352"/>
                    </a:cubicBezTo>
                    <a:cubicBezTo>
                      <a:pt x="1903218" y="2561978"/>
                      <a:pt x="1270537" y="2662209"/>
                      <a:pt x="762488" y="2382940"/>
                    </a:cubicBezTo>
                    <a:cubicBezTo>
                      <a:pt x="254439" y="2103671"/>
                      <a:pt x="0" y="1515799"/>
                      <a:pt x="144135" y="954256"/>
                    </a:cubicBezTo>
                    <a:cubicBezTo>
                      <a:pt x="288270" y="392713"/>
                      <a:pt x="794386" y="58"/>
                      <a:pt x="1374132" y="0"/>
                    </a:cubicBezTo>
                    <a:lnTo>
                      <a:pt x="1374259" y="1270000"/>
                    </a:lnTo>
                    <a:close/>
                  </a:path>
                </a:pathLst>
              </a:custGeom>
              <a:ln/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spcFirstLastPara="1" wrap="square" lIns="60951" tIns="60951" rIns="60951" bIns="60951" anchor="ctr" anchorCtr="0">
                <a:noAutofit/>
              </a:bodyPr>
              <a:lstStyle/>
              <a:p>
                <a:pPr>
                  <a:buSzPts val="933"/>
                </a:pPr>
                <a:endParaRPr sz="933" dirty="0">
                  <a:solidFill>
                    <a:srgbClr val="000000"/>
                  </a:solidFill>
                  <a:latin typeface="Arial"/>
                  <a:ea typeface="Arial"/>
                  <a:cs typeface="Arial"/>
                </a:endParaRPr>
              </a:p>
            </p:txBody>
          </p:sp>
          <p:sp>
            <p:nvSpPr>
              <p:cNvPr id="145" name="Google Shape;145;p5"/>
              <p:cNvSpPr/>
              <p:nvPr/>
            </p:nvSpPr>
            <p:spPr>
              <a:xfrm>
                <a:off x="1270000" y="0"/>
                <a:ext cx="127" cy="1270000"/>
              </a:xfrm>
              <a:custGeom>
                <a:avLst/>
                <a:gdLst/>
                <a:ahLst/>
                <a:cxnLst/>
                <a:rect l="l" t="t" r="r" b="b"/>
                <a:pathLst>
                  <a:path w="127" h="1270000" extrusionOk="0">
                    <a:moveTo>
                      <a:pt x="0" y="0"/>
                    </a:moveTo>
                    <a:cubicBezTo>
                      <a:pt x="42" y="0"/>
                      <a:pt x="85" y="0"/>
                      <a:pt x="127" y="0"/>
                    </a:cubicBezTo>
                    <a:lnTo>
                      <a:pt x="0" y="1270000"/>
                    </a:lnTo>
                    <a:close/>
                  </a:path>
                </a:pathLst>
              </a:custGeom>
              <a:ln/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spcFirstLastPara="1" wrap="square" lIns="60951" tIns="60951" rIns="60951" bIns="60951" anchor="ctr" anchorCtr="0">
                <a:noAutofit/>
              </a:bodyPr>
              <a:lstStyle/>
              <a:p>
                <a:pPr>
                  <a:buSzPts val="933"/>
                </a:pPr>
                <a:endParaRPr sz="933">
                  <a:solidFill>
                    <a:srgbClr val="000000"/>
                  </a:solidFill>
                  <a:latin typeface="Arial"/>
                  <a:ea typeface="Arial"/>
                  <a:cs typeface="Arial"/>
                </a:endParaRPr>
              </a:p>
            </p:txBody>
          </p:sp>
        </p:grpSp>
      </p:grpSp>
      <p:grpSp>
        <p:nvGrpSpPr>
          <p:cNvPr id="146" name="Google Shape;146;p5"/>
          <p:cNvGrpSpPr/>
          <p:nvPr/>
        </p:nvGrpSpPr>
        <p:grpSpPr>
          <a:xfrm>
            <a:off x="6879933" y="1952639"/>
            <a:ext cx="3248515" cy="3684607"/>
            <a:chOff x="-319782" y="-364458"/>
            <a:chExt cx="6497029" cy="7369215"/>
          </a:xfrm>
        </p:grpSpPr>
        <p:sp>
          <p:nvSpPr>
            <p:cNvPr id="147" name="Google Shape;147;p5"/>
            <p:cNvSpPr txBox="1"/>
            <p:nvPr/>
          </p:nvSpPr>
          <p:spPr>
            <a:xfrm>
              <a:off x="1733946" y="-364458"/>
              <a:ext cx="931952" cy="121071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algn="ctr">
                <a:lnSpc>
                  <a:spcPct val="109555"/>
                </a:lnSpc>
                <a:buSzPts val="1200"/>
              </a:pPr>
              <a:endParaRPr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algn="ctr">
                <a:lnSpc>
                  <a:spcPct val="139957"/>
                </a:lnSpc>
                <a:buSzPts val="939"/>
              </a:pPr>
              <a:r>
                <a:rPr lang="en-US" sz="1867" b="1" dirty="0">
                  <a:solidFill>
                    <a:srgbClr val="455A64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  <a:sym typeface="Open Sans Light"/>
                </a:rPr>
                <a:t>7%</a:t>
              </a:r>
              <a:endParaRPr sz="1867" b="1" dirty="0">
                <a:solidFill>
                  <a:srgbClr val="455A6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grpSp>
          <p:nvGrpSpPr>
            <p:cNvPr id="148" name="Google Shape;148;p5"/>
            <p:cNvGrpSpPr/>
            <p:nvPr/>
          </p:nvGrpSpPr>
          <p:grpSpPr>
            <a:xfrm>
              <a:off x="-319782" y="720576"/>
              <a:ext cx="6497029" cy="6284181"/>
              <a:chOff x="-134470" y="0"/>
              <a:chExt cx="2732034" cy="2642530"/>
            </a:xfrm>
          </p:grpSpPr>
          <p:sp>
            <p:nvSpPr>
              <p:cNvPr id="149" name="Google Shape;149;p5"/>
              <p:cNvSpPr/>
              <p:nvPr/>
            </p:nvSpPr>
            <p:spPr>
              <a:xfrm>
                <a:off x="-134470" y="0"/>
                <a:ext cx="2732034" cy="2642530"/>
              </a:xfrm>
              <a:custGeom>
                <a:avLst/>
                <a:gdLst/>
                <a:ahLst/>
                <a:cxnLst/>
                <a:rect l="l" t="t" r="r" b="b"/>
                <a:pathLst>
                  <a:path w="2732034" h="2642530" extrusionOk="0">
                    <a:moveTo>
                      <a:pt x="1404470" y="0"/>
                    </a:moveTo>
                    <a:lnTo>
                      <a:pt x="1404470" y="0"/>
                    </a:lnTo>
                    <a:cubicBezTo>
                      <a:pt x="2058011" y="0"/>
                      <a:pt x="2604853" y="495988"/>
                      <a:pt x="2668444" y="1146427"/>
                    </a:cubicBezTo>
                    <a:cubicBezTo>
                      <a:pt x="2732034" y="1796866"/>
                      <a:pt x="2291609" y="2389375"/>
                      <a:pt x="1650443" y="2515952"/>
                    </a:cubicBezTo>
                    <a:cubicBezTo>
                      <a:pt x="1009278" y="2642530"/>
                      <a:pt x="376727" y="2261846"/>
                      <a:pt x="188363" y="1636039"/>
                    </a:cubicBezTo>
                    <a:cubicBezTo>
                      <a:pt x="0" y="1010232"/>
                      <a:pt x="317329" y="343642"/>
                      <a:pt x="921839" y="95280"/>
                    </a:cubicBezTo>
                    <a:lnTo>
                      <a:pt x="1404470" y="1270000"/>
                    </a:lnTo>
                    <a:close/>
                  </a:path>
                </a:pathLst>
              </a:custGeom>
              <a:ln/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spcFirstLastPara="1" wrap="square" lIns="60951" tIns="60951" rIns="60951" bIns="60951" anchor="ctr" anchorCtr="0">
                <a:noAutofit/>
              </a:bodyPr>
              <a:lstStyle/>
              <a:p>
                <a:pPr>
                  <a:buSzPts val="933"/>
                </a:pPr>
                <a:endParaRPr sz="933">
                  <a:solidFill>
                    <a:srgbClr val="000000"/>
                  </a:solidFill>
                  <a:latin typeface="Arial"/>
                  <a:ea typeface="Arial"/>
                  <a:cs typeface="Arial"/>
                </a:endParaRPr>
              </a:p>
            </p:txBody>
          </p:sp>
          <p:sp>
            <p:nvSpPr>
              <p:cNvPr id="150" name="Google Shape;150;p5"/>
              <p:cNvSpPr/>
              <p:nvPr/>
            </p:nvSpPr>
            <p:spPr>
              <a:xfrm>
                <a:off x="729260" y="0"/>
                <a:ext cx="540740" cy="1270000"/>
              </a:xfrm>
              <a:custGeom>
                <a:avLst/>
                <a:gdLst/>
                <a:ahLst/>
                <a:cxnLst/>
                <a:rect l="l" t="t" r="r" b="b"/>
                <a:pathLst>
                  <a:path w="540740" h="1270000" extrusionOk="0">
                    <a:moveTo>
                      <a:pt x="0" y="120870"/>
                    </a:moveTo>
                    <a:cubicBezTo>
                      <a:pt x="169115" y="41290"/>
                      <a:pt x="353710" y="19"/>
                      <a:pt x="540613" y="0"/>
                    </a:cubicBezTo>
                    <a:lnTo>
                      <a:pt x="540740" y="1270000"/>
                    </a:lnTo>
                    <a:close/>
                  </a:path>
                </a:pathLst>
              </a:custGeom>
              <a:gradFill>
                <a:gsLst>
                  <a:gs pos="0">
                    <a:schemeClr val="tx2"/>
                  </a:gs>
                  <a:gs pos="100000">
                    <a:schemeClr val="tx2">
                      <a:lumMod val="20000"/>
                      <a:lumOff val="80000"/>
                    </a:schemeClr>
                  </a:gs>
                </a:gsLst>
                <a:lin ang="16200000" scaled="0"/>
              </a:gradFill>
              <a:ln>
                <a:noFill/>
              </a:ln>
            </p:spPr>
            <p:txBody>
              <a:bodyPr spcFirstLastPara="1" wrap="square" lIns="60951" tIns="60951" rIns="60951" bIns="60951" anchor="ctr" anchorCtr="0">
                <a:noAutofit/>
              </a:bodyPr>
              <a:lstStyle/>
              <a:p>
                <a:pPr>
                  <a:buSzPts val="933"/>
                </a:pPr>
                <a:endParaRPr sz="933" dirty="0"/>
              </a:p>
            </p:txBody>
          </p:sp>
          <p:sp>
            <p:nvSpPr>
              <p:cNvPr id="151" name="Google Shape;151;p5"/>
              <p:cNvSpPr/>
              <p:nvPr/>
            </p:nvSpPr>
            <p:spPr>
              <a:xfrm>
                <a:off x="1270000" y="0"/>
                <a:ext cx="127" cy="1270000"/>
              </a:xfrm>
              <a:custGeom>
                <a:avLst/>
                <a:gdLst/>
                <a:ahLst/>
                <a:cxnLst/>
                <a:rect l="l" t="t" r="r" b="b"/>
                <a:pathLst>
                  <a:path w="127" h="1270000" extrusionOk="0">
                    <a:moveTo>
                      <a:pt x="0" y="0"/>
                    </a:moveTo>
                    <a:cubicBezTo>
                      <a:pt x="42" y="0"/>
                      <a:pt x="85" y="0"/>
                      <a:pt x="127" y="0"/>
                    </a:cubicBezTo>
                    <a:lnTo>
                      <a:pt x="0" y="1270000"/>
                    </a:lnTo>
                    <a:close/>
                  </a:path>
                </a:pathLst>
              </a:custGeom>
              <a:solidFill>
                <a:srgbClr val="84AFFD"/>
              </a:solidFill>
              <a:ln>
                <a:noFill/>
              </a:ln>
            </p:spPr>
            <p:txBody>
              <a:bodyPr spcFirstLastPara="1" wrap="square" lIns="60951" tIns="60951" rIns="60951" bIns="60951" anchor="ctr" anchorCtr="0">
                <a:noAutofit/>
              </a:bodyPr>
              <a:lstStyle/>
              <a:p>
                <a:pPr>
                  <a:buSzPts val="933"/>
                </a:pPr>
                <a:endParaRPr sz="933"/>
              </a:p>
            </p:txBody>
          </p:sp>
        </p:grpSp>
      </p:grpSp>
      <p:sp>
        <p:nvSpPr>
          <p:cNvPr id="152" name="Google Shape;152;p5"/>
          <p:cNvSpPr txBox="1"/>
          <p:nvPr/>
        </p:nvSpPr>
        <p:spPr>
          <a:xfrm>
            <a:off x="1967542" y="5606474"/>
            <a:ext cx="3554852" cy="4147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lnSpc>
                <a:spcPct val="140027"/>
              </a:lnSpc>
              <a:buSzPts val="1925"/>
            </a:pPr>
            <a:r>
              <a:rPr lang="en-US" sz="1925" b="1" dirty="0">
                <a:solidFill>
                  <a:srgbClr val="C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Poppins"/>
              </a:rPr>
              <a:t>VITTIME DI VIOLENZA</a:t>
            </a:r>
            <a:endParaRPr sz="933" dirty="0">
              <a:solidFill>
                <a:srgbClr val="C0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53" name="Google Shape;153;p5"/>
          <p:cNvSpPr txBox="1"/>
          <p:nvPr/>
        </p:nvSpPr>
        <p:spPr>
          <a:xfrm>
            <a:off x="7889191" y="5663013"/>
            <a:ext cx="1202939" cy="4147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lnSpc>
                <a:spcPct val="140027"/>
              </a:lnSpc>
              <a:buSzPts val="1925"/>
            </a:pPr>
            <a:r>
              <a:rPr lang="en-US" sz="1925" b="1" dirty="0">
                <a:solidFill>
                  <a:srgbClr val="C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Poppins"/>
              </a:rPr>
              <a:t>AUTORI</a:t>
            </a:r>
            <a:endParaRPr sz="933" dirty="0">
              <a:solidFill>
                <a:srgbClr val="C0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55" name="Google Shape;155;p5"/>
          <p:cNvSpPr txBox="1"/>
          <p:nvPr/>
        </p:nvSpPr>
        <p:spPr>
          <a:xfrm>
            <a:off x="3097421" y="4176279"/>
            <a:ext cx="1544400" cy="3363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8025" rIns="0" bIns="0" anchor="t" anchorCtr="0">
            <a:spAutoFit/>
          </a:bodyPr>
          <a:lstStyle/>
          <a:p>
            <a:pPr marL="8466" algn="ctr">
              <a:buSzPts val="1267"/>
            </a:pPr>
            <a:r>
              <a:rPr lang="en-US" sz="2133" b="1" dirty="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84% </a:t>
            </a:r>
            <a:r>
              <a:rPr lang="en-US" sz="2133" b="1" dirty="0" err="1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donne</a:t>
            </a:r>
            <a:endParaRPr sz="2133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56" name="Google Shape;156;p5"/>
          <p:cNvSpPr txBox="1"/>
          <p:nvPr/>
        </p:nvSpPr>
        <p:spPr>
          <a:xfrm>
            <a:off x="7725563" y="4280139"/>
            <a:ext cx="1648701" cy="3367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8451" rIns="0" bIns="0" anchor="t" anchorCtr="0">
            <a:spAutoFit/>
          </a:bodyPr>
          <a:lstStyle/>
          <a:p>
            <a:pPr marL="8466" algn="ctr">
              <a:buSzPts val="1400"/>
            </a:pPr>
            <a:r>
              <a:rPr lang="en-US" sz="2133" b="1" dirty="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93% </a:t>
            </a:r>
            <a:r>
              <a:rPr lang="en-US" sz="2133" b="1" dirty="0" err="1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uomini</a:t>
            </a:r>
            <a:endParaRPr sz="2133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57" name="Google Shape;157;p5"/>
          <p:cNvSpPr txBox="1"/>
          <p:nvPr/>
        </p:nvSpPr>
        <p:spPr>
          <a:xfrm>
            <a:off x="5486268" y="6203982"/>
            <a:ext cx="1077731" cy="2769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buSzPts val="1600"/>
            </a:pPr>
            <a:r>
              <a:rPr lang="en-US" sz="1200" b="1" dirty="0">
                <a:solidFill>
                  <a:schemeClr val="dk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Calibri"/>
              </a:rPr>
              <a:t>ISTAT 2014</a:t>
            </a:r>
            <a:endParaRPr sz="933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F52B9E1F-15E8-15D8-FA1E-167FB8C69DA8}"/>
              </a:ext>
            </a:extLst>
          </p:cNvPr>
          <p:cNvSpPr txBox="1"/>
          <p:nvPr/>
        </p:nvSpPr>
        <p:spPr>
          <a:xfrm>
            <a:off x="1391479" y="1295743"/>
            <a:ext cx="9793087" cy="7252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40012"/>
              </a:lnSpc>
              <a:buSzPts val="2667"/>
            </a:pPr>
            <a:r>
              <a:rPr lang="it-IT" sz="3200" b="1" dirty="0">
                <a:solidFill>
                  <a:srgbClr val="C00000"/>
                </a:solidFill>
                <a:latin typeface="Bodoni MT" panose="02070603080606020203" pitchFamily="18" charset="0"/>
                <a:sym typeface="Poppins"/>
              </a:rPr>
              <a:t>La natura di genere </a:t>
            </a:r>
            <a:r>
              <a:rPr lang="it-IT" sz="3200" b="1" dirty="0">
                <a:solidFill>
                  <a:srgbClr val="C00000"/>
                </a:solidFill>
                <a:latin typeface="Bodoni MT" panose="02070603080606020203" pitchFamily="18" charset="0"/>
              </a:rPr>
              <a:t> </a:t>
            </a:r>
            <a:r>
              <a:rPr lang="it-IT" sz="3200" b="1" dirty="0">
                <a:solidFill>
                  <a:srgbClr val="C00000"/>
                </a:solidFill>
                <a:latin typeface="Bodoni MT" panose="02070603080606020203" pitchFamily="18" charset="0"/>
                <a:sym typeface="Poppins"/>
              </a:rPr>
              <a:t>della violenza maschile</a:t>
            </a:r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50FD795D-156A-BF67-94EC-39B9A9C1A8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4512" y="5478014"/>
            <a:ext cx="1202939" cy="1116613"/>
          </a:xfrm>
          <a:prstGeom prst="rect">
            <a:avLst/>
          </a:prstGeom>
        </p:spPr>
      </p:pic>
      <p:pic>
        <p:nvPicPr>
          <p:cNvPr id="4" name="Google Shape;109;g397facda6e5_1_17">
            <a:extLst>
              <a:ext uri="{FF2B5EF4-FFF2-40B4-BE49-F238E27FC236}">
                <a16:creationId xmlns:a16="http://schemas.microsoft.com/office/drawing/2014/main" id="{0EC7C039-5A6B-8456-A698-18698EA9203E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55160" y="5702525"/>
            <a:ext cx="1002913" cy="100291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>
          <a:extLst>
            <a:ext uri="{FF2B5EF4-FFF2-40B4-BE49-F238E27FC236}">
              <a16:creationId xmlns:a16="http://schemas.microsoft.com/office/drawing/2014/main" id="{B5E00D25-6500-E16F-C6E9-5C9910793F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397facda6e5_1_17">
            <a:extLst>
              <a:ext uri="{FF2B5EF4-FFF2-40B4-BE49-F238E27FC236}">
                <a16:creationId xmlns:a16="http://schemas.microsoft.com/office/drawing/2014/main" id="{5C80D6D0-8FDB-43BC-D854-FE8673A8C6A7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28449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6</a:t>
            </a:fld>
            <a:endParaRPr/>
          </a:p>
        </p:txBody>
      </p:sp>
      <p:sp>
        <p:nvSpPr>
          <p:cNvPr id="108" name="Google Shape;108;g397facda6e5_1_17">
            <a:extLst>
              <a:ext uri="{FF2B5EF4-FFF2-40B4-BE49-F238E27FC236}">
                <a16:creationId xmlns:a16="http://schemas.microsoft.com/office/drawing/2014/main" id="{F03FC989-9807-BF42-0F16-C4735D3A33A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600" y="322856"/>
            <a:ext cx="10972800" cy="8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>
              <a:buClr>
                <a:srgbClr val="58595B"/>
              </a:buClr>
              <a:buSzPts val="2400"/>
            </a:pPr>
            <a:r>
              <a:rPr lang="it-IT" b="1" dirty="0">
                <a:solidFill>
                  <a:srgbClr val="C00000"/>
                </a:solidFill>
                <a:latin typeface="Bodoni MT" panose="02070603080606020203" pitchFamily="18" charset="0"/>
                <a:ea typeface="ＭＳ Ｐゴシック" panose="020B0600070205080204" pitchFamily="34" charset="-128"/>
              </a:rPr>
              <a:t>La violenza </a:t>
            </a:r>
            <a:r>
              <a:rPr lang="en-US" b="1" dirty="0" err="1">
                <a:solidFill>
                  <a:srgbClr val="C00000"/>
                </a:solidFill>
                <a:latin typeface="Bodoni MT" panose="02070603080606020203" pitchFamily="18" charset="0"/>
                <a:ea typeface="ＭＳ Ｐゴシック" panose="020B0600070205080204" pitchFamily="34" charset="-128"/>
                <a:sym typeface="Poppins"/>
              </a:rPr>
              <a:t>nelle</a:t>
            </a:r>
            <a:r>
              <a:rPr lang="en-US" b="1" dirty="0">
                <a:solidFill>
                  <a:srgbClr val="C00000"/>
                </a:solidFill>
                <a:latin typeface="Bodoni MT" panose="02070603080606020203" pitchFamily="18" charset="0"/>
                <a:ea typeface="ＭＳ Ｐゴシック" panose="020B0600070205080204" pitchFamily="34" charset="-128"/>
                <a:sym typeface="Poppins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Bodoni MT" panose="02070603080606020203" pitchFamily="18" charset="0"/>
                <a:ea typeface="ＭＳ Ｐゴシック" panose="020B0600070205080204" pitchFamily="34" charset="-128"/>
                <a:sym typeface="Poppins"/>
              </a:rPr>
              <a:t>relazioni</a:t>
            </a:r>
            <a:r>
              <a:rPr lang="en-US" b="1" dirty="0">
                <a:solidFill>
                  <a:srgbClr val="C00000"/>
                </a:solidFill>
                <a:latin typeface="Bodoni MT" panose="02070603080606020203" pitchFamily="18" charset="0"/>
                <a:ea typeface="ＭＳ Ｐゴシック" panose="020B0600070205080204" pitchFamily="34" charset="-128"/>
                <a:sym typeface="Poppins"/>
              </a:rPr>
              <a:t> intime</a:t>
            </a:r>
            <a:br>
              <a:rPr lang="it-IT" b="1" dirty="0">
                <a:solidFill>
                  <a:srgbClr val="C00000"/>
                </a:solidFill>
                <a:latin typeface="Bodoni MT" panose="02070603080606020203" pitchFamily="18" charset="0"/>
                <a:ea typeface="ＭＳ Ｐゴシック" panose="020B0600070205080204" pitchFamily="34" charset="-128"/>
              </a:rPr>
            </a:br>
            <a:endParaRPr dirty="0"/>
          </a:p>
        </p:txBody>
      </p:sp>
      <p:pic>
        <p:nvPicPr>
          <p:cNvPr id="109" name="Google Shape;109;g397facda6e5_1_17">
            <a:extLst>
              <a:ext uri="{FF2B5EF4-FFF2-40B4-BE49-F238E27FC236}">
                <a16:creationId xmlns:a16="http://schemas.microsoft.com/office/drawing/2014/main" id="{B22DB077-8F19-15CF-815E-F07F29E03E63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818967" y="322856"/>
            <a:ext cx="1002913" cy="1002913"/>
          </a:xfrm>
          <a:prstGeom prst="rect">
            <a:avLst/>
          </a:prstGeom>
          <a:noFill/>
          <a:ln>
            <a:noFill/>
          </a:ln>
        </p:spPr>
      </p:pic>
      <p:sp>
        <p:nvSpPr>
          <p:cNvPr id="110" name="Google Shape;110;g397facda6e5_1_17">
            <a:extLst>
              <a:ext uri="{FF2B5EF4-FFF2-40B4-BE49-F238E27FC236}">
                <a16:creationId xmlns:a16="http://schemas.microsoft.com/office/drawing/2014/main" id="{C6D3A683-C918-57AF-2FB5-53FDDCD0FA55}"/>
              </a:ext>
            </a:extLst>
          </p:cNvPr>
          <p:cNvSpPr txBox="1"/>
          <p:nvPr/>
        </p:nvSpPr>
        <p:spPr>
          <a:xfrm>
            <a:off x="414289" y="1612583"/>
            <a:ext cx="10906500" cy="462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>
              <a:lnSpc>
                <a:spcPct val="130000"/>
              </a:lnSpc>
              <a:buSzPts val="1200"/>
            </a:pPr>
            <a:r>
              <a:rPr lang="it-IT" sz="2000" b="1">
                <a:solidFill>
                  <a:srgbClr val="455A64"/>
                </a:solidFill>
                <a:ea typeface="Open Sans" panose="020B0606030504020204" pitchFamily="34" charset="0"/>
                <a:cs typeface="Arial" panose="020B0604020202020204" pitchFamily="34" charset="0"/>
                <a:sym typeface="Montserrat"/>
              </a:rPr>
              <a:t>È una violenza continuativa</a:t>
            </a:r>
            <a:r>
              <a:rPr lang="it-IT" sz="2000">
                <a:solidFill>
                  <a:srgbClr val="455A64"/>
                </a:solidFill>
                <a:ea typeface="Open Sans" panose="020B0606030504020204" pitchFamily="34" charset="0"/>
                <a:cs typeface="Arial" panose="020B0604020202020204" pitchFamily="34" charset="0"/>
                <a:sym typeface="Montserrat"/>
              </a:rPr>
              <a:t> e non episodica, cambiano solo le strategie.</a:t>
            </a:r>
          </a:p>
          <a:p>
            <a:pPr algn="just">
              <a:lnSpc>
                <a:spcPct val="130000"/>
              </a:lnSpc>
              <a:buSzPts val="1200"/>
            </a:pPr>
            <a:endParaRPr lang="it-IT" sz="2000">
              <a:solidFill>
                <a:srgbClr val="455A64"/>
              </a:solidFill>
              <a:ea typeface="Open Sans" panose="020B0606030504020204" pitchFamily="34" charset="0"/>
              <a:cs typeface="Arial" panose="020B0604020202020204" pitchFamily="34" charset="0"/>
              <a:sym typeface="Montserrat"/>
            </a:endParaRPr>
          </a:p>
          <a:p>
            <a:pPr algn="just">
              <a:lnSpc>
                <a:spcPct val="130000"/>
              </a:lnSpc>
              <a:buSzPts val="1200"/>
            </a:pPr>
            <a:r>
              <a:rPr lang="it-IT" sz="2000">
                <a:solidFill>
                  <a:srgbClr val="455A64"/>
                </a:solidFill>
                <a:ea typeface="Open Sans" panose="020B0606030504020204" pitchFamily="34" charset="0"/>
                <a:cs typeface="Arial" panose="020B0604020202020204" pitchFamily="34" charset="0"/>
                <a:sym typeface="Montserrat"/>
              </a:rPr>
              <a:t>I danni causati si accumulano e aggravano nel tempo.</a:t>
            </a:r>
          </a:p>
          <a:p>
            <a:pPr algn="just">
              <a:lnSpc>
                <a:spcPct val="130000"/>
              </a:lnSpc>
              <a:buSzPts val="1200"/>
            </a:pPr>
            <a:endParaRPr lang="it-IT" sz="2000">
              <a:solidFill>
                <a:srgbClr val="455A64"/>
              </a:solidFill>
              <a:ea typeface="Open Sans" panose="020B0606030504020204" pitchFamily="34" charset="0"/>
              <a:cs typeface="Arial" panose="020B0604020202020204" pitchFamily="34" charset="0"/>
              <a:sym typeface="Montserrat"/>
            </a:endParaRPr>
          </a:p>
          <a:p>
            <a:pPr algn="just">
              <a:lnSpc>
                <a:spcPct val="130000"/>
              </a:lnSpc>
              <a:buSzPts val="1200"/>
            </a:pPr>
            <a:r>
              <a:rPr lang="it-IT" sz="2000">
                <a:solidFill>
                  <a:srgbClr val="455A64"/>
                </a:solidFill>
                <a:ea typeface="Open Sans" panose="020B0606030504020204" pitchFamily="34" charset="0"/>
                <a:cs typeface="Arial" panose="020B0604020202020204" pitchFamily="34" charset="0"/>
                <a:sym typeface="Montserrat"/>
              </a:rPr>
              <a:t>Questo tipo di relazioni generano </a:t>
            </a:r>
            <a:r>
              <a:rPr lang="it-IT" sz="2000" b="1">
                <a:solidFill>
                  <a:srgbClr val="455A64"/>
                </a:solidFill>
                <a:ea typeface="Open Sans" panose="020B0606030504020204" pitchFamily="34" charset="0"/>
                <a:cs typeface="Arial" panose="020B0604020202020204" pitchFamily="34" charset="0"/>
                <a:sym typeface="Montserrat"/>
              </a:rPr>
              <a:t>subordinazione</a:t>
            </a:r>
            <a:r>
              <a:rPr lang="it-IT" sz="2000">
                <a:solidFill>
                  <a:srgbClr val="455A64"/>
                </a:solidFill>
                <a:ea typeface="Open Sans" panose="020B0606030504020204" pitchFamily="34" charset="0"/>
                <a:cs typeface="Arial" panose="020B0604020202020204" pitchFamily="34" charset="0"/>
                <a:sym typeface="Montserrat"/>
              </a:rPr>
              <a:t> e </a:t>
            </a:r>
            <a:r>
              <a:rPr lang="it-IT" sz="2000" b="1">
                <a:solidFill>
                  <a:srgbClr val="455A64"/>
                </a:solidFill>
                <a:ea typeface="Open Sans" panose="020B0606030504020204" pitchFamily="34" charset="0"/>
                <a:cs typeface="Arial" panose="020B0604020202020204" pitchFamily="34" charset="0"/>
                <a:sym typeface="Montserrat"/>
              </a:rPr>
              <a:t>senso di intrappolamento</a:t>
            </a:r>
            <a:r>
              <a:rPr lang="it-IT" sz="2000">
                <a:solidFill>
                  <a:srgbClr val="455A64"/>
                </a:solidFill>
                <a:ea typeface="Open Sans" panose="020B0606030504020204" pitchFamily="34" charset="0"/>
                <a:cs typeface="Arial" panose="020B0604020202020204" pitchFamily="34" charset="0"/>
                <a:sym typeface="Montserrat"/>
              </a:rPr>
              <a:t> (“</a:t>
            </a:r>
            <a:r>
              <a:rPr lang="it-IT" sz="2000" i="1">
                <a:solidFill>
                  <a:srgbClr val="455A64"/>
                </a:solidFill>
                <a:ea typeface="Open Sans" panose="020B0606030504020204" pitchFamily="34" charset="0"/>
                <a:cs typeface="Arial" panose="020B0604020202020204" pitchFamily="34" charset="0"/>
                <a:sym typeface="Montserrat"/>
              </a:rPr>
              <a:t>non c'è una via di uscita</a:t>
            </a:r>
            <a:r>
              <a:rPr lang="it-IT" sz="2000">
                <a:solidFill>
                  <a:srgbClr val="455A64"/>
                </a:solidFill>
                <a:ea typeface="Open Sans" panose="020B0606030504020204" pitchFamily="34" charset="0"/>
                <a:cs typeface="Arial" panose="020B0604020202020204" pitchFamily="34" charset="0"/>
                <a:sym typeface="Montserrat"/>
              </a:rPr>
              <a:t>”).</a:t>
            </a:r>
          </a:p>
          <a:p>
            <a:pPr algn="just">
              <a:lnSpc>
                <a:spcPct val="130000"/>
              </a:lnSpc>
              <a:buSzPts val="1200"/>
            </a:pPr>
            <a:endParaRPr lang="it-IT" sz="2000">
              <a:solidFill>
                <a:srgbClr val="455A64"/>
              </a:solidFill>
              <a:ea typeface="Open Sans" panose="020B0606030504020204" pitchFamily="34" charset="0"/>
              <a:cs typeface="Arial" panose="020B0604020202020204" pitchFamily="34" charset="0"/>
              <a:sym typeface="Montserrat"/>
            </a:endParaRPr>
          </a:p>
          <a:p>
            <a:pPr algn="just">
              <a:lnSpc>
                <a:spcPct val="130000"/>
              </a:lnSpc>
              <a:buSzPts val="1200"/>
            </a:pPr>
            <a:r>
              <a:rPr lang="it-IT" sz="2000">
                <a:solidFill>
                  <a:srgbClr val="455A64"/>
                </a:solidFill>
                <a:ea typeface="Open Sans" panose="020B0606030504020204" pitchFamily="34" charset="0"/>
                <a:cs typeface="Arial" panose="020B0604020202020204" pitchFamily="34" charset="0"/>
                <a:sym typeface="Montserrat"/>
              </a:rPr>
              <a:t>Viene messo in discussione il diritto umano alla libertà e autodeterminazione</a:t>
            </a:r>
            <a:endParaRPr sz="1900" b="1" dirty="0">
              <a:solidFill>
                <a:srgbClr val="58595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68884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397facda6e5_1_17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28449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7</a:t>
            </a:fld>
            <a:endParaRPr/>
          </a:p>
        </p:txBody>
      </p:sp>
      <p:sp>
        <p:nvSpPr>
          <p:cNvPr id="108" name="Google Shape;108;g397facda6e5_1_17"/>
          <p:cNvSpPr txBox="1">
            <a:spLocks noGrp="1"/>
          </p:cNvSpPr>
          <p:nvPr>
            <p:ph type="title"/>
          </p:nvPr>
        </p:nvSpPr>
        <p:spPr>
          <a:xfrm>
            <a:off x="609600" y="322856"/>
            <a:ext cx="10972800" cy="8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58595B"/>
              </a:buClr>
              <a:buSzPts val="2400"/>
              <a:buFont typeface="Arial"/>
              <a:buNone/>
            </a:pPr>
            <a:r>
              <a:rPr lang="it-IT"/>
              <a:t>COMMISSIONE FEMMINICIDIO (2017/2018)</a:t>
            </a:r>
            <a:endParaRPr/>
          </a:p>
        </p:txBody>
      </p:sp>
      <p:pic>
        <p:nvPicPr>
          <p:cNvPr id="109" name="Google Shape;109;g397facda6e5_1_1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818967" y="322856"/>
            <a:ext cx="1002913" cy="1002913"/>
          </a:xfrm>
          <a:prstGeom prst="rect">
            <a:avLst/>
          </a:prstGeom>
          <a:noFill/>
          <a:ln>
            <a:noFill/>
          </a:ln>
        </p:spPr>
      </p:pic>
      <p:sp>
        <p:nvSpPr>
          <p:cNvPr id="110" name="Google Shape;110;g397facda6e5_1_17"/>
          <p:cNvSpPr txBox="1"/>
          <p:nvPr/>
        </p:nvSpPr>
        <p:spPr>
          <a:xfrm>
            <a:off x="414289" y="1612583"/>
            <a:ext cx="10906500" cy="462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92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8595B"/>
              </a:buClr>
              <a:buSzPts val="1900"/>
              <a:buChar char="●"/>
            </a:pPr>
            <a:r>
              <a:rPr lang="it-IT" sz="1900">
                <a:solidFill>
                  <a:srgbClr val="58595B"/>
                </a:solidFill>
              </a:rPr>
              <a:t>Il 63% delle donne non aveva riferito a nessuna persona o autorità le violenze pregresse subite dall’uomo;</a:t>
            </a:r>
            <a:endParaRPr sz="1900">
              <a:solidFill>
                <a:srgbClr val="58595B"/>
              </a:solidFill>
            </a:endParaRPr>
          </a:p>
          <a:p>
            <a:pPr marL="457200" lvl="0" indent="-3492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8595B"/>
              </a:buClr>
              <a:buSzPts val="1900"/>
              <a:buChar char="●"/>
            </a:pPr>
            <a:r>
              <a:rPr lang="it-IT" sz="1900">
                <a:solidFill>
                  <a:srgbClr val="58595B"/>
                </a:solidFill>
              </a:rPr>
              <a:t>Solo il 35% aveva parlato della violenza ad una persona vicina (amiche 58% e madre 48%); il 9% ad un legale). Solo il 15% delle donne uccise aveva denunciato precedenti violenze; tra queste il 58% ne aveva sporte più di una, il 34%, tre o di più;</a:t>
            </a:r>
            <a:endParaRPr sz="1900">
              <a:solidFill>
                <a:srgbClr val="58595B"/>
              </a:solidFill>
            </a:endParaRPr>
          </a:p>
          <a:p>
            <a:pPr marL="457200" lvl="0" indent="-3492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8595B"/>
              </a:buClr>
              <a:buSzPts val="1900"/>
              <a:buChar char="●"/>
            </a:pPr>
            <a:r>
              <a:rPr lang="it-IT" sz="1900">
                <a:solidFill>
                  <a:srgbClr val="58595B"/>
                </a:solidFill>
              </a:rPr>
              <a:t>Il 60% delle donne che confida a qualcuno la violenza, poi non denuncia;</a:t>
            </a:r>
            <a:endParaRPr sz="1900">
              <a:solidFill>
                <a:srgbClr val="58595B"/>
              </a:solidFill>
            </a:endParaRPr>
          </a:p>
          <a:p>
            <a:pPr marL="457200" lvl="0" indent="-3492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8595B"/>
              </a:buClr>
              <a:buSzPts val="1900"/>
              <a:buChar char="●"/>
            </a:pPr>
            <a:r>
              <a:rPr lang="it-IT" sz="1900">
                <a:solidFill>
                  <a:srgbClr val="58595B"/>
                </a:solidFill>
              </a:rPr>
              <a:t>Tra i soggetti che hanno l’obbligo di segnalare la violenza alle autorità competenti, quelli cui le donne si sono rivolte di più sono i servizi sociali (15 donne), il </a:t>
            </a:r>
            <a:r>
              <a:rPr lang="it-IT" sz="1900" b="1">
                <a:solidFill>
                  <a:srgbClr val="58595B"/>
                </a:solidFill>
              </a:rPr>
              <a:t>pronto soccorso</a:t>
            </a:r>
            <a:r>
              <a:rPr lang="it-IT" sz="1900">
                <a:solidFill>
                  <a:srgbClr val="58595B"/>
                </a:solidFill>
              </a:rPr>
              <a:t> (13 donne) e il </a:t>
            </a:r>
            <a:r>
              <a:rPr lang="it-IT" sz="1900" b="1">
                <a:solidFill>
                  <a:srgbClr val="58595B"/>
                </a:solidFill>
              </a:rPr>
              <a:t>medico di base</a:t>
            </a:r>
            <a:r>
              <a:rPr lang="it-IT" sz="1900">
                <a:solidFill>
                  <a:srgbClr val="58595B"/>
                </a:solidFill>
              </a:rPr>
              <a:t> (9 donne).</a:t>
            </a:r>
            <a:endParaRPr sz="1900">
              <a:solidFill>
                <a:srgbClr val="58595B"/>
              </a:solidFill>
            </a:endParaRPr>
          </a:p>
          <a:p>
            <a:pPr marL="457200" lvl="0" indent="-3492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8595B"/>
              </a:buClr>
              <a:buSzPts val="1900"/>
              <a:buFont typeface="Calibri"/>
              <a:buChar char="●"/>
            </a:pPr>
            <a:r>
              <a:rPr lang="it-IT" sz="1900">
                <a:solidFill>
                  <a:srgbClr val="58595B"/>
                </a:solidFill>
              </a:rPr>
              <a:t>la maggior parte delle donne segnala di </a:t>
            </a:r>
            <a:r>
              <a:rPr lang="it-IT" sz="1900" b="1">
                <a:solidFill>
                  <a:srgbClr val="58595B"/>
                </a:solidFill>
              </a:rPr>
              <a:t>temere per la propria vita</a:t>
            </a:r>
            <a:r>
              <a:rPr lang="it-IT" sz="1900">
                <a:solidFill>
                  <a:srgbClr val="58595B"/>
                </a:solidFill>
              </a:rPr>
              <a:t> (il 60%), di avere subito </a:t>
            </a:r>
            <a:r>
              <a:rPr lang="it-IT" sz="1900" b="1">
                <a:solidFill>
                  <a:srgbClr val="58595B"/>
                </a:solidFill>
              </a:rPr>
              <a:t>minacce di morte</a:t>
            </a:r>
            <a:r>
              <a:rPr lang="it-IT" sz="1900">
                <a:solidFill>
                  <a:srgbClr val="58595B"/>
                </a:solidFill>
              </a:rPr>
              <a:t> (il 53,4%), di percepire il soffocante senso di </a:t>
            </a:r>
            <a:r>
              <a:rPr lang="it-IT" sz="1900" b="1">
                <a:solidFill>
                  <a:srgbClr val="58595B"/>
                </a:solidFill>
              </a:rPr>
              <a:t>possesso </a:t>
            </a:r>
            <a:r>
              <a:rPr lang="it-IT" sz="1900">
                <a:solidFill>
                  <a:srgbClr val="58595B"/>
                </a:solidFill>
              </a:rPr>
              <a:t>dell’uomo (il 43,8%), di avere verificato una </a:t>
            </a:r>
            <a:r>
              <a:rPr lang="it-IT" sz="1900" b="1">
                <a:solidFill>
                  <a:srgbClr val="58595B"/>
                </a:solidFill>
              </a:rPr>
              <a:t>escalation</a:t>
            </a:r>
            <a:r>
              <a:rPr lang="it-IT" sz="1900">
                <a:solidFill>
                  <a:srgbClr val="58595B"/>
                </a:solidFill>
              </a:rPr>
              <a:t> della violenza (il 30,1%), di sapere che l’uomo aveva </a:t>
            </a:r>
            <a:r>
              <a:rPr lang="it-IT" sz="1900" b="1">
                <a:solidFill>
                  <a:srgbClr val="58595B"/>
                </a:solidFill>
              </a:rPr>
              <a:t>un’arma</a:t>
            </a:r>
            <a:r>
              <a:rPr lang="it-IT" sz="1900">
                <a:solidFill>
                  <a:srgbClr val="58595B"/>
                </a:solidFill>
              </a:rPr>
              <a:t> (il 20,5%); </a:t>
            </a:r>
            <a:endParaRPr sz="1900">
              <a:solidFill>
                <a:srgbClr val="58595B"/>
              </a:solidFill>
            </a:endParaRPr>
          </a:p>
          <a:p>
            <a:pPr marL="457200" lvl="0" indent="-3492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8595B"/>
              </a:buClr>
              <a:buSzPts val="1900"/>
              <a:buChar char="●"/>
            </a:pPr>
            <a:r>
              <a:rPr lang="it-IT" sz="1900" b="1">
                <a:solidFill>
                  <a:srgbClr val="58595B"/>
                </a:solidFill>
              </a:rPr>
              <a:t>In media, tra la prima denuncia e il femminicidio passano poco più di 2 anni.</a:t>
            </a:r>
            <a:endParaRPr sz="1900" b="1">
              <a:solidFill>
                <a:srgbClr val="58595B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8</a:t>
            </a:fld>
            <a:endParaRPr/>
          </a:p>
        </p:txBody>
      </p:sp>
      <p:sp>
        <p:nvSpPr>
          <p:cNvPr id="116" name="Google Shape;116;p2"/>
          <p:cNvSpPr txBox="1">
            <a:spLocks noGrp="1"/>
          </p:cNvSpPr>
          <p:nvPr>
            <p:ph type="title"/>
          </p:nvPr>
        </p:nvSpPr>
        <p:spPr>
          <a:xfrm>
            <a:off x="609600" y="322856"/>
            <a:ext cx="10972800" cy="8743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58595B"/>
              </a:buClr>
              <a:buSzPts val="2400"/>
              <a:buFont typeface="Arial"/>
              <a:buNone/>
            </a:pPr>
            <a:r>
              <a:rPr lang="it-IT"/>
              <a:t>IL RICONOSCIMENTO DELLA VIOLENZA </a:t>
            </a:r>
            <a:endParaRPr/>
          </a:p>
        </p:txBody>
      </p:sp>
      <p:pic>
        <p:nvPicPr>
          <p:cNvPr id="117" name="Google Shape;117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814628" y="322856"/>
            <a:ext cx="1002913" cy="1002913"/>
          </a:xfrm>
          <a:prstGeom prst="rect">
            <a:avLst/>
          </a:prstGeom>
          <a:noFill/>
          <a:ln>
            <a:noFill/>
          </a:ln>
        </p:spPr>
      </p:pic>
      <p:sp>
        <p:nvSpPr>
          <p:cNvPr id="118" name="Google Shape;118;p2"/>
          <p:cNvSpPr txBox="1">
            <a:spLocks noGrp="1"/>
          </p:cNvSpPr>
          <p:nvPr>
            <p:ph type="title"/>
          </p:nvPr>
        </p:nvSpPr>
        <p:spPr>
          <a:xfrm>
            <a:off x="609600" y="2050212"/>
            <a:ext cx="10972800" cy="28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457200" lvl="0" indent="-3683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it-IT" sz="2200" b="0"/>
              <a:t>Lesioni trattate come incidenti isolati</a:t>
            </a:r>
            <a:endParaRPr sz="2200" b="0"/>
          </a:p>
          <a:p>
            <a:pPr marL="457200" lvl="0" indent="-3683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it-IT" sz="2200" b="0"/>
              <a:t>assenza di screening sistematico</a:t>
            </a:r>
            <a:endParaRPr sz="2200" b="0"/>
          </a:p>
          <a:p>
            <a:pPr marL="457200" lvl="0" indent="-3683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it-IT" sz="2200" b="0"/>
              <a:t>comunicazione fredda o giudicante</a:t>
            </a:r>
            <a:endParaRPr sz="2200" b="0"/>
          </a:p>
          <a:p>
            <a:pPr marL="457200" lvl="0" indent="-3683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it-IT" sz="2200" b="0"/>
              <a:t>difficoltà a riconoscere una situazione di violenza quando non dichiarata</a:t>
            </a:r>
            <a:endParaRPr sz="2200" b="0"/>
          </a:p>
        </p:txBody>
      </p:sp>
      <p:sp>
        <p:nvSpPr>
          <p:cNvPr id="119" name="Google Shape;119;p2"/>
          <p:cNvSpPr txBox="1">
            <a:spLocks noGrp="1"/>
          </p:cNvSpPr>
          <p:nvPr>
            <p:ph type="title"/>
          </p:nvPr>
        </p:nvSpPr>
        <p:spPr>
          <a:xfrm>
            <a:off x="5224574" y="5169875"/>
            <a:ext cx="5232600" cy="874500"/>
          </a:xfrm>
          <a:prstGeom prst="rect">
            <a:avLst/>
          </a:prstGeom>
          <a:solidFill>
            <a:srgbClr val="A64D79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58595B"/>
              </a:buClr>
              <a:buSzPts val="2400"/>
              <a:buFont typeface="Arial"/>
              <a:buNone/>
            </a:pPr>
            <a:r>
              <a:rPr lang="it-IT">
                <a:solidFill>
                  <a:schemeClr val="lt1"/>
                </a:solidFill>
              </a:rPr>
              <a:t>LA VIOLENZA RESTA INVISIBILE</a:t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397facda6e5_0_7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28449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9</a:t>
            </a:fld>
            <a:endParaRPr/>
          </a:p>
        </p:txBody>
      </p:sp>
      <p:sp>
        <p:nvSpPr>
          <p:cNvPr id="125" name="Google Shape;125;g397facda6e5_0_7"/>
          <p:cNvSpPr txBox="1">
            <a:spLocks noGrp="1"/>
          </p:cNvSpPr>
          <p:nvPr>
            <p:ph type="title"/>
          </p:nvPr>
        </p:nvSpPr>
        <p:spPr>
          <a:xfrm>
            <a:off x="609600" y="322856"/>
            <a:ext cx="10972800" cy="8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58595B"/>
              </a:buClr>
              <a:buSzPts val="2400"/>
              <a:buFont typeface="Arial"/>
              <a:buNone/>
            </a:pPr>
            <a:r>
              <a:rPr lang="it-IT"/>
              <a:t>TEMPI LUNGHI E SPAZI NON PROTETTI</a:t>
            </a:r>
            <a:endParaRPr/>
          </a:p>
        </p:txBody>
      </p:sp>
      <p:pic>
        <p:nvPicPr>
          <p:cNvPr id="126" name="Google Shape;126;g397facda6e5_0_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818967" y="322856"/>
            <a:ext cx="1002913" cy="1002913"/>
          </a:xfrm>
          <a:prstGeom prst="rect">
            <a:avLst/>
          </a:prstGeom>
          <a:noFill/>
          <a:ln>
            <a:noFill/>
          </a:ln>
        </p:spPr>
      </p:pic>
      <p:sp>
        <p:nvSpPr>
          <p:cNvPr id="127" name="Google Shape;127;g397facda6e5_0_7"/>
          <p:cNvSpPr txBox="1">
            <a:spLocks noGrp="1"/>
          </p:cNvSpPr>
          <p:nvPr>
            <p:ph type="title"/>
          </p:nvPr>
        </p:nvSpPr>
        <p:spPr>
          <a:xfrm>
            <a:off x="609600" y="1745435"/>
            <a:ext cx="10972800" cy="352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it-IT" b="0"/>
              <a:t>mancanza di privacy o colloqui in presenza del partner</a:t>
            </a:r>
            <a:endParaRPr b="0"/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it-IT" b="0"/>
              <a:t>attese lunghe e ambienti caotici</a:t>
            </a:r>
            <a:endParaRPr b="0"/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it-IT" b="0"/>
              <a:t>non sempre è presente la stanza dedicata</a:t>
            </a:r>
            <a:endParaRPr b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58595B"/>
              </a:buClr>
              <a:buSzPts val="2400"/>
              <a:buFont typeface="Arial"/>
              <a:buNone/>
            </a:pPr>
            <a:endParaRPr b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2819</TotalTime>
  <Words>1452</Words>
  <Application>Microsoft Office PowerPoint</Application>
  <PresentationFormat>Widescreen</PresentationFormat>
  <Paragraphs>163</Paragraphs>
  <Slides>22</Slides>
  <Notes>22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22</vt:i4>
      </vt:variant>
    </vt:vector>
  </HeadingPairs>
  <TitlesOfParts>
    <vt:vector size="31" baseType="lpstr">
      <vt:lpstr>Arial</vt:lpstr>
      <vt:lpstr>Bodoni MT</vt:lpstr>
      <vt:lpstr>Calibri</vt:lpstr>
      <vt:lpstr>Open Sans</vt:lpstr>
      <vt:lpstr>Poppins</vt:lpstr>
      <vt:lpstr>Times New Roman</vt:lpstr>
      <vt:lpstr>Wingdings</vt:lpstr>
      <vt:lpstr>Tema di Office</vt:lpstr>
      <vt:lpstr>Custom Design</vt:lpstr>
      <vt:lpstr>Presentazione standard di PowerPoint</vt:lpstr>
      <vt:lpstr>La violenza maschile sulle donne: definizione </vt:lpstr>
      <vt:lpstr>La violenza maschile sulle donne </vt:lpstr>
      <vt:lpstr>Quante sono le donne colpite? </vt:lpstr>
      <vt:lpstr>Presentazione standard di PowerPoint</vt:lpstr>
      <vt:lpstr>La violenza nelle relazioni intime </vt:lpstr>
      <vt:lpstr>COMMISSIONE FEMMINICIDIO (2017/2018)</vt:lpstr>
      <vt:lpstr>IL RICONOSCIMENTO DELLA VIOLENZA </vt:lpstr>
      <vt:lpstr>TEMPI LUNGHI E SPAZI NON PROTETTI</vt:lpstr>
      <vt:lpstr>FORMAZIONE DEL PERSONALE</vt:lpstr>
      <vt:lpstr>RIFERITI E VISSUTI DELLE DONNE</vt:lpstr>
      <vt:lpstr>SUGGERIMENTI</vt:lpstr>
      <vt:lpstr>Linee guida di indirizzo e orientamento per le Aziende sanitarie e le Aziende ospedaliere in tema di soccorso e assistenza socio-sanitaria (2018)</vt:lpstr>
      <vt:lpstr>SE EMERGE VIOLENZA</vt:lpstr>
      <vt:lpstr>LA VALUTAZIONE DEL RISCHIO</vt:lpstr>
      <vt:lpstr>Nella relazione con la donna</vt:lpstr>
      <vt:lpstr>Cosa significa «accogliere» in un Centro Antiviolenza  </vt:lpstr>
      <vt:lpstr>METODOLOGIA </vt:lpstr>
      <vt:lpstr>Come fare da ponte </vt:lpstr>
      <vt:lpstr>Come fare da ponte 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Giovanni Nattino</dc:creator>
  <cp:lastModifiedBy>Anna Agosta</cp:lastModifiedBy>
  <cp:revision>7</cp:revision>
  <dcterms:created xsi:type="dcterms:W3CDTF">2022-07-04T15:03:12Z</dcterms:created>
  <dcterms:modified xsi:type="dcterms:W3CDTF">2025-11-07T06:19:28Z</dcterms:modified>
</cp:coreProperties>
</file>